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301" r:id="rId17"/>
    <p:sldId id="302" r:id="rId18"/>
    <p:sldId id="303" r:id="rId19"/>
    <p:sldId id="307" r:id="rId20"/>
    <p:sldId id="304" r:id="rId21"/>
    <p:sldId id="305" r:id="rId22"/>
    <p:sldId id="306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849/power+consumption+of+tetouan+city" TargetMode="External"/><Relationship Id="rId1" Type="http://schemas.openxmlformats.org/officeDocument/2006/relationships/hyperlink" Target="https://archive.ics.uci.edu/static/public/849/power+consumption+of+tetouan+city.zip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849/power+consumption+of+tetouan+city" TargetMode="External"/><Relationship Id="rId1" Type="http://schemas.openxmlformats.org/officeDocument/2006/relationships/hyperlink" Target="https://archive.ics.uci.edu/static/public/849/power+consumption+of+tetouan+city.zi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07B6C-FB84-4C52-9BDC-AFBA913353A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6691C-F941-4CB9-8E30-C1864F7C146F}">
      <dgm:prSet custT="1"/>
      <dgm:spPr/>
      <dgm:t>
        <a:bodyPr/>
        <a:lstStyle/>
        <a:p>
          <a:r>
            <a:rPr lang="en-US" sz="1400" b="1" dirty="0"/>
            <a:t>Models to be compared: </a:t>
          </a:r>
          <a:r>
            <a:rPr lang="en-US" sz="1400" dirty="0"/>
            <a:t>Linear regression and Linear SVC</a:t>
          </a:r>
        </a:p>
      </dgm:t>
    </dgm:pt>
    <dgm:pt modelId="{07419CD9-A832-412D-9DA1-3FBD59C511ED}" type="parTrans" cxnId="{34082EA2-1AC7-422D-BD50-568DAC7FAD62}">
      <dgm:prSet/>
      <dgm:spPr/>
      <dgm:t>
        <a:bodyPr/>
        <a:lstStyle/>
        <a:p>
          <a:endParaRPr lang="en-US"/>
        </a:p>
      </dgm:t>
    </dgm:pt>
    <dgm:pt modelId="{870EA4F0-A353-4035-A10B-5A6D436A90EB}" type="sibTrans" cxnId="{34082EA2-1AC7-422D-BD50-568DAC7FAD62}">
      <dgm:prSet/>
      <dgm:spPr/>
      <dgm:t>
        <a:bodyPr/>
        <a:lstStyle/>
        <a:p>
          <a:endParaRPr lang="en-US"/>
        </a:p>
      </dgm:t>
    </dgm:pt>
    <dgm:pt modelId="{E0E97BE2-E7C5-4A9A-9DCE-C45CC69B650A}">
      <dgm:prSet custT="1"/>
      <dgm:spPr/>
      <dgm:t>
        <a:bodyPr/>
        <a:lstStyle/>
        <a:p>
          <a:r>
            <a:rPr lang="en-US" sz="1400" b="1" dirty="0"/>
            <a:t>Model parameters that were varied: </a:t>
          </a:r>
          <a:r>
            <a:rPr lang="en-US" sz="1400" dirty="0"/>
            <a:t>C regularization, Learning Rate.</a:t>
          </a:r>
        </a:p>
      </dgm:t>
    </dgm:pt>
    <dgm:pt modelId="{C428AD9B-04C1-4C32-9687-53F8336FADFC}" type="parTrans" cxnId="{72B9D6F6-E901-4358-808A-2A810D7C0A3B}">
      <dgm:prSet/>
      <dgm:spPr/>
      <dgm:t>
        <a:bodyPr/>
        <a:lstStyle/>
        <a:p>
          <a:endParaRPr lang="en-US"/>
        </a:p>
      </dgm:t>
    </dgm:pt>
    <dgm:pt modelId="{F8A2EF2E-0F5F-4C93-81E3-83C9FAB25B34}" type="sibTrans" cxnId="{72B9D6F6-E901-4358-808A-2A810D7C0A3B}">
      <dgm:prSet/>
      <dgm:spPr/>
      <dgm:t>
        <a:bodyPr/>
        <a:lstStyle/>
        <a:p>
          <a:endParaRPr lang="en-US"/>
        </a:p>
      </dgm:t>
    </dgm:pt>
    <dgm:pt modelId="{92C74A26-67B8-4D3E-B1B9-018CD82B7CE3}">
      <dgm:prSet custT="1"/>
      <dgm:spPr/>
      <dgm:t>
        <a:bodyPr/>
        <a:lstStyle/>
        <a:p>
          <a:r>
            <a:rPr lang="en-US" sz="1400" b="1" dirty="0"/>
            <a:t>Dataset: </a:t>
          </a:r>
          <a:r>
            <a:rPr lang="en-US" sz="1400" dirty="0">
              <a:hlinkClick xmlns:r="http://schemas.openxmlformats.org/officeDocument/2006/relationships" r:id="rId1"/>
            </a:rPr>
            <a:t>https://archive.ics.uci.edu/static/public/849/power+consumption+of+tetouan+city.zip</a:t>
          </a:r>
          <a:endParaRPr lang="en-US" sz="1400" dirty="0"/>
        </a:p>
      </dgm:t>
    </dgm:pt>
    <dgm:pt modelId="{47D1D7EA-D4E9-42E1-9363-2B94E0DD49F1}" type="parTrans" cxnId="{5ECB95CA-B3D8-4696-8FFB-691327B34EE8}">
      <dgm:prSet/>
      <dgm:spPr/>
      <dgm:t>
        <a:bodyPr/>
        <a:lstStyle/>
        <a:p>
          <a:endParaRPr lang="en-US"/>
        </a:p>
      </dgm:t>
    </dgm:pt>
    <dgm:pt modelId="{B6390FAB-BA85-49C1-BC69-5F55CFC8D6E7}" type="sibTrans" cxnId="{5ECB95CA-B3D8-4696-8FFB-691327B34EE8}">
      <dgm:prSet/>
      <dgm:spPr/>
      <dgm:t>
        <a:bodyPr/>
        <a:lstStyle/>
        <a:p>
          <a:endParaRPr lang="en-US"/>
        </a:p>
      </dgm:t>
    </dgm:pt>
    <dgm:pt modelId="{65908F97-FDF9-4968-8063-A79703014206}">
      <dgm:prSet custT="1"/>
      <dgm:spPr/>
      <dgm:t>
        <a:bodyPr/>
        <a:lstStyle/>
        <a:p>
          <a:r>
            <a:rPr lang="en-US" sz="1400" b="1" dirty="0"/>
            <a:t>Dataset source: </a:t>
          </a:r>
          <a:r>
            <a:rPr lang="en-US" sz="1400" dirty="0">
              <a:hlinkClick xmlns:r="http://schemas.openxmlformats.org/officeDocument/2006/relationships" r:id="rId2"/>
            </a:rPr>
            <a:t>Power consumption of </a:t>
          </a:r>
          <a:r>
            <a:rPr lang="en-US" sz="1400" dirty="0" err="1">
              <a:hlinkClick xmlns:r="http://schemas.openxmlformats.org/officeDocument/2006/relationships" r:id="rId2"/>
            </a:rPr>
            <a:t>Tetouan</a:t>
          </a:r>
          <a:r>
            <a:rPr lang="en-US" sz="1400" dirty="0">
              <a:hlinkClick xmlns:r="http://schemas.openxmlformats.org/officeDocument/2006/relationships" r:id="rId2"/>
            </a:rPr>
            <a:t> city - UCI Machine Learning Repository</a:t>
          </a:r>
          <a:endParaRPr lang="en-US" sz="1400" dirty="0"/>
        </a:p>
      </dgm:t>
    </dgm:pt>
    <dgm:pt modelId="{1272D1AB-AA21-4B9B-8D59-C5C4D0E3B8BF}" type="parTrans" cxnId="{502453B1-A980-466E-9B1F-895C617D79B4}">
      <dgm:prSet/>
      <dgm:spPr/>
      <dgm:t>
        <a:bodyPr/>
        <a:lstStyle/>
        <a:p>
          <a:endParaRPr lang="en-US"/>
        </a:p>
      </dgm:t>
    </dgm:pt>
    <dgm:pt modelId="{84725DAB-17ED-4B11-87EC-35DBB30EBF7C}" type="sibTrans" cxnId="{502453B1-A980-466E-9B1F-895C617D79B4}">
      <dgm:prSet/>
      <dgm:spPr/>
      <dgm:t>
        <a:bodyPr/>
        <a:lstStyle/>
        <a:p>
          <a:endParaRPr lang="en-US"/>
        </a:p>
      </dgm:t>
    </dgm:pt>
    <dgm:pt modelId="{DA867E7A-8A47-451F-B20F-70E794E39FBF}">
      <dgm:prSet custT="1"/>
      <dgm:spPr/>
      <dgm:t>
        <a:bodyPr/>
        <a:lstStyle/>
        <a:p>
          <a:r>
            <a:rPr lang="en-US" sz="1400" b="1" dirty="0"/>
            <a:t>Dataset type: </a:t>
          </a:r>
          <a:r>
            <a:rPr lang="en-US" sz="1400" dirty="0"/>
            <a:t>Tabular Data with 52416 rows and 9 columns.</a:t>
          </a:r>
        </a:p>
      </dgm:t>
    </dgm:pt>
    <dgm:pt modelId="{D6B67F45-E47D-4980-BD9D-8D1C7653EDF7}" type="parTrans" cxnId="{76C452F0-AA76-4EC8-B5AE-B379EE3313C8}">
      <dgm:prSet/>
      <dgm:spPr/>
      <dgm:t>
        <a:bodyPr/>
        <a:lstStyle/>
        <a:p>
          <a:endParaRPr lang="en-US"/>
        </a:p>
      </dgm:t>
    </dgm:pt>
    <dgm:pt modelId="{DE89B57D-230F-412A-90CE-6362EF798458}" type="sibTrans" cxnId="{76C452F0-AA76-4EC8-B5AE-B379EE3313C8}">
      <dgm:prSet/>
      <dgm:spPr/>
      <dgm:t>
        <a:bodyPr/>
        <a:lstStyle/>
        <a:p>
          <a:endParaRPr lang="en-US"/>
        </a:p>
      </dgm:t>
    </dgm:pt>
    <dgm:pt modelId="{5D8AFDEF-A08F-43BF-99A9-66815A353D84}">
      <dgm:prSet custT="1"/>
      <dgm:spPr/>
      <dgm:t>
        <a:bodyPr/>
        <a:lstStyle/>
        <a:p>
          <a:r>
            <a:rPr lang="en-US" sz="1400" b="1" dirty="0"/>
            <a:t>Data Columns:  </a:t>
          </a:r>
          <a:r>
            <a:rPr lang="en-US" sz="1400" dirty="0" err="1"/>
            <a:t>DateTime</a:t>
          </a:r>
          <a:r>
            <a:rPr lang="en-US" sz="1400" dirty="0"/>
            <a:t>, Temperature, Humidity, Wind Speed, general diffuse flows, diffuse flows, Zone 1 Power Consumption, Zone 2  Power Consumption,  Zone 3  Power Consumption</a:t>
          </a:r>
        </a:p>
      </dgm:t>
    </dgm:pt>
    <dgm:pt modelId="{9B0EC051-D993-4FA8-80B5-882943AF4F5D}" type="parTrans" cxnId="{D1415C9D-432F-4DA0-9D44-CB185C27D908}">
      <dgm:prSet/>
      <dgm:spPr/>
      <dgm:t>
        <a:bodyPr/>
        <a:lstStyle/>
        <a:p>
          <a:endParaRPr lang="en-US"/>
        </a:p>
      </dgm:t>
    </dgm:pt>
    <dgm:pt modelId="{4822CD27-B4CD-4E8F-B9A8-C6C0E9BD93D5}" type="sibTrans" cxnId="{D1415C9D-432F-4DA0-9D44-CB185C27D908}">
      <dgm:prSet/>
      <dgm:spPr/>
      <dgm:t>
        <a:bodyPr/>
        <a:lstStyle/>
        <a:p>
          <a:endParaRPr lang="en-US"/>
        </a:p>
      </dgm:t>
    </dgm:pt>
    <dgm:pt modelId="{78486473-FB48-41CF-A32F-71B9D0AEE139}">
      <dgm:prSet custT="1"/>
      <dgm:spPr/>
      <dgm:t>
        <a:bodyPr/>
        <a:lstStyle/>
        <a:p>
          <a:r>
            <a:rPr lang="en-US" sz="1400" b="1" dirty="0"/>
            <a:t>Accuracy metric: </a:t>
          </a:r>
          <a:r>
            <a:rPr lang="en-US" sz="1400" dirty="0"/>
            <a:t>Accuracy</a:t>
          </a:r>
        </a:p>
      </dgm:t>
    </dgm:pt>
    <dgm:pt modelId="{F574AADB-EBF8-4FCB-8D94-D0B54F40555F}" type="parTrans" cxnId="{0AC27365-6551-4786-9384-E85C08AF8D40}">
      <dgm:prSet/>
      <dgm:spPr/>
      <dgm:t>
        <a:bodyPr/>
        <a:lstStyle/>
        <a:p>
          <a:endParaRPr lang="en-US"/>
        </a:p>
      </dgm:t>
    </dgm:pt>
    <dgm:pt modelId="{1FADACFB-D9BC-4E05-BF5C-2393FD88CB2E}" type="sibTrans" cxnId="{0AC27365-6551-4786-9384-E85C08AF8D40}">
      <dgm:prSet/>
      <dgm:spPr/>
      <dgm:t>
        <a:bodyPr/>
        <a:lstStyle/>
        <a:p>
          <a:endParaRPr lang="en-US"/>
        </a:p>
      </dgm:t>
    </dgm:pt>
    <dgm:pt modelId="{369A2A57-085A-4E1B-AECC-5858A653801C}">
      <dgm:prSet custT="1"/>
      <dgm:spPr/>
      <dgm:t>
        <a:bodyPr/>
        <a:lstStyle/>
        <a:p>
          <a:r>
            <a:rPr lang="en-US" sz="1400" b="1" dirty="0"/>
            <a:t>Cross validation: 5</a:t>
          </a:r>
          <a:r>
            <a:rPr lang="en-US" sz="1400" dirty="0"/>
            <a:t>-fold</a:t>
          </a:r>
        </a:p>
      </dgm:t>
    </dgm:pt>
    <dgm:pt modelId="{211EBC79-2EE5-47DB-8F46-AFC1D29AD06A}" type="parTrans" cxnId="{F21600C1-8B64-454E-B422-27F3DDF98CD1}">
      <dgm:prSet/>
      <dgm:spPr/>
      <dgm:t>
        <a:bodyPr/>
        <a:lstStyle/>
        <a:p>
          <a:endParaRPr lang="en-US"/>
        </a:p>
      </dgm:t>
    </dgm:pt>
    <dgm:pt modelId="{6CAC3C59-FD4E-4736-90EF-55826853F8A2}" type="sibTrans" cxnId="{F21600C1-8B64-454E-B422-27F3DDF98CD1}">
      <dgm:prSet/>
      <dgm:spPr/>
      <dgm:t>
        <a:bodyPr/>
        <a:lstStyle/>
        <a:p>
          <a:endParaRPr lang="en-US"/>
        </a:p>
      </dgm:t>
    </dgm:pt>
    <dgm:pt modelId="{FAF2126E-467D-422D-BAC0-11E0CC00586B}" type="pres">
      <dgm:prSet presAssocID="{01F07B6C-FB84-4C52-9BDC-AFBA913353A3}" presName="vert0" presStyleCnt="0">
        <dgm:presLayoutVars>
          <dgm:dir/>
          <dgm:animOne val="branch"/>
          <dgm:animLvl val="lvl"/>
        </dgm:presLayoutVars>
      </dgm:prSet>
      <dgm:spPr/>
    </dgm:pt>
    <dgm:pt modelId="{565DB1FA-3FFB-4241-9AEA-23002753DAB1}" type="pres">
      <dgm:prSet presAssocID="{8C96691C-F941-4CB9-8E30-C1864F7C146F}" presName="thickLine" presStyleLbl="alignNode1" presStyleIdx="0" presStyleCnt="8"/>
      <dgm:spPr/>
    </dgm:pt>
    <dgm:pt modelId="{0F85616F-B168-4AE7-9144-16EB4FBEFCC7}" type="pres">
      <dgm:prSet presAssocID="{8C96691C-F941-4CB9-8E30-C1864F7C146F}" presName="horz1" presStyleCnt="0"/>
      <dgm:spPr/>
    </dgm:pt>
    <dgm:pt modelId="{F6054801-4EBD-4A37-8C38-DD387AC82F5B}" type="pres">
      <dgm:prSet presAssocID="{8C96691C-F941-4CB9-8E30-C1864F7C146F}" presName="tx1" presStyleLbl="revTx" presStyleIdx="0" presStyleCnt="8"/>
      <dgm:spPr/>
    </dgm:pt>
    <dgm:pt modelId="{3837FC58-DDA6-4880-AC8B-EE8B20A995BE}" type="pres">
      <dgm:prSet presAssocID="{8C96691C-F941-4CB9-8E30-C1864F7C146F}" presName="vert1" presStyleCnt="0"/>
      <dgm:spPr/>
    </dgm:pt>
    <dgm:pt modelId="{E2F16896-FD1B-44CF-91F1-29D9D557E532}" type="pres">
      <dgm:prSet presAssocID="{E0E97BE2-E7C5-4A9A-9DCE-C45CC69B650A}" presName="thickLine" presStyleLbl="alignNode1" presStyleIdx="1" presStyleCnt="8"/>
      <dgm:spPr/>
    </dgm:pt>
    <dgm:pt modelId="{4989F6BC-B5B6-4C72-9C26-A02592303625}" type="pres">
      <dgm:prSet presAssocID="{E0E97BE2-E7C5-4A9A-9DCE-C45CC69B650A}" presName="horz1" presStyleCnt="0"/>
      <dgm:spPr/>
    </dgm:pt>
    <dgm:pt modelId="{6674F9BC-2429-4483-B3F5-511CD1354613}" type="pres">
      <dgm:prSet presAssocID="{E0E97BE2-E7C5-4A9A-9DCE-C45CC69B650A}" presName="tx1" presStyleLbl="revTx" presStyleIdx="1" presStyleCnt="8"/>
      <dgm:spPr/>
    </dgm:pt>
    <dgm:pt modelId="{F2D90249-8BE3-42B8-94D4-4E98DC49C8D3}" type="pres">
      <dgm:prSet presAssocID="{E0E97BE2-E7C5-4A9A-9DCE-C45CC69B650A}" presName="vert1" presStyleCnt="0"/>
      <dgm:spPr/>
    </dgm:pt>
    <dgm:pt modelId="{88C6680A-719B-40D3-89D2-BF21D864E6C2}" type="pres">
      <dgm:prSet presAssocID="{92C74A26-67B8-4D3E-B1B9-018CD82B7CE3}" presName="thickLine" presStyleLbl="alignNode1" presStyleIdx="2" presStyleCnt="8"/>
      <dgm:spPr/>
    </dgm:pt>
    <dgm:pt modelId="{38C84592-0B74-49DA-AAE1-BCBCC58BF6A1}" type="pres">
      <dgm:prSet presAssocID="{92C74A26-67B8-4D3E-B1B9-018CD82B7CE3}" presName="horz1" presStyleCnt="0"/>
      <dgm:spPr/>
    </dgm:pt>
    <dgm:pt modelId="{CF7E2976-72C3-42A3-9203-22B5DEC72542}" type="pres">
      <dgm:prSet presAssocID="{92C74A26-67B8-4D3E-B1B9-018CD82B7CE3}" presName="tx1" presStyleLbl="revTx" presStyleIdx="2" presStyleCnt="8" custScaleY="116239"/>
      <dgm:spPr/>
    </dgm:pt>
    <dgm:pt modelId="{1CD9AFE1-D079-4129-8957-12C3F883023B}" type="pres">
      <dgm:prSet presAssocID="{92C74A26-67B8-4D3E-B1B9-018CD82B7CE3}" presName="vert1" presStyleCnt="0"/>
      <dgm:spPr/>
    </dgm:pt>
    <dgm:pt modelId="{00D6D240-A653-49F6-A3AA-585A51F1866C}" type="pres">
      <dgm:prSet presAssocID="{65908F97-FDF9-4968-8063-A79703014206}" presName="thickLine" presStyleLbl="alignNode1" presStyleIdx="3" presStyleCnt="8"/>
      <dgm:spPr/>
    </dgm:pt>
    <dgm:pt modelId="{D9622F54-E50A-4BEA-8E55-8A9B28716FFD}" type="pres">
      <dgm:prSet presAssocID="{65908F97-FDF9-4968-8063-A79703014206}" presName="horz1" presStyleCnt="0"/>
      <dgm:spPr/>
    </dgm:pt>
    <dgm:pt modelId="{F42F14B9-8BF7-47FF-9C5D-7F6A7E8B18C3}" type="pres">
      <dgm:prSet presAssocID="{65908F97-FDF9-4968-8063-A79703014206}" presName="tx1" presStyleLbl="revTx" presStyleIdx="3" presStyleCnt="8" custScaleY="121312"/>
      <dgm:spPr/>
    </dgm:pt>
    <dgm:pt modelId="{A4E7F998-2614-429D-B72C-F7F3621D605D}" type="pres">
      <dgm:prSet presAssocID="{65908F97-FDF9-4968-8063-A79703014206}" presName="vert1" presStyleCnt="0"/>
      <dgm:spPr/>
    </dgm:pt>
    <dgm:pt modelId="{76F42090-FF56-4028-9B95-CD57FAD03709}" type="pres">
      <dgm:prSet presAssocID="{DA867E7A-8A47-451F-B20F-70E794E39FBF}" presName="thickLine" presStyleLbl="alignNode1" presStyleIdx="4" presStyleCnt="8"/>
      <dgm:spPr/>
    </dgm:pt>
    <dgm:pt modelId="{4862DF75-9E5C-4DAA-AE84-BCE64CED5C19}" type="pres">
      <dgm:prSet presAssocID="{DA867E7A-8A47-451F-B20F-70E794E39FBF}" presName="horz1" presStyleCnt="0"/>
      <dgm:spPr/>
    </dgm:pt>
    <dgm:pt modelId="{27348E9B-6316-4CA0-A2D3-A0A13DD0B16A}" type="pres">
      <dgm:prSet presAssocID="{DA867E7A-8A47-451F-B20F-70E794E39FBF}" presName="tx1" presStyleLbl="revTx" presStyleIdx="4" presStyleCnt="8"/>
      <dgm:spPr/>
    </dgm:pt>
    <dgm:pt modelId="{6D0FB955-62A5-42AB-8615-228EEA8E6B0D}" type="pres">
      <dgm:prSet presAssocID="{DA867E7A-8A47-451F-B20F-70E794E39FBF}" presName="vert1" presStyleCnt="0"/>
      <dgm:spPr/>
    </dgm:pt>
    <dgm:pt modelId="{4300CEDB-B982-465C-84A9-5C874D51B349}" type="pres">
      <dgm:prSet presAssocID="{5D8AFDEF-A08F-43BF-99A9-66815A353D84}" presName="thickLine" presStyleLbl="alignNode1" presStyleIdx="5" presStyleCnt="8"/>
      <dgm:spPr/>
    </dgm:pt>
    <dgm:pt modelId="{A5085CC9-9C7F-402D-A652-CBFE017BB624}" type="pres">
      <dgm:prSet presAssocID="{5D8AFDEF-A08F-43BF-99A9-66815A353D84}" presName="horz1" presStyleCnt="0"/>
      <dgm:spPr/>
    </dgm:pt>
    <dgm:pt modelId="{AF8D77A6-781C-46AA-87AB-DDEE0DC5FC27}" type="pres">
      <dgm:prSet presAssocID="{5D8AFDEF-A08F-43BF-99A9-66815A353D84}" presName="tx1" presStyleLbl="revTx" presStyleIdx="5" presStyleCnt="8" custScaleY="151145"/>
      <dgm:spPr/>
    </dgm:pt>
    <dgm:pt modelId="{0C3EEA4C-5626-4A42-A2EC-5F35793FCD12}" type="pres">
      <dgm:prSet presAssocID="{5D8AFDEF-A08F-43BF-99A9-66815A353D84}" presName="vert1" presStyleCnt="0"/>
      <dgm:spPr/>
    </dgm:pt>
    <dgm:pt modelId="{EDE31C5E-B518-4975-9DB9-DC009887CEB7}" type="pres">
      <dgm:prSet presAssocID="{78486473-FB48-41CF-A32F-71B9D0AEE139}" presName="thickLine" presStyleLbl="alignNode1" presStyleIdx="6" presStyleCnt="8"/>
      <dgm:spPr/>
    </dgm:pt>
    <dgm:pt modelId="{45278698-AF3B-4872-88D0-F7803F5DC024}" type="pres">
      <dgm:prSet presAssocID="{78486473-FB48-41CF-A32F-71B9D0AEE139}" presName="horz1" presStyleCnt="0"/>
      <dgm:spPr/>
    </dgm:pt>
    <dgm:pt modelId="{D12FA2D7-F484-4098-BC00-1CF8ADD77D0F}" type="pres">
      <dgm:prSet presAssocID="{78486473-FB48-41CF-A32F-71B9D0AEE139}" presName="tx1" presStyleLbl="revTx" presStyleIdx="6" presStyleCnt="8" custScaleY="131717"/>
      <dgm:spPr/>
    </dgm:pt>
    <dgm:pt modelId="{42708334-0B56-473E-B499-B0C9926839F3}" type="pres">
      <dgm:prSet presAssocID="{78486473-FB48-41CF-A32F-71B9D0AEE139}" presName="vert1" presStyleCnt="0"/>
      <dgm:spPr/>
    </dgm:pt>
    <dgm:pt modelId="{0E78D6CB-51B2-4422-A270-15EC3A9F4B29}" type="pres">
      <dgm:prSet presAssocID="{369A2A57-085A-4E1B-AECC-5858A653801C}" presName="thickLine" presStyleLbl="alignNode1" presStyleIdx="7" presStyleCnt="8"/>
      <dgm:spPr/>
    </dgm:pt>
    <dgm:pt modelId="{A3B2086C-125D-437E-AD93-B1799815DFC7}" type="pres">
      <dgm:prSet presAssocID="{369A2A57-085A-4E1B-AECC-5858A653801C}" presName="horz1" presStyleCnt="0"/>
      <dgm:spPr/>
    </dgm:pt>
    <dgm:pt modelId="{1E1087FE-F333-49E9-8B8C-5457DE41D65A}" type="pres">
      <dgm:prSet presAssocID="{369A2A57-085A-4E1B-AECC-5858A653801C}" presName="tx1" presStyleLbl="revTx" presStyleIdx="7" presStyleCnt="8"/>
      <dgm:spPr/>
    </dgm:pt>
    <dgm:pt modelId="{3F20CF2F-69E9-47C2-975C-A3697FFFF861}" type="pres">
      <dgm:prSet presAssocID="{369A2A57-085A-4E1B-AECC-5858A653801C}" presName="vert1" presStyleCnt="0"/>
      <dgm:spPr/>
    </dgm:pt>
  </dgm:ptLst>
  <dgm:cxnLst>
    <dgm:cxn modelId="{2EBFC105-2563-4A2A-885A-1F16C8A03E1F}" type="presOf" srcId="{92C74A26-67B8-4D3E-B1B9-018CD82B7CE3}" destId="{CF7E2976-72C3-42A3-9203-22B5DEC72542}" srcOrd="0" destOrd="0" presId="urn:microsoft.com/office/officeart/2008/layout/LinedList"/>
    <dgm:cxn modelId="{A8BC4E2D-03F6-4A17-A2DE-16AA02945E45}" type="presOf" srcId="{E0E97BE2-E7C5-4A9A-9DCE-C45CC69B650A}" destId="{6674F9BC-2429-4483-B3F5-511CD1354613}" srcOrd="0" destOrd="0" presId="urn:microsoft.com/office/officeart/2008/layout/LinedList"/>
    <dgm:cxn modelId="{7D37415B-93AE-4751-98EB-58A1170E6402}" type="presOf" srcId="{5D8AFDEF-A08F-43BF-99A9-66815A353D84}" destId="{AF8D77A6-781C-46AA-87AB-DDEE0DC5FC27}" srcOrd="0" destOrd="0" presId="urn:microsoft.com/office/officeart/2008/layout/LinedList"/>
    <dgm:cxn modelId="{0AC27365-6551-4786-9384-E85C08AF8D40}" srcId="{01F07B6C-FB84-4C52-9BDC-AFBA913353A3}" destId="{78486473-FB48-41CF-A32F-71B9D0AEE139}" srcOrd="6" destOrd="0" parTransId="{F574AADB-EBF8-4FCB-8D94-D0B54F40555F}" sibTransId="{1FADACFB-D9BC-4E05-BF5C-2393FD88CB2E}"/>
    <dgm:cxn modelId="{C910A077-0F65-4011-9E95-EA6BE2504F82}" type="presOf" srcId="{01F07B6C-FB84-4C52-9BDC-AFBA913353A3}" destId="{FAF2126E-467D-422D-BAC0-11E0CC00586B}" srcOrd="0" destOrd="0" presId="urn:microsoft.com/office/officeart/2008/layout/LinedList"/>
    <dgm:cxn modelId="{F8638F8E-E116-40DD-A823-018B33DBA039}" type="presOf" srcId="{DA867E7A-8A47-451F-B20F-70E794E39FBF}" destId="{27348E9B-6316-4CA0-A2D3-A0A13DD0B16A}" srcOrd="0" destOrd="0" presId="urn:microsoft.com/office/officeart/2008/layout/LinedList"/>
    <dgm:cxn modelId="{D1415C9D-432F-4DA0-9D44-CB185C27D908}" srcId="{01F07B6C-FB84-4C52-9BDC-AFBA913353A3}" destId="{5D8AFDEF-A08F-43BF-99A9-66815A353D84}" srcOrd="5" destOrd="0" parTransId="{9B0EC051-D993-4FA8-80B5-882943AF4F5D}" sibTransId="{4822CD27-B4CD-4E8F-B9A8-C6C0E9BD93D5}"/>
    <dgm:cxn modelId="{34082EA2-1AC7-422D-BD50-568DAC7FAD62}" srcId="{01F07B6C-FB84-4C52-9BDC-AFBA913353A3}" destId="{8C96691C-F941-4CB9-8E30-C1864F7C146F}" srcOrd="0" destOrd="0" parTransId="{07419CD9-A832-412D-9DA1-3FBD59C511ED}" sibTransId="{870EA4F0-A353-4035-A10B-5A6D436A90EB}"/>
    <dgm:cxn modelId="{54F50FA8-1430-425D-B0E6-FCEF6BD1CBF7}" type="presOf" srcId="{78486473-FB48-41CF-A32F-71B9D0AEE139}" destId="{D12FA2D7-F484-4098-BC00-1CF8ADD77D0F}" srcOrd="0" destOrd="0" presId="urn:microsoft.com/office/officeart/2008/layout/LinedList"/>
    <dgm:cxn modelId="{502453B1-A980-466E-9B1F-895C617D79B4}" srcId="{01F07B6C-FB84-4C52-9BDC-AFBA913353A3}" destId="{65908F97-FDF9-4968-8063-A79703014206}" srcOrd="3" destOrd="0" parTransId="{1272D1AB-AA21-4B9B-8D59-C5C4D0E3B8BF}" sibTransId="{84725DAB-17ED-4B11-87EC-35DBB30EBF7C}"/>
    <dgm:cxn modelId="{A614AEB9-DFC6-423C-B720-F6F811A4E6BF}" type="presOf" srcId="{369A2A57-085A-4E1B-AECC-5858A653801C}" destId="{1E1087FE-F333-49E9-8B8C-5457DE41D65A}" srcOrd="0" destOrd="0" presId="urn:microsoft.com/office/officeart/2008/layout/LinedList"/>
    <dgm:cxn modelId="{BDA8E4C0-657E-4005-87EC-FF19A6DAA964}" type="presOf" srcId="{65908F97-FDF9-4968-8063-A79703014206}" destId="{F42F14B9-8BF7-47FF-9C5D-7F6A7E8B18C3}" srcOrd="0" destOrd="0" presId="urn:microsoft.com/office/officeart/2008/layout/LinedList"/>
    <dgm:cxn modelId="{F21600C1-8B64-454E-B422-27F3DDF98CD1}" srcId="{01F07B6C-FB84-4C52-9BDC-AFBA913353A3}" destId="{369A2A57-085A-4E1B-AECC-5858A653801C}" srcOrd="7" destOrd="0" parTransId="{211EBC79-2EE5-47DB-8F46-AFC1D29AD06A}" sibTransId="{6CAC3C59-FD4E-4736-90EF-55826853F8A2}"/>
    <dgm:cxn modelId="{5ECB95CA-B3D8-4696-8FFB-691327B34EE8}" srcId="{01F07B6C-FB84-4C52-9BDC-AFBA913353A3}" destId="{92C74A26-67B8-4D3E-B1B9-018CD82B7CE3}" srcOrd="2" destOrd="0" parTransId="{47D1D7EA-D4E9-42E1-9363-2B94E0DD49F1}" sibTransId="{B6390FAB-BA85-49C1-BC69-5F55CFC8D6E7}"/>
    <dgm:cxn modelId="{76C452F0-AA76-4EC8-B5AE-B379EE3313C8}" srcId="{01F07B6C-FB84-4C52-9BDC-AFBA913353A3}" destId="{DA867E7A-8A47-451F-B20F-70E794E39FBF}" srcOrd="4" destOrd="0" parTransId="{D6B67F45-E47D-4980-BD9D-8D1C7653EDF7}" sibTransId="{DE89B57D-230F-412A-90CE-6362EF798458}"/>
    <dgm:cxn modelId="{4EA43FF2-1C10-4E77-BF67-C0E37332EBC6}" type="presOf" srcId="{8C96691C-F941-4CB9-8E30-C1864F7C146F}" destId="{F6054801-4EBD-4A37-8C38-DD387AC82F5B}" srcOrd="0" destOrd="0" presId="urn:microsoft.com/office/officeart/2008/layout/LinedList"/>
    <dgm:cxn modelId="{72B9D6F6-E901-4358-808A-2A810D7C0A3B}" srcId="{01F07B6C-FB84-4C52-9BDC-AFBA913353A3}" destId="{E0E97BE2-E7C5-4A9A-9DCE-C45CC69B650A}" srcOrd="1" destOrd="0" parTransId="{C428AD9B-04C1-4C32-9687-53F8336FADFC}" sibTransId="{F8A2EF2E-0F5F-4C93-81E3-83C9FAB25B34}"/>
    <dgm:cxn modelId="{03B0E6E6-86AF-473D-BE39-8ED05E122527}" type="presParOf" srcId="{FAF2126E-467D-422D-BAC0-11E0CC00586B}" destId="{565DB1FA-3FFB-4241-9AEA-23002753DAB1}" srcOrd="0" destOrd="0" presId="urn:microsoft.com/office/officeart/2008/layout/LinedList"/>
    <dgm:cxn modelId="{47A92682-D83E-4EE5-BF91-BDF9CD0379B4}" type="presParOf" srcId="{FAF2126E-467D-422D-BAC0-11E0CC00586B}" destId="{0F85616F-B168-4AE7-9144-16EB4FBEFCC7}" srcOrd="1" destOrd="0" presId="urn:microsoft.com/office/officeart/2008/layout/LinedList"/>
    <dgm:cxn modelId="{9711E044-9D9F-4CD8-9F59-110F9164C50C}" type="presParOf" srcId="{0F85616F-B168-4AE7-9144-16EB4FBEFCC7}" destId="{F6054801-4EBD-4A37-8C38-DD387AC82F5B}" srcOrd="0" destOrd="0" presId="urn:microsoft.com/office/officeart/2008/layout/LinedList"/>
    <dgm:cxn modelId="{3B817B57-04BF-480D-9D29-745D7FE1DBFC}" type="presParOf" srcId="{0F85616F-B168-4AE7-9144-16EB4FBEFCC7}" destId="{3837FC58-DDA6-4880-AC8B-EE8B20A995BE}" srcOrd="1" destOrd="0" presId="urn:microsoft.com/office/officeart/2008/layout/LinedList"/>
    <dgm:cxn modelId="{B710FD0A-511B-4404-B15B-0F6180ADC88A}" type="presParOf" srcId="{FAF2126E-467D-422D-BAC0-11E0CC00586B}" destId="{E2F16896-FD1B-44CF-91F1-29D9D557E532}" srcOrd="2" destOrd="0" presId="urn:microsoft.com/office/officeart/2008/layout/LinedList"/>
    <dgm:cxn modelId="{7E9F20AA-1BF4-449F-9985-DB6131AF41EC}" type="presParOf" srcId="{FAF2126E-467D-422D-BAC0-11E0CC00586B}" destId="{4989F6BC-B5B6-4C72-9C26-A02592303625}" srcOrd="3" destOrd="0" presId="urn:microsoft.com/office/officeart/2008/layout/LinedList"/>
    <dgm:cxn modelId="{EF5DB7D3-FE98-4F91-9BC8-3FE44F1EB53F}" type="presParOf" srcId="{4989F6BC-B5B6-4C72-9C26-A02592303625}" destId="{6674F9BC-2429-4483-B3F5-511CD1354613}" srcOrd="0" destOrd="0" presId="urn:microsoft.com/office/officeart/2008/layout/LinedList"/>
    <dgm:cxn modelId="{DF781FDF-B079-467D-8B9F-21F1887B4FF8}" type="presParOf" srcId="{4989F6BC-B5B6-4C72-9C26-A02592303625}" destId="{F2D90249-8BE3-42B8-94D4-4E98DC49C8D3}" srcOrd="1" destOrd="0" presId="urn:microsoft.com/office/officeart/2008/layout/LinedList"/>
    <dgm:cxn modelId="{D01941E2-E56D-4388-925F-E0CBF4248E40}" type="presParOf" srcId="{FAF2126E-467D-422D-BAC0-11E0CC00586B}" destId="{88C6680A-719B-40D3-89D2-BF21D864E6C2}" srcOrd="4" destOrd="0" presId="urn:microsoft.com/office/officeart/2008/layout/LinedList"/>
    <dgm:cxn modelId="{B3549F59-D25E-4B53-BD5E-521C92ACD01F}" type="presParOf" srcId="{FAF2126E-467D-422D-BAC0-11E0CC00586B}" destId="{38C84592-0B74-49DA-AAE1-BCBCC58BF6A1}" srcOrd="5" destOrd="0" presId="urn:microsoft.com/office/officeart/2008/layout/LinedList"/>
    <dgm:cxn modelId="{8CAD00D5-D9E8-489C-9BF5-1B6600FABA99}" type="presParOf" srcId="{38C84592-0B74-49DA-AAE1-BCBCC58BF6A1}" destId="{CF7E2976-72C3-42A3-9203-22B5DEC72542}" srcOrd="0" destOrd="0" presId="urn:microsoft.com/office/officeart/2008/layout/LinedList"/>
    <dgm:cxn modelId="{AD7C9C4F-B351-4664-BFFB-7233B278D982}" type="presParOf" srcId="{38C84592-0B74-49DA-AAE1-BCBCC58BF6A1}" destId="{1CD9AFE1-D079-4129-8957-12C3F883023B}" srcOrd="1" destOrd="0" presId="urn:microsoft.com/office/officeart/2008/layout/LinedList"/>
    <dgm:cxn modelId="{D47293D1-4923-40AF-80B7-0A8A5F2F899D}" type="presParOf" srcId="{FAF2126E-467D-422D-BAC0-11E0CC00586B}" destId="{00D6D240-A653-49F6-A3AA-585A51F1866C}" srcOrd="6" destOrd="0" presId="urn:microsoft.com/office/officeart/2008/layout/LinedList"/>
    <dgm:cxn modelId="{67D457B3-C797-4E6A-AC1C-C005EB7FF4F0}" type="presParOf" srcId="{FAF2126E-467D-422D-BAC0-11E0CC00586B}" destId="{D9622F54-E50A-4BEA-8E55-8A9B28716FFD}" srcOrd="7" destOrd="0" presId="urn:microsoft.com/office/officeart/2008/layout/LinedList"/>
    <dgm:cxn modelId="{B7242EF6-9E49-49EE-9E11-1300F6D965C9}" type="presParOf" srcId="{D9622F54-E50A-4BEA-8E55-8A9B28716FFD}" destId="{F42F14B9-8BF7-47FF-9C5D-7F6A7E8B18C3}" srcOrd="0" destOrd="0" presId="urn:microsoft.com/office/officeart/2008/layout/LinedList"/>
    <dgm:cxn modelId="{FB396C9B-DB64-42D0-A51E-CD9C844AF576}" type="presParOf" srcId="{D9622F54-E50A-4BEA-8E55-8A9B28716FFD}" destId="{A4E7F998-2614-429D-B72C-F7F3621D605D}" srcOrd="1" destOrd="0" presId="urn:microsoft.com/office/officeart/2008/layout/LinedList"/>
    <dgm:cxn modelId="{9C37F3B8-9D88-414F-87D3-D4E4FBB76C65}" type="presParOf" srcId="{FAF2126E-467D-422D-BAC0-11E0CC00586B}" destId="{76F42090-FF56-4028-9B95-CD57FAD03709}" srcOrd="8" destOrd="0" presId="urn:microsoft.com/office/officeart/2008/layout/LinedList"/>
    <dgm:cxn modelId="{01A129BE-96AF-4B8C-BD2C-DC5ED6B242A7}" type="presParOf" srcId="{FAF2126E-467D-422D-BAC0-11E0CC00586B}" destId="{4862DF75-9E5C-4DAA-AE84-BCE64CED5C19}" srcOrd="9" destOrd="0" presId="urn:microsoft.com/office/officeart/2008/layout/LinedList"/>
    <dgm:cxn modelId="{628F6525-52D1-42FF-8A24-0F923C6EECA2}" type="presParOf" srcId="{4862DF75-9E5C-4DAA-AE84-BCE64CED5C19}" destId="{27348E9B-6316-4CA0-A2D3-A0A13DD0B16A}" srcOrd="0" destOrd="0" presId="urn:microsoft.com/office/officeart/2008/layout/LinedList"/>
    <dgm:cxn modelId="{40FFDA2A-5940-4B56-A9ED-D52C8A9509F1}" type="presParOf" srcId="{4862DF75-9E5C-4DAA-AE84-BCE64CED5C19}" destId="{6D0FB955-62A5-42AB-8615-228EEA8E6B0D}" srcOrd="1" destOrd="0" presId="urn:microsoft.com/office/officeart/2008/layout/LinedList"/>
    <dgm:cxn modelId="{03B90DC5-3A52-47D2-A722-7B06D28F2B97}" type="presParOf" srcId="{FAF2126E-467D-422D-BAC0-11E0CC00586B}" destId="{4300CEDB-B982-465C-84A9-5C874D51B349}" srcOrd="10" destOrd="0" presId="urn:microsoft.com/office/officeart/2008/layout/LinedList"/>
    <dgm:cxn modelId="{81D1080F-F349-4819-962A-D43741A9F82D}" type="presParOf" srcId="{FAF2126E-467D-422D-BAC0-11E0CC00586B}" destId="{A5085CC9-9C7F-402D-A652-CBFE017BB624}" srcOrd="11" destOrd="0" presId="urn:microsoft.com/office/officeart/2008/layout/LinedList"/>
    <dgm:cxn modelId="{1005234A-8F5B-44D9-8C84-F096B8E6AE9A}" type="presParOf" srcId="{A5085CC9-9C7F-402D-A652-CBFE017BB624}" destId="{AF8D77A6-781C-46AA-87AB-DDEE0DC5FC27}" srcOrd="0" destOrd="0" presId="urn:microsoft.com/office/officeart/2008/layout/LinedList"/>
    <dgm:cxn modelId="{7A2B2204-321B-464F-98F1-2D961998B570}" type="presParOf" srcId="{A5085CC9-9C7F-402D-A652-CBFE017BB624}" destId="{0C3EEA4C-5626-4A42-A2EC-5F35793FCD12}" srcOrd="1" destOrd="0" presId="urn:microsoft.com/office/officeart/2008/layout/LinedList"/>
    <dgm:cxn modelId="{7D391CE9-1383-44F0-912E-871749ACD5E0}" type="presParOf" srcId="{FAF2126E-467D-422D-BAC0-11E0CC00586B}" destId="{EDE31C5E-B518-4975-9DB9-DC009887CEB7}" srcOrd="12" destOrd="0" presId="urn:microsoft.com/office/officeart/2008/layout/LinedList"/>
    <dgm:cxn modelId="{E0898201-7CE6-4399-9052-7C088C54E35C}" type="presParOf" srcId="{FAF2126E-467D-422D-BAC0-11E0CC00586B}" destId="{45278698-AF3B-4872-88D0-F7803F5DC024}" srcOrd="13" destOrd="0" presId="urn:microsoft.com/office/officeart/2008/layout/LinedList"/>
    <dgm:cxn modelId="{0915F9B5-58D3-4EEE-BE58-1A1BB3DD7B1D}" type="presParOf" srcId="{45278698-AF3B-4872-88D0-F7803F5DC024}" destId="{D12FA2D7-F484-4098-BC00-1CF8ADD77D0F}" srcOrd="0" destOrd="0" presId="urn:microsoft.com/office/officeart/2008/layout/LinedList"/>
    <dgm:cxn modelId="{1194BAED-0FED-40B6-8921-D5E9B0BE8417}" type="presParOf" srcId="{45278698-AF3B-4872-88D0-F7803F5DC024}" destId="{42708334-0B56-473E-B499-B0C9926839F3}" srcOrd="1" destOrd="0" presId="urn:microsoft.com/office/officeart/2008/layout/LinedList"/>
    <dgm:cxn modelId="{0B049C07-F21A-4688-95A3-4B136510B931}" type="presParOf" srcId="{FAF2126E-467D-422D-BAC0-11E0CC00586B}" destId="{0E78D6CB-51B2-4422-A270-15EC3A9F4B29}" srcOrd="14" destOrd="0" presId="urn:microsoft.com/office/officeart/2008/layout/LinedList"/>
    <dgm:cxn modelId="{9DC359D6-EAE8-406E-BC06-495ED9BAC5DA}" type="presParOf" srcId="{FAF2126E-467D-422D-BAC0-11E0CC00586B}" destId="{A3B2086C-125D-437E-AD93-B1799815DFC7}" srcOrd="15" destOrd="0" presId="urn:microsoft.com/office/officeart/2008/layout/LinedList"/>
    <dgm:cxn modelId="{B8A289BB-0409-498B-8AEE-29901CF0AB75}" type="presParOf" srcId="{A3B2086C-125D-437E-AD93-B1799815DFC7}" destId="{1E1087FE-F333-49E9-8B8C-5457DE41D65A}" srcOrd="0" destOrd="0" presId="urn:microsoft.com/office/officeart/2008/layout/LinedList"/>
    <dgm:cxn modelId="{FA76FEF4-28B6-4E9E-B250-150CDF33958B}" type="presParOf" srcId="{A3B2086C-125D-437E-AD93-B1799815DFC7}" destId="{3F20CF2F-69E9-47C2-975C-A3697FFFF8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DB1FA-3FFB-4241-9AEA-23002753DAB1}">
      <dsp:nvSpPr>
        <dsp:cNvPr id="0" name=""/>
        <dsp:cNvSpPr/>
      </dsp:nvSpPr>
      <dsp:spPr>
        <a:xfrm>
          <a:off x="0" y="76"/>
          <a:ext cx="635843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54801-4EBD-4A37-8C38-DD387AC82F5B}">
      <dsp:nvSpPr>
        <dsp:cNvPr id="0" name=""/>
        <dsp:cNvSpPr/>
      </dsp:nvSpPr>
      <dsp:spPr>
        <a:xfrm>
          <a:off x="0" y="76"/>
          <a:ext cx="6358432" cy="422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Models to be compared: </a:t>
          </a:r>
          <a:r>
            <a:rPr lang="en-US" sz="1400" kern="1200" dirty="0"/>
            <a:t>Linear regression and Linear SVC</a:t>
          </a:r>
        </a:p>
      </dsp:txBody>
      <dsp:txXfrm>
        <a:off x="0" y="76"/>
        <a:ext cx="6358432" cy="422358"/>
      </dsp:txXfrm>
    </dsp:sp>
    <dsp:sp modelId="{E2F16896-FD1B-44CF-91F1-29D9D557E532}">
      <dsp:nvSpPr>
        <dsp:cNvPr id="0" name=""/>
        <dsp:cNvSpPr/>
      </dsp:nvSpPr>
      <dsp:spPr>
        <a:xfrm>
          <a:off x="0" y="422435"/>
          <a:ext cx="6358432" cy="0"/>
        </a:xfrm>
        <a:prstGeom prst="lin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74F9BC-2429-4483-B3F5-511CD1354613}">
      <dsp:nvSpPr>
        <dsp:cNvPr id="0" name=""/>
        <dsp:cNvSpPr/>
      </dsp:nvSpPr>
      <dsp:spPr>
        <a:xfrm>
          <a:off x="0" y="422435"/>
          <a:ext cx="6358432" cy="422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parameters that were varied: </a:t>
          </a:r>
          <a:r>
            <a:rPr lang="en-US" sz="1400" kern="1200" dirty="0"/>
            <a:t>C regularization, Learning Rate.</a:t>
          </a:r>
        </a:p>
      </dsp:txBody>
      <dsp:txXfrm>
        <a:off x="0" y="422435"/>
        <a:ext cx="6358432" cy="422358"/>
      </dsp:txXfrm>
    </dsp:sp>
    <dsp:sp modelId="{88C6680A-719B-40D3-89D2-BF21D864E6C2}">
      <dsp:nvSpPr>
        <dsp:cNvPr id="0" name=""/>
        <dsp:cNvSpPr/>
      </dsp:nvSpPr>
      <dsp:spPr>
        <a:xfrm>
          <a:off x="0" y="844793"/>
          <a:ext cx="6358432" cy="0"/>
        </a:xfrm>
        <a:prstGeom prst="lin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7E2976-72C3-42A3-9203-22B5DEC72542}">
      <dsp:nvSpPr>
        <dsp:cNvPr id="0" name=""/>
        <dsp:cNvSpPr/>
      </dsp:nvSpPr>
      <dsp:spPr>
        <a:xfrm>
          <a:off x="0" y="844793"/>
          <a:ext cx="6352222" cy="4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Dataset: </a:t>
          </a:r>
          <a:r>
            <a:rPr lang="en-US" sz="1400" kern="1200" dirty="0">
              <a:hlinkClick xmlns:r="http://schemas.openxmlformats.org/officeDocument/2006/relationships" r:id="rId1"/>
            </a:rPr>
            <a:t>https://archive.ics.uci.edu/static/public/849/power+consumption+of+tetouan+city.zip</a:t>
          </a:r>
          <a:endParaRPr lang="en-US" sz="1400" kern="1200" dirty="0"/>
        </a:p>
      </dsp:txBody>
      <dsp:txXfrm>
        <a:off x="0" y="844793"/>
        <a:ext cx="6352222" cy="490944"/>
      </dsp:txXfrm>
    </dsp:sp>
    <dsp:sp modelId="{00D6D240-A653-49F6-A3AA-585A51F1866C}">
      <dsp:nvSpPr>
        <dsp:cNvPr id="0" name=""/>
        <dsp:cNvSpPr/>
      </dsp:nvSpPr>
      <dsp:spPr>
        <a:xfrm>
          <a:off x="0" y="1335738"/>
          <a:ext cx="6358432" cy="0"/>
        </a:xfrm>
        <a:prstGeom prst="lin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2F14B9-8BF7-47FF-9C5D-7F6A7E8B18C3}">
      <dsp:nvSpPr>
        <dsp:cNvPr id="0" name=""/>
        <dsp:cNvSpPr/>
      </dsp:nvSpPr>
      <dsp:spPr>
        <a:xfrm>
          <a:off x="0" y="1335738"/>
          <a:ext cx="6352222" cy="51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Dataset source: </a:t>
          </a:r>
          <a:r>
            <a:rPr lang="en-US" sz="1400" kern="1200" dirty="0">
              <a:hlinkClick xmlns:r="http://schemas.openxmlformats.org/officeDocument/2006/relationships" r:id="rId2"/>
            </a:rPr>
            <a:t>Power consumption of </a:t>
          </a:r>
          <a:r>
            <a:rPr lang="en-US" sz="1400" kern="1200" dirty="0" err="1">
              <a:hlinkClick xmlns:r="http://schemas.openxmlformats.org/officeDocument/2006/relationships" r:id="rId2"/>
            </a:rPr>
            <a:t>Tetouan</a:t>
          </a:r>
          <a:r>
            <a:rPr lang="en-US" sz="1400" kern="1200" dirty="0">
              <a:hlinkClick xmlns:r="http://schemas.openxmlformats.org/officeDocument/2006/relationships" r:id="rId2"/>
            </a:rPr>
            <a:t> city - UCI Machine Learning Repository</a:t>
          </a:r>
          <a:endParaRPr lang="en-US" sz="1400" kern="1200" dirty="0"/>
        </a:p>
      </dsp:txBody>
      <dsp:txXfrm>
        <a:off x="0" y="1335738"/>
        <a:ext cx="6352222" cy="512371"/>
      </dsp:txXfrm>
    </dsp:sp>
    <dsp:sp modelId="{76F42090-FF56-4028-9B95-CD57FAD03709}">
      <dsp:nvSpPr>
        <dsp:cNvPr id="0" name=""/>
        <dsp:cNvSpPr/>
      </dsp:nvSpPr>
      <dsp:spPr>
        <a:xfrm>
          <a:off x="0" y="1848109"/>
          <a:ext cx="6358432" cy="0"/>
        </a:xfrm>
        <a:prstGeom prst="lin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348E9B-6316-4CA0-A2D3-A0A13DD0B16A}">
      <dsp:nvSpPr>
        <dsp:cNvPr id="0" name=""/>
        <dsp:cNvSpPr/>
      </dsp:nvSpPr>
      <dsp:spPr>
        <a:xfrm>
          <a:off x="0" y="1848109"/>
          <a:ext cx="6358432" cy="422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Dataset type: </a:t>
          </a:r>
          <a:r>
            <a:rPr lang="en-US" sz="1400" kern="1200" dirty="0"/>
            <a:t>Tabular Data with 52416 rows and 9 columns.</a:t>
          </a:r>
        </a:p>
      </dsp:txBody>
      <dsp:txXfrm>
        <a:off x="0" y="1848109"/>
        <a:ext cx="6358432" cy="422358"/>
      </dsp:txXfrm>
    </dsp:sp>
    <dsp:sp modelId="{4300CEDB-B982-465C-84A9-5C874D51B349}">
      <dsp:nvSpPr>
        <dsp:cNvPr id="0" name=""/>
        <dsp:cNvSpPr/>
      </dsp:nvSpPr>
      <dsp:spPr>
        <a:xfrm>
          <a:off x="0" y="2270467"/>
          <a:ext cx="6358432" cy="0"/>
        </a:xfrm>
        <a:prstGeom prst="lin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8D77A6-781C-46AA-87AB-DDEE0DC5FC27}">
      <dsp:nvSpPr>
        <dsp:cNvPr id="0" name=""/>
        <dsp:cNvSpPr/>
      </dsp:nvSpPr>
      <dsp:spPr>
        <a:xfrm>
          <a:off x="0" y="2270467"/>
          <a:ext cx="6352222" cy="638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Columns:  </a:t>
          </a:r>
          <a:r>
            <a:rPr lang="en-US" sz="1400" kern="1200" dirty="0" err="1"/>
            <a:t>DateTime</a:t>
          </a:r>
          <a:r>
            <a:rPr lang="en-US" sz="1400" kern="1200" dirty="0"/>
            <a:t>, Temperature, Humidity, Wind Speed, general diffuse flows, diffuse flows, Zone 1 Power Consumption, Zone 2  Power Consumption,  Zone 3  Power Consumption</a:t>
          </a:r>
        </a:p>
      </dsp:txBody>
      <dsp:txXfrm>
        <a:off x="0" y="2270467"/>
        <a:ext cx="6352222" cy="638373"/>
      </dsp:txXfrm>
    </dsp:sp>
    <dsp:sp modelId="{EDE31C5E-B518-4975-9DB9-DC009887CEB7}">
      <dsp:nvSpPr>
        <dsp:cNvPr id="0" name=""/>
        <dsp:cNvSpPr/>
      </dsp:nvSpPr>
      <dsp:spPr>
        <a:xfrm>
          <a:off x="0" y="2908841"/>
          <a:ext cx="6358432" cy="0"/>
        </a:xfrm>
        <a:prstGeom prst="lin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2FA2D7-F484-4098-BC00-1CF8ADD77D0F}">
      <dsp:nvSpPr>
        <dsp:cNvPr id="0" name=""/>
        <dsp:cNvSpPr/>
      </dsp:nvSpPr>
      <dsp:spPr>
        <a:xfrm>
          <a:off x="0" y="2908841"/>
          <a:ext cx="6352222" cy="55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Accuracy metric: </a:t>
          </a:r>
          <a:r>
            <a:rPr lang="en-US" sz="1400" kern="1200" dirty="0"/>
            <a:t>Accuracy</a:t>
          </a:r>
        </a:p>
      </dsp:txBody>
      <dsp:txXfrm>
        <a:off x="0" y="2908841"/>
        <a:ext cx="6352222" cy="556317"/>
      </dsp:txXfrm>
    </dsp:sp>
    <dsp:sp modelId="{0E78D6CB-51B2-4422-A270-15EC3A9F4B29}">
      <dsp:nvSpPr>
        <dsp:cNvPr id="0" name=""/>
        <dsp:cNvSpPr/>
      </dsp:nvSpPr>
      <dsp:spPr>
        <a:xfrm>
          <a:off x="0" y="3465158"/>
          <a:ext cx="635843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1087FE-F333-49E9-8B8C-5457DE41D65A}">
      <dsp:nvSpPr>
        <dsp:cNvPr id="0" name=""/>
        <dsp:cNvSpPr/>
      </dsp:nvSpPr>
      <dsp:spPr>
        <a:xfrm>
          <a:off x="0" y="3465158"/>
          <a:ext cx="6358432" cy="422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Cross validation: 5</a:t>
          </a:r>
          <a:r>
            <a:rPr lang="en-US" sz="1400" kern="1200" dirty="0"/>
            <a:t>-fold</a:t>
          </a:r>
        </a:p>
      </dsp:txBody>
      <dsp:txXfrm>
        <a:off x="0" y="3465158"/>
        <a:ext cx="6358432" cy="422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F356-66A4-2585-ADD0-C8E1063E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56281-D42F-54D9-C160-EFB61E71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93A8-9C98-38B8-BFEE-54146202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F4D3-9902-D320-1C6A-2E031134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7C39-8B4F-5746-9C2D-DBB86059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0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EEEF-9813-DDC7-F00C-B5417739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4E91-E9B4-AEEB-E286-73621DE4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9DA2-ECF7-AB45-D4ED-0778526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DA5D-6068-E7F8-02C9-9D6391F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34FF-681D-AEC6-5E35-BA1FB85B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1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13C6F-C32A-00A8-4E73-47FDA4B67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6944D-09A6-224F-22BC-DD603DEC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D586-BF43-AB86-4031-56AD4BA6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5841-1542-F132-7A75-6D11291F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08AB-1145-74D5-FCB8-6BB29356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C731-936E-7860-125F-4C88FB9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A675-7256-BA23-0360-A30AA489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B2EB-270E-2B01-3331-A8ADC92F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6006-2CE8-1D27-F2C4-0CED2068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4E27-DD62-D18F-7906-C53A0F04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9A8-DBE6-13A2-64D3-35A091BD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F4506-48B3-915C-6345-F2089AF8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2E2E-9135-C425-E127-5829B4A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C5DB-B385-0F60-B7A8-6AE96103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9CCD-4410-D9EA-2847-6A90EBC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5CF0-0B14-FA73-9496-9875752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3215-386E-4F73-66CF-15C96B425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4228-DEB2-64A4-6798-40DA0F87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6881-806E-A580-0F49-1DDA5DB5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A77BF-0B12-F3EC-5FEF-5428223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25F32-BD3E-9761-4959-285E87BF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77E3-1E9B-2FE7-C367-37F3C63D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7C4E-BB7B-11A5-EA08-60FFFB6F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5F79C-6532-B478-C14B-878844E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7BCE7-D0A7-6F8D-D9EE-47B27B104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30202-8EA8-A2C8-40D3-CB704DD49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171C-A4C6-C142-82E9-EF906B2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ACE24-935B-6D42-6F56-98EF71CC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9CD6E-ABE5-B893-F3B5-51A86B41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D93C-3061-DDD1-AEE4-641255A8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62FB8-F6A2-EACD-4DD2-F6773D19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6536-E714-C311-7F52-4BE5AA22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1817E-BCB4-7CF0-ECDB-3B185F14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8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473C9-F4CC-F959-B123-CAC8C658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0AD9E-4FFB-09C4-95CD-14AAF10A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6620-EDD6-CD80-EA40-5D1BABB0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9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BA04-3A3D-1137-7977-712A266B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2DC6-D71F-0C61-139F-014F885E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F6BAE-52D2-B048-D29A-FCAE3D00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7A48-4BCF-73AA-FD03-CF558E3C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39A1-DD3F-C92E-88B7-1009321F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B83A-F9A4-B9B1-9084-EEC41C7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8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A77-70E1-A41D-2B07-168C8A56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69AD3-B816-817C-7815-86E0C085B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1EFD-BFAE-E5C4-B711-BE3F20B1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D1F3A-549B-1F09-92F2-4433C9F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3BA0-9715-6E8E-4B53-DA6E21A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DD829-2D6F-CD22-B26E-20806C0D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66A91-942F-1D34-B63D-315CE018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1E6AB-B1F7-E1AF-E662-75896063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B9C2-E79C-A7C0-2DAB-1C24AD0B5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C532-1CD8-4D3D-9AE5-ABFCF7F0D85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F5C4-912B-711A-7778-84E775E07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76AA-D904-56E0-54DE-4C9740C52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4D11-FA70-4829-B08E-5FA5E892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wanthreddy7178/bigdatapro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code%2Frobikscube%2Ftime-series-forecasting-with-machine-learning-y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C9F49-02E8-D19D-7068-F162E54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en-US" sz="3400" b="1"/>
              <a:t>Power Consumption of Tetouan City: A Comparison of Linear Regression and Linear SVC Models</a:t>
            </a:r>
            <a:endParaRPr lang="en-IN" sz="3400" b="1"/>
          </a:p>
        </p:txBody>
      </p:sp>
      <p:pic>
        <p:nvPicPr>
          <p:cNvPr id="12" name="Picture 11" descr="Light bulb on green grass">
            <a:extLst>
              <a:ext uri="{FF2B5EF4-FFF2-40B4-BE49-F238E27FC236}">
                <a16:creationId xmlns:a16="http://schemas.microsoft.com/office/drawing/2014/main" id="{EEDF78F9-DDB6-F7FE-F0C6-DE946BDE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 r="23698" b="-1"/>
          <a:stretch/>
        </p:blipFill>
        <p:spPr>
          <a:xfrm>
            <a:off x="736944" y="557189"/>
            <a:ext cx="3903082" cy="57473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DE0-32A0-1BD3-3DD1-8FCE6990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>
            <a:normAutofit/>
          </a:bodyPr>
          <a:lstStyle/>
          <a:p>
            <a:r>
              <a:rPr lang="en-US" sz="2000"/>
              <a:t>Yashwanth Reddy Boddireddy | 31612593 | DS644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46000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43842-1D25-6D43-0C8E-54A41F07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24" y="0"/>
            <a:ext cx="5563376" cy="17584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6B8145-2C0A-67B8-2305-37D38404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86" y="1647825"/>
            <a:ext cx="82677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5B759-D0D2-BB99-DE04-E0FC3D93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" y="2219634"/>
            <a:ext cx="6238992" cy="454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6E2E9-A9EC-4EE4-3CCC-91BAD22F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96" y="2029107"/>
            <a:ext cx="5713799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1C111-F89E-28B1-3389-80394EB91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28" y="94306"/>
            <a:ext cx="3159467" cy="193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730E5-9003-96B9-C751-24CA1A63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197727" cy="17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C4A1D-B203-E84D-94A3-44D48831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11273" cy="16891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1E191A-E1AC-37C5-1F2F-A63CB388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101"/>
            <a:ext cx="10058400" cy="51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1D5DF-0ADD-78FC-E81B-7F6B0AEA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277851" cy="1435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558A08E-4894-6FE2-0662-99889AAD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101"/>
            <a:ext cx="12192000" cy="54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6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F2EAE-58B0-144D-BC0C-DF0BD980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9169" cy="107647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30B196E-D9C8-AC66-F2D8-2CFE0C45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3" y="1076474"/>
            <a:ext cx="8145194" cy="57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3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B4182-30AF-0ABB-C52C-31464891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18" y="1231777"/>
            <a:ext cx="8637563" cy="4394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6DA13-72C3-47AD-849D-98E3B72D40E2}"/>
              </a:ext>
            </a:extLst>
          </p:cNvPr>
          <p:cNvSpPr txBox="1"/>
          <p:nvPr/>
        </p:nvSpPr>
        <p:spPr>
          <a:xfrm>
            <a:off x="2138289" y="534572"/>
            <a:ext cx="51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Zone1 power consumption for 1</a:t>
            </a:r>
            <a:r>
              <a:rPr lang="en-US" b="1" baseline="30000" dirty="0"/>
              <a:t>st</a:t>
            </a:r>
            <a:r>
              <a:rPr lang="en-US" b="1" dirty="0"/>
              <a:t> Week of Jan 2017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790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3C081-BECE-E458-08F8-6DA6A4F4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1" y="914400"/>
            <a:ext cx="7027101" cy="44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7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575AB-D9E4-D2CE-2B5B-042433CF0CD1}"/>
              </a:ext>
            </a:extLst>
          </p:cNvPr>
          <p:cNvSpPr txBox="1"/>
          <p:nvPr/>
        </p:nvSpPr>
        <p:spPr>
          <a:xfrm>
            <a:off x="2066795" y="300625"/>
            <a:ext cx="750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Training of Linear Regression(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SGDRegressor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and Linear SVC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9C81C-59D6-3656-99B7-52ED7164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6956"/>
            <a:ext cx="5458266" cy="5911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B3D33-A1F1-27BC-DBC9-8C4C4D0B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5" y="946956"/>
            <a:ext cx="6733735" cy="5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2BE86-4F29-F094-7574-7E3D682B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3" y="37627"/>
            <a:ext cx="9284677" cy="339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1A786-2DB3-622B-0742-1B2BCB1A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3" y="3429000"/>
            <a:ext cx="8060788" cy="33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8C116-EF93-ACEE-093C-86F6A90B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Results1: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E849-C5A4-858C-F8FE-7796FFEB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/>
              <a:t>The best average accuracy score was achieved with a learning rate of 1e-04 (0.8044). The accuracy scores are relatively stable across different learning rates, except for the lowest and highest learning rates. This suggests that the </a:t>
            </a:r>
            <a:r>
              <a:rPr lang="en-US" sz="2400" err="1"/>
              <a:t>SGDRegressor</a:t>
            </a:r>
            <a:r>
              <a:rPr lang="en-US" sz="2400"/>
              <a:t> model is not very sensitive to the choice of learning rate in this case.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For </a:t>
            </a:r>
            <a:r>
              <a:rPr lang="en-US" sz="2400" err="1"/>
              <a:t>LinearSVC</a:t>
            </a:r>
            <a:r>
              <a:rPr lang="en-US" sz="2400"/>
              <a:t>, the F1-scores seem relatively stable across different values of the regularization parameter C, with a peak around 1. We can consider narrowing down the search space for C or performing further fine-tuning around this range to refine the performance of the model.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62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1243-B5B3-5098-E2E7-F73D376E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US" sz="4000"/>
              <a:t>Project details</a:t>
            </a:r>
          </a:p>
        </p:txBody>
      </p:sp>
      <p:pic>
        <p:nvPicPr>
          <p:cNvPr id="15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E15D4F5C-51EB-55A0-0E62-ED5CE5847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3" r="552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C039B57-A408-6D0B-9A94-B9B4634B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85708"/>
              </p:ext>
            </p:extLst>
          </p:nvPr>
        </p:nvGraphicFramePr>
        <p:xfrm>
          <a:off x="831987" y="2400472"/>
          <a:ext cx="6358432" cy="388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23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425B4-700C-ADF8-7FAB-1A342129ABF6}"/>
              </a:ext>
            </a:extLst>
          </p:cNvPr>
          <p:cNvSpPr txBox="1"/>
          <p:nvPr/>
        </p:nvSpPr>
        <p:spPr>
          <a:xfrm>
            <a:off x="3440960" y="439890"/>
            <a:ext cx="669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Linear regression with </a:t>
            </a:r>
            <a:r>
              <a:rPr lang="en-IN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GridSearchCV</a:t>
            </a:r>
            <a:endParaRPr lang="en-IN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460AD-0CE6-7EB1-04FC-66DCCBCA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3" y="809222"/>
            <a:ext cx="7232158" cy="5039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BEAFCC-085E-75EF-36F9-888FD49C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99" y="6020593"/>
            <a:ext cx="6792273" cy="61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8FBD4-F27E-0DC8-1E4C-8698DB6C00A8}"/>
              </a:ext>
            </a:extLst>
          </p:cNvPr>
          <p:cNvSpPr txBox="1"/>
          <p:nvPr/>
        </p:nvSpPr>
        <p:spPr>
          <a:xfrm>
            <a:off x="3046828" y="40574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Linear SVC model training with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RandomizedSearchCV</a:t>
            </a:r>
            <a:endParaRPr lang="en-US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A3A8-7720-63BE-4D09-4B77EF33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1041009"/>
            <a:ext cx="9250066" cy="4586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ED780-C6C7-10E5-9221-FD952E5B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1" y="5642256"/>
            <a:ext cx="7184783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869FA3-163E-BA91-50F2-495019D0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Results2: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51D6E-55C9-73A2-D16A-E6DEDB8F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Comparing the performance between these models, the </a:t>
            </a:r>
            <a:r>
              <a:rPr lang="en-US" dirty="0" err="1"/>
              <a:t>LinearSVC</a:t>
            </a:r>
            <a:r>
              <a:rPr lang="en-US" dirty="0"/>
              <a:t> seems to have a higher F1 score, indicating a better balance between precision and recall for the given classes compared to the accuracy of the </a:t>
            </a:r>
            <a:r>
              <a:rPr lang="en-US" dirty="0" err="1"/>
              <a:t>SGDRegressor</a:t>
            </a:r>
            <a:r>
              <a:rPr lang="en-US" dirty="0"/>
              <a:t> with threshold-based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82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105A30-CE74-D349-A1D5-53EB0951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30D5B-8673-0343-1304-302F4553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The best average accuracy score was achieved with a learning rate of 1e-04 (0.8044). The accuracy scores are relatively stable across different learning rates, except for the lowest and highest learning rates. This suggests that the </a:t>
            </a:r>
            <a:r>
              <a:rPr lang="en-US" sz="1800" dirty="0" err="1"/>
              <a:t>SGDRegressor</a:t>
            </a:r>
            <a:r>
              <a:rPr lang="en-US" sz="1800" dirty="0"/>
              <a:t> model is not very sensitive to the choice of learning rate in this case.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LinearSVC</a:t>
            </a:r>
            <a:r>
              <a:rPr lang="en-US" sz="1800" dirty="0"/>
              <a:t>, the F1-scores are relatively consistent across C values, but the peak performance is seen around C=1. This suggests that the model performs well with moderate regularization.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Find my code here :</a:t>
            </a:r>
            <a:r>
              <a:rPr lang="en-US" sz="1800" dirty="0">
                <a:hlinkClick r:id="rId2"/>
              </a:rPr>
              <a:t>https://github.com/yashwanthreddy7178/</a:t>
            </a:r>
            <a:r>
              <a:rPr lang="en-US" sz="1800" dirty="0" err="1">
                <a:hlinkClick r:id="rId2"/>
              </a:rPr>
              <a:t>bigdataproject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7643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A00F0-1259-61C9-33D2-4A32946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Next Steps: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93BB-FC32-D4A1-EA42-B00AF5A4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/>
              <a:t>Integrating external data for Beter analysis.</a:t>
            </a:r>
          </a:p>
          <a:p>
            <a:r>
              <a:rPr lang="en-US" sz="2200"/>
              <a:t>Implementing with different machine learning models.</a:t>
            </a:r>
          </a:p>
          <a:p>
            <a:r>
              <a:rPr lang="en-US" sz="2200"/>
              <a:t>Apply the same study to different cities or a distribution network.</a:t>
            </a:r>
          </a:p>
          <a:p>
            <a:r>
              <a:rPr lang="en-US" sz="2200"/>
              <a:t>Financial study to measure the economic impact to configure power supply based on forecasts.</a:t>
            </a:r>
          </a:p>
          <a:p>
            <a:r>
              <a:rPr lang="en-US" sz="2200"/>
              <a:t>Real time model performance and improvement </a:t>
            </a:r>
          </a:p>
        </p:txBody>
      </p:sp>
    </p:spTree>
    <p:extLst>
      <p:ext uri="{BB962C8B-B14F-4D97-AF65-F5344CB8AC3E}">
        <p14:creationId xmlns:p14="http://schemas.microsoft.com/office/powerpoint/2010/main" val="275553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0971-A455-8C04-D53D-2AD1BFD2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References: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8007-AF9F-BBD6-7427-143C5065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IN" sz="2000" b="0" i="0">
                <a:effectLst/>
              </a:rPr>
              <a:t>Salam, A., &amp; El Hibaoui, A. (2018, December). Comparison of Machine Learning Algorithms for the Power Consumption Prediction:-Case Study of Tetouan city–. In 2018 6th International Renewable and Sustainable Energy Conference (IRSEC) (pp. 1–5). IEEE.</a:t>
            </a:r>
          </a:p>
          <a:p>
            <a:r>
              <a:rPr lang="en-IN" sz="2000" b="0" i="0">
                <a:effectLst/>
              </a:rPr>
              <a:t>robikscube. (2022, July 5). Time Series Forecasting with Machine Learning [YT]. Retrieved September 29, 2022, from Kaggle.com website: </a:t>
            </a:r>
            <a:r>
              <a:rPr lang="en-IN" sz="2000" b="0" i="0">
                <a:effectLst/>
                <a:hlinkClick r:id="rId2"/>
              </a:rPr>
              <a:t>https://www.kaggle.com/code/robikscube/time-series-forecasting-with-machine-learning-yt</a:t>
            </a:r>
            <a:endParaRPr lang="en-IN" sz="2000" b="0" i="0">
              <a:effectLst/>
            </a:endParaRP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6487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C212-14FB-1109-FBB6-4D0F2D71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Thank You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D079-D044-19FA-E3D2-B1BBF97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Q&amp;A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737B8CB-8843-11C9-E6AF-2D7A1322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6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22607-B612-5159-C2C6-EF0DFC77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C635E0-755E-E0AF-C8F4-2D127376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/>
              <a:t>There are no missing values and nan values in the dataset.</a:t>
            </a:r>
          </a:p>
          <a:p>
            <a:r>
              <a:rPr lang="en-US"/>
              <a:t>Did setting index to DateTime for better visualization</a:t>
            </a:r>
          </a:p>
          <a:p>
            <a:r>
              <a:rPr lang="en-US"/>
              <a:t>Renamed some columns</a:t>
            </a:r>
          </a:p>
          <a:p>
            <a:r>
              <a:rPr lang="en-US"/>
              <a:t>Produced some columns</a:t>
            </a:r>
          </a:p>
          <a:p>
            <a:r>
              <a:rPr lang="en-US"/>
              <a:t>Extracted dates and time from DateTime into separate columns.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9F84-C4F5-0903-F573-7817B8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and 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09E96-AAB7-F86C-09D2-1E4839F4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16" y="1281112"/>
            <a:ext cx="9795354" cy="45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54674-4751-753B-8A47-D8AF0466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0"/>
            <a:ext cx="6039693" cy="397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74A86-4032-3AE6-25C8-AC5769F3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0480"/>
            <a:ext cx="1194601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A384F-080A-F6D9-2485-A59D2BE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168812"/>
            <a:ext cx="8862645" cy="471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3E9A6-1A4C-0A9B-6409-64C5183B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7050"/>
            <a:ext cx="1219200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9414E-DBF4-7CA3-671C-E7F4E4F0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5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66202-473C-280C-EBF4-243C95C2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6009" cy="4877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AD5-6AD2-A1CB-7E64-38D8AB1C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33422"/>
            <a:ext cx="523125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FD7A3-EE4E-1214-B742-B0517BB5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785443"/>
            <a:ext cx="9288171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617</Words>
  <Application>Microsoft Office PowerPoint</Application>
  <PresentationFormat>Widescreen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Power Consumption of Tetouan City: A Comparison of Linear Regression and Linear SVC Models</vt:lpstr>
      <vt:lpstr>Project details</vt:lpstr>
      <vt:lpstr>Data preprocessing</vt:lpstr>
      <vt:lpstr>Code and Results: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Results1:</vt:lpstr>
      <vt:lpstr>PowerPoint Presentation</vt:lpstr>
      <vt:lpstr>PowerPoint Presentation</vt:lpstr>
      <vt:lpstr>Results2:</vt:lpstr>
      <vt:lpstr>Conclusion:</vt:lpstr>
      <vt:lpstr>Next Steps: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Consumption of Tetouan City: A Comparison of Linear Regression and Linear SVR Models</dc:title>
  <dc:creator>Boddireddy Yashwanth Reddy</dc:creator>
  <cp:lastModifiedBy>Boddireddy Yashwanth Reddy</cp:lastModifiedBy>
  <cp:revision>25</cp:revision>
  <dcterms:created xsi:type="dcterms:W3CDTF">2023-12-05T02:16:18Z</dcterms:created>
  <dcterms:modified xsi:type="dcterms:W3CDTF">2023-12-12T19:08:21Z</dcterms:modified>
</cp:coreProperties>
</file>