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04" r:id="rId18"/>
    <p:sldId id="305" r:id="rId19"/>
    <p:sldId id="306" r:id="rId20"/>
    <p:sldId id="314" r:id="rId21"/>
    <p:sldId id="261" r:id="rId22"/>
    <p:sldId id="310" r:id="rId23"/>
    <p:sldId id="311" r:id="rId24"/>
    <p:sldId id="312" r:id="rId25"/>
    <p:sldId id="272" r:id="rId26"/>
    <p:sldId id="262" r:id="rId27"/>
    <p:sldId id="278" r:id="rId28"/>
    <p:sldId id="279" r:id="rId29"/>
    <p:sldId id="280" r:id="rId30"/>
    <p:sldId id="281" r:id="rId31"/>
    <p:sldId id="283" r:id="rId32"/>
    <p:sldId id="284" r:id="rId33"/>
    <p:sldId id="286" r:id="rId34"/>
    <p:sldId id="287" r:id="rId35"/>
    <p:sldId id="288" r:id="rId36"/>
    <p:sldId id="313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39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1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6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E95F0D-66B7-40BF-ABA2-6E88B4B91B1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186C-5E9F-4F7E-8332-927B2A389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difference-between-replication-partitioning-clustering-and-sharding" TargetMode="External"/><Relationship Id="rId4" Type="http://schemas.openxmlformats.org/officeDocument/2006/relationships/hyperlink" Target="http://www.wikivs.com/wiki/MySQL_vs_PostgreSQL" TargetMode="External"/><Relationship Id="rId5" Type="http://schemas.openxmlformats.org/officeDocument/2006/relationships/hyperlink" Target="https://www.digitalocean.com/community/tutorials/sqlite-vs-mysql-vs-postgresql-a-comparison-of-relational-database-management-systems" TargetMode="External"/><Relationship Id="rId6" Type="http://schemas.openxmlformats.org/officeDocument/2006/relationships/hyperlink" Target="http://www.sql-workbench.net/dbms_comparison.html" TargetMode="External"/><Relationship Id="rId7" Type="http://schemas.openxmlformats.org/officeDocument/2006/relationships/hyperlink" Target="https://www.zaiste.net/2014/07/table_inheritance_and_partitioning_with_postgresq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-engines.com/en/system/MySQL;PostgreSQ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1899" y="4606758"/>
            <a:ext cx="3567881" cy="2138896"/>
          </a:xfrm>
        </p:spPr>
        <p:txBody>
          <a:bodyPr>
            <a:normAutofit/>
          </a:bodyPr>
          <a:lstStyle/>
          <a:p>
            <a:pPr algn="ctr"/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Steven,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Yashwanth, </a:t>
            </a:r>
          </a:p>
          <a:p>
            <a:pPr algn="ctr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Ritu, Srinivas, Kiran </a:t>
            </a:r>
          </a:p>
          <a:p>
            <a:endParaRPr lang="en-US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622852"/>
            <a:ext cx="7346038" cy="36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76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6" y="452717"/>
            <a:ext cx="9934221" cy="6235949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More about</a:t>
            </a:r>
            <a:r>
              <a:rPr lang="mr-I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…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>
                <a:latin typeface="Times"/>
                <a:cs typeface="Times"/>
              </a:rPr>
              <a:t>1.More than 15 years of active development.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2.Proven architecture that has earned it a strong reputation for reliability, data </a:t>
            </a:r>
            <a:r>
              <a:rPr lang="en-US" sz="2400" dirty="0" smtClean="0">
                <a:latin typeface="Times"/>
                <a:cs typeface="Times"/>
              </a:rPr>
              <a:t>	integrity</a:t>
            </a:r>
            <a:r>
              <a:rPr lang="en-US" sz="2400" dirty="0">
                <a:latin typeface="Times"/>
                <a:cs typeface="Times"/>
              </a:rPr>
              <a:t>, and correctness.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3.Runs on all major operating systems.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4.Full support for foreign keys, views, joins, triggers.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5</a:t>
            </a:r>
            <a:r>
              <a:rPr lang="en-US" sz="2400" dirty="0" smtClean="0">
                <a:latin typeface="Times"/>
                <a:cs typeface="Times"/>
              </a:rPr>
              <a:t>. It </a:t>
            </a:r>
            <a:r>
              <a:rPr lang="en-US" sz="2400" dirty="0">
                <a:latin typeface="Times"/>
                <a:cs typeface="Times"/>
              </a:rPr>
              <a:t>has native programming interfaces for C/C++, java, </a:t>
            </a:r>
            <a:r>
              <a:rPr lang="en-US" sz="2400" dirty="0" smtClean="0">
                <a:latin typeface="Times"/>
                <a:cs typeface="Times"/>
              </a:rPr>
              <a:t>.NET, </a:t>
            </a:r>
            <a:r>
              <a:rPr lang="en-US" sz="2400" dirty="0">
                <a:latin typeface="Times"/>
                <a:cs typeface="Times"/>
              </a:rPr>
              <a:t>python, perl,  </a:t>
            </a:r>
            <a:r>
              <a:rPr lang="en-US" sz="2400" dirty="0" smtClean="0">
                <a:latin typeface="Times"/>
                <a:cs typeface="Times"/>
              </a:rPr>
              <a:t>          	ruby, etc., </a:t>
            </a:r>
            <a:r>
              <a:rPr lang="en-US" sz="2400" dirty="0">
                <a:latin typeface="Times"/>
                <a:cs typeface="Times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1803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78" y="452717"/>
            <a:ext cx="11311887" cy="616539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ophisticated features</a:t>
            </a:r>
            <a:r>
              <a:rPr lang="mr-I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</a:rPr>
              <a:t>…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1.Point-in-time recovery(maintains write ahead log(WAL).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2.Tablespaces(define locations in file system)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administrator can control the disk layout.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3.Streaming Asynchronous replication.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4.Nested transactions(savepoints).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5.Sophisticated query planner/optimizer.</a:t>
            </a:r>
          </a:p>
        </p:txBody>
      </p:sp>
    </p:spTree>
    <p:extLst>
      <p:ext uri="{BB962C8B-B14F-4D97-AF65-F5344CB8AC3E}">
        <p14:creationId xmlns:p14="http://schemas.microsoft.com/office/powerpoint/2010/main" val="26791196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711445" cy="6038393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Supporting Data Types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(a few</a:t>
            </a:r>
            <a:r>
              <a:rPr lang="mr-IN" sz="2800" dirty="0">
                <a:latin typeface="Times"/>
                <a:cs typeface="Times"/>
              </a:rPr>
              <a:t>…</a:t>
            </a:r>
            <a:r>
              <a:rPr lang="en-US" sz="2800" dirty="0">
                <a:latin typeface="Times"/>
                <a:cs typeface="Times"/>
              </a:rPr>
              <a:t>)</a:t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1.bigint:- signed eight-byte integer.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2. bigserial:- autoincrementing eight-byte integer.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3.date:- Calendar date (year,month,day).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4.money:- currency amount.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5.numeric[(p,s)]:- exact numeric of selectable precision.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6.point:- geometric point on plane.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7.tsquery:- text search query.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8.tsvector:- text search document.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9.xml:- xml data.</a:t>
            </a:r>
          </a:p>
        </p:txBody>
      </p:sp>
    </p:spTree>
    <p:extLst>
      <p:ext uri="{BB962C8B-B14F-4D97-AF65-F5344CB8AC3E}">
        <p14:creationId xmlns:p14="http://schemas.microsoft.com/office/powerpoint/2010/main" val="398032742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00" y="136478"/>
            <a:ext cx="10835800" cy="6571531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Advantages.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1.An open source sql standard compliant RDBMS.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PostgreSQL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open-source and free, yet a very powerful relational database management system.</a:t>
            </a:r>
            <a:b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2. Strong community: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PostgreSQL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supported by a devoted and experienced community which can be accessed through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	knowledge-bases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and Q&amp;A sites 24/7 for free.</a:t>
            </a:r>
            <a:b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3. Strong third-party support: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Regardless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of the extremely advanced features, PostgreSQL is adorned with many great and open-source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	third-party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tools for designing, managing and using the management system.</a:t>
            </a:r>
            <a:b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4. Extensible: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It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possible to extend PostgreSQL programmatically with stored procedures, like an advanced RDBMS 	should be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b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dirty="0" smtClean="0"/>
              <a:t>5</a:t>
            </a:r>
            <a:r>
              <a:rPr lang="en-US" sz="2400" dirty="0"/>
              <a:t>. </a:t>
            </a:r>
            <a:r>
              <a:rPr lang="en-US" sz="2400" dirty="0">
                <a:latin typeface="Times"/>
                <a:cs typeface="Times"/>
              </a:rPr>
              <a:t>Objective: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PostgreSQL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not just a relational database management system but an objective one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-with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support for 	nesting,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02230050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43" y="452718"/>
            <a:ext cx="11098067" cy="6270676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Disadvantages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1. </a:t>
            </a:r>
            <a:r>
              <a:rPr lang="en-US" sz="2400" b="1" dirty="0">
                <a:latin typeface="Times"/>
                <a:cs typeface="Times"/>
              </a:rPr>
              <a:t>Performance</a:t>
            </a:r>
            <a:r>
              <a:rPr lang="en-US" sz="2400" dirty="0">
                <a:latin typeface="Times"/>
                <a:cs typeface="Times"/>
              </a:rPr>
              <a:t>: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	For </a:t>
            </a:r>
            <a:r>
              <a:rPr lang="en-US" sz="2400" dirty="0">
                <a:latin typeface="Times"/>
                <a:cs typeface="Times"/>
              </a:rPr>
              <a:t>simple read-heavy operations, PostgreSQL can be an over-kill and might appear 	less performant than the counterparts, such as MySQL.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2. </a:t>
            </a:r>
            <a:r>
              <a:rPr lang="en-US" sz="2400" b="1" dirty="0">
                <a:latin typeface="Times"/>
                <a:cs typeface="Times"/>
              </a:rPr>
              <a:t>Popularity:</a:t>
            </a: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	Given </a:t>
            </a:r>
            <a:r>
              <a:rPr lang="en-US" sz="2400" dirty="0">
                <a:latin typeface="Times"/>
                <a:cs typeface="Times"/>
              </a:rPr>
              <a:t>the nature of this tool, it lacks behind in terms of popularity, despite the very 	large amount of deployments - which might affect how easy it might be possible to 	get support.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3. </a:t>
            </a:r>
            <a:r>
              <a:rPr lang="en-US" sz="2400" b="1" dirty="0">
                <a:latin typeface="Times"/>
                <a:cs typeface="Times"/>
              </a:rPr>
              <a:t>Hosting</a:t>
            </a:r>
            <a:r>
              <a:rPr lang="en-US" sz="2400" dirty="0">
                <a:latin typeface="Times"/>
                <a:cs typeface="Times"/>
              </a:rPr>
              <a:t>: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	Due </a:t>
            </a:r>
            <a:r>
              <a:rPr lang="en-US" sz="2400" dirty="0">
                <a:latin typeface="Times"/>
                <a:cs typeface="Times"/>
              </a:rPr>
              <a:t>to above mentioned factors, it is harder to come by hosts or </a:t>
            </a:r>
            <a:r>
              <a:rPr lang="en-US" sz="2400" dirty="0" smtClean="0">
                <a:latin typeface="Times"/>
                <a:cs typeface="Times"/>
              </a:rPr>
              <a:t>service 	providers that </a:t>
            </a:r>
            <a:r>
              <a:rPr lang="en-US" sz="2400" dirty="0">
                <a:latin typeface="Times"/>
                <a:cs typeface="Times"/>
              </a:rPr>
              <a:t>offer managed PostgreSQL instances.</a:t>
            </a:r>
            <a:br>
              <a:rPr lang="en-US" sz="2400" dirty="0">
                <a:latin typeface="Times"/>
                <a:cs typeface="Times"/>
              </a:rPr>
            </a:b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402026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4" y="138818"/>
            <a:ext cx="11352601" cy="6609999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When To Use PostgreSQL?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1.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Data integrity: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	</a:t>
            </a:r>
            <a:r>
              <a:rPr lang="en-US" sz="2800" dirty="0" smtClean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When </a:t>
            </a:r>
            <a:r>
              <a:rPr lang="en-US" sz="2000" dirty="0">
                <a:latin typeface="Times"/>
                <a:cs typeface="Times"/>
              </a:rPr>
              <a:t>reliability and data integrity are an absolute necessity without excuses, </a:t>
            </a:r>
            <a:r>
              <a:rPr lang="en-US" sz="2000" dirty="0" smtClean="0">
                <a:latin typeface="Times"/>
                <a:cs typeface="Times"/>
              </a:rPr>
              <a:t>PostgreSQL </a:t>
            </a:r>
            <a:r>
              <a:rPr lang="en-US" sz="2000" dirty="0">
                <a:latin typeface="Times"/>
                <a:cs typeface="Times"/>
              </a:rPr>
              <a:t>is the better </a:t>
            </a:r>
            <a:r>
              <a:rPr lang="en-US" sz="2000" dirty="0" smtClean="0">
                <a:latin typeface="Times"/>
                <a:cs typeface="Times"/>
              </a:rPr>
              <a:t>	choice</a:t>
            </a:r>
            <a:r>
              <a:rPr lang="en-US" sz="2400" dirty="0">
                <a:latin typeface="Times"/>
                <a:cs typeface="Times"/>
              </a:rPr>
              <a:t>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2.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Complex, custom procedures:</a:t>
            </a: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If </a:t>
            </a:r>
            <a:r>
              <a:rPr lang="en-US" sz="2000" dirty="0">
                <a:latin typeface="Times"/>
                <a:cs typeface="Times"/>
              </a:rPr>
              <a:t>you require your database to perform custom procedures, PostgreSQL, </a:t>
            </a:r>
            <a:r>
              <a:rPr lang="en-US" sz="2000" dirty="0" smtClean="0">
                <a:latin typeface="Times"/>
                <a:cs typeface="Times"/>
              </a:rPr>
              <a:t>being </a:t>
            </a:r>
            <a:r>
              <a:rPr lang="en-US" sz="2000" dirty="0">
                <a:latin typeface="Times"/>
                <a:cs typeface="Times"/>
              </a:rPr>
              <a:t>extensible, is the better </a:t>
            </a:r>
            <a:r>
              <a:rPr lang="en-US" sz="2000" dirty="0" smtClean="0">
                <a:latin typeface="Times"/>
                <a:cs typeface="Times"/>
              </a:rPr>
              <a:t>	choice</a:t>
            </a:r>
            <a:r>
              <a:rPr lang="en-US" sz="2800" dirty="0">
                <a:latin typeface="Times"/>
                <a:cs typeface="Times"/>
              </a:rPr>
              <a:t>.</a:t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 smtClean="0">
                <a:latin typeface="Times"/>
                <a:cs typeface="Times"/>
              </a:rPr>
              <a:t>3</a:t>
            </a:r>
            <a:r>
              <a:rPr lang="en-US" sz="2800" dirty="0">
                <a:latin typeface="Times"/>
                <a:cs typeface="Times"/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Integration: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	</a:t>
            </a:r>
            <a:r>
              <a:rPr lang="en-US" sz="2800" dirty="0" smtClean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In </a:t>
            </a:r>
            <a:r>
              <a:rPr lang="en-US" sz="2000" dirty="0">
                <a:latin typeface="Times"/>
                <a:cs typeface="Times"/>
              </a:rPr>
              <a:t>the future, if there is a chance of necessity arising for migrating 	the entire database system to a </a:t>
            </a:r>
            <a:r>
              <a:rPr lang="en-US" sz="2000" dirty="0" smtClean="0">
                <a:latin typeface="Times"/>
                <a:cs typeface="Times"/>
              </a:rPr>
              <a:t>	propriety </a:t>
            </a:r>
            <a:r>
              <a:rPr lang="en-US" sz="2000" dirty="0">
                <a:latin typeface="Times"/>
                <a:cs typeface="Times"/>
              </a:rPr>
              <a:t>(e.g. Oracle) solution, </a:t>
            </a:r>
            <a:r>
              <a:rPr lang="en-US" sz="2000" dirty="0" smtClean="0">
                <a:latin typeface="Times"/>
                <a:cs typeface="Times"/>
              </a:rPr>
              <a:t>PostgreSQL </a:t>
            </a:r>
            <a:r>
              <a:rPr lang="en-US" sz="2000" dirty="0">
                <a:latin typeface="Times"/>
                <a:cs typeface="Times"/>
              </a:rPr>
              <a:t>will be the most compliant and easy to handle base for </a:t>
            </a:r>
            <a:r>
              <a:rPr lang="en-US" sz="2000" dirty="0" smtClean="0">
                <a:latin typeface="Times"/>
                <a:cs typeface="Times"/>
              </a:rPr>
              <a:t>the 	switch</a:t>
            </a:r>
            <a:r>
              <a:rPr lang="en-US" sz="2000" dirty="0">
                <a:latin typeface="Times"/>
                <a:cs typeface="Times"/>
              </a:rPr>
              <a:t>.</a:t>
            </a:r>
            <a:br>
              <a:rPr lang="en-US" sz="2000" dirty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/>
            </a:r>
            <a:br>
              <a:rPr lang="en-US" sz="2000" dirty="0" smtClean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>4</a:t>
            </a:r>
            <a:r>
              <a:rPr lang="en-US" sz="2000" dirty="0">
                <a:latin typeface="Times"/>
                <a:cs typeface="Times"/>
              </a:rPr>
              <a:t>.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Complex designs: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Compared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to other open-source and free RDBMS implementations, for complex database designs,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PostgreSQL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offers the most in terms of functionality and possibilities without giving up on other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valuable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assets.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US" sz="2000" dirty="0">
                <a:latin typeface="Times"/>
                <a:cs typeface="Times"/>
              </a:rPr>
              <a:t/>
            </a:r>
            <a:br>
              <a:rPr lang="en-US" sz="2000" dirty="0">
                <a:latin typeface="Times"/>
                <a:cs typeface="Times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2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44" y="179762"/>
            <a:ext cx="10145622" cy="6215453"/>
          </a:xfrm>
        </p:spPr>
        <p:txBody>
          <a:bodyPr/>
          <a:lstStyle/>
          <a:p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When Not To Use PostgreSQL?</a:t>
            </a:r>
            <a:b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1.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Speed: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	</a:t>
            </a:r>
            <a:r>
              <a:rPr lang="en-US" sz="2800" dirty="0" smtClean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If </a:t>
            </a:r>
            <a:r>
              <a:rPr lang="en-US" sz="2400" dirty="0">
                <a:latin typeface="Times"/>
                <a:cs typeface="Times"/>
              </a:rPr>
              <a:t>all you require is fast read operations, PostgreSQL is not the tool to go </a:t>
            </a:r>
            <a:r>
              <a:rPr lang="en-US" sz="2400" dirty="0" smtClean="0">
                <a:latin typeface="Times"/>
                <a:cs typeface="Times"/>
              </a:rPr>
              <a:t>	for</a:t>
            </a:r>
            <a:r>
              <a:rPr lang="en-US" sz="2400" dirty="0">
                <a:latin typeface="Times"/>
                <a:cs typeface="Times"/>
              </a:rPr>
              <a:t>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2.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Simple set ups: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	</a:t>
            </a:r>
            <a:r>
              <a:rPr lang="en-US" sz="2800" dirty="0" smtClean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Unless </a:t>
            </a:r>
            <a:r>
              <a:rPr lang="en-US" sz="2400" dirty="0">
                <a:latin typeface="Times"/>
                <a:cs typeface="Times"/>
              </a:rPr>
              <a:t>you require absolute data integrity, ACID compliance or complex 	designs, PostgreSQL can be an over-kill for simple set-ups.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3.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Replication: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	</a:t>
            </a:r>
            <a:r>
              <a:rPr lang="en-US" sz="2800" dirty="0" smtClean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Unless </a:t>
            </a:r>
            <a:r>
              <a:rPr lang="en-US" sz="2400" dirty="0">
                <a:latin typeface="Times"/>
                <a:cs typeface="Times"/>
              </a:rPr>
              <a:t>you are willing to spend the time, energy and resources, achieving 	replication with MySQL might be simpler for those who lack the database 	and system administration experience.</a:t>
            </a:r>
          </a:p>
        </p:txBody>
      </p:sp>
    </p:spTree>
    <p:extLst>
      <p:ext uri="{BB962C8B-B14F-4D97-AF65-F5344CB8AC3E}">
        <p14:creationId xmlns:p14="http://schemas.microsoft.com/office/powerpoint/2010/main" val="39801529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4637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Similarities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71" y="1187355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GROUP BY .. ROLLUP [since 9.5].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Aggregates for strings.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Tuple comparison.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UPDATE with a join.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2371" y="3724293"/>
            <a:ext cx="5034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Regular expressions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Comparison based on RegEx.</a:t>
            </a:r>
          </a:p>
          <a:p>
            <a:pPr lvl="1"/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2371" y="4938550"/>
            <a:ext cx="5034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Constraints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ON DELETE CASCADE.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ON UPDATE CASCADE</a:t>
            </a:r>
          </a:p>
          <a:p>
            <a:pPr lvl="1"/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39416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1823" y="395785"/>
            <a:ext cx="88573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Indexing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Duplicate NULL values in unique index.</a:t>
            </a:r>
          </a:p>
          <a:p>
            <a:pPr lvl="1"/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DML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Multi-row INSERTs.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MERGE support.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Data Types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Enums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(*)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TIMESTAMP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DDL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Auto increment columns.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Partitioning[inheritance].</a:t>
            </a:r>
          </a:p>
        </p:txBody>
      </p:sp>
    </p:spTree>
    <p:extLst>
      <p:ext uri="{BB962C8B-B14F-4D97-AF65-F5344CB8AC3E}">
        <p14:creationId xmlns:p14="http://schemas.microsoft.com/office/powerpoint/2010/main" val="25398860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718" y="545910"/>
            <a:ext cx="885739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Temporary Tables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Session local temporary tables.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Programming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Stored procedures.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Row level triggers.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Before triggers.</a:t>
            </a:r>
          </a:p>
          <a:p>
            <a:pPr lvl="1"/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Views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Updateable Views.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WITH CHECK OPTION.</a:t>
            </a:r>
          </a:p>
          <a:p>
            <a:pPr lvl="1"/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JOINs and Operators</a:t>
            </a:r>
          </a:p>
          <a:p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CROSS JOIN.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JOIN ... USING (...).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JOINs using tuple comparison.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IS DISTINCT FROM.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0280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93701"/>
            <a:ext cx="10018713" cy="5969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63" y="868020"/>
            <a:ext cx="8937623" cy="57023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Spin-Offs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MySQL- Features, adv., dis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PostgreSQL- Features, adv., dis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28124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100" y="573206"/>
            <a:ext cx="95170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noSQL</a:t>
            </a: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features</a:t>
            </a:r>
          </a:p>
          <a:p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XML Support.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 err="1">
                <a:latin typeface="Times" panose="02020603050405020304" pitchFamily="18" charset="0"/>
                <a:cs typeface="Times" panose="02020603050405020304" pitchFamily="18" charset="0"/>
              </a:rPr>
              <a:t>Xpath</a:t>
            </a: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JSON.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Security</a:t>
            </a:r>
          </a:p>
          <a:p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Grant on column level.</a:t>
            </a:r>
          </a:p>
        </p:txBody>
      </p:sp>
    </p:spTree>
    <p:extLst>
      <p:ext uri="{BB962C8B-B14F-4D97-AF65-F5344CB8AC3E}">
        <p14:creationId xmlns:p14="http://schemas.microsoft.com/office/powerpoint/2010/main" val="558738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00" y="77977"/>
            <a:ext cx="9404723" cy="1095730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Major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0" y="1173707"/>
            <a:ext cx="11357113" cy="51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differences between MySQL and PostgreSQL include the following key categories: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platforms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Methods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Partitioning in MySQL  is horizontal whereas in PostgreSQL it is achieved by inheritance.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Inheritance.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Partitioning via inheritance.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0756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358" y="291870"/>
            <a:ext cx="95352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various supported MySQL replication topologies include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: 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Single master to one slave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•   Single master to multiple slaves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•   Single master to one slave to one or more slaves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•   Circular replication (A to B to C and back to A)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•    Master to master</a:t>
            </a:r>
          </a:p>
        </p:txBody>
      </p:sp>
    </p:spTree>
    <p:extLst>
      <p:ext uri="{BB962C8B-B14F-4D97-AF65-F5344CB8AC3E}">
        <p14:creationId xmlns:p14="http://schemas.microsoft.com/office/powerpoint/2010/main" val="215382478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116" y="368492"/>
            <a:ext cx="8857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graphical view of how MySQL replication functions can be represented as follows: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0" y="1400886"/>
            <a:ext cx="8175009" cy="45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6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0017" y="485465"/>
            <a:ext cx="85253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supported PostgreSQL replication topologies include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•        Single master to one slave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•        Single master to multiple slaves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2609123"/>
            <a:ext cx="9294126" cy="39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740" y="824439"/>
            <a:ext cx="38828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users.</a:t>
            </a:r>
          </a:p>
          <a:p>
            <a:endParaRPr lang="en-IN" sz="2800" dirty="0">
              <a:solidFill>
                <a:srgbClr val="5953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(excluding 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97918" y="824439"/>
            <a:ext cx="418768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 users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Fujitsu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Sirius IT</a:t>
            </a:r>
          </a:p>
        </p:txBody>
      </p:sp>
    </p:spTree>
    <p:extLst>
      <p:ext uri="{BB962C8B-B14F-4D97-AF65-F5344CB8AC3E}">
        <p14:creationId xmlns:p14="http://schemas.microsoft.com/office/powerpoint/2010/main" val="95763588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ACID Compliance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SQL Dialects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Locking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JSON Type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PSQL -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6585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CID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Atomicity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Is an all-or-none proposition.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Example :- Bank Transaction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5942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dirty="0"/>
              <a:t>ID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Consistency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Guarantees that  a transaction never leaves your database in a half–finished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Example :- Deleting customer record</a:t>
            </a: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483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/>
              <a:t>C</a:t>
            </a:r>
            <a:r>
              <a:rPr lang="en-IN" dirty="0">
                <a:solidFill>
                  <a:srgbClr val="FF0000"/>
                </a:solidFill>
              </a:rPr>
              <a:t>I</a:t>
            </a:r>
            <a:r>
              <a:rPr lang="en-IN" dirty="0"/>
              <a:t>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Isolation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Keeps transactions separated from each other until they are finished.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Example :- Deleting and updating a record at same time by different users.</a:t>
            </a:r>
          </a:p>
        </p:txBody>
      </p:sp>
    </p:spTree>
    <p:extLst>
      <p:ext uri="{BB962C8B-B14F-4D97-AF65-F5344CB8AC3E}">
        <p14:creationId xmlns:p14="http://schemas.microsoft.com/office/powerpoint/2010/main" val="151980400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8" y="286603"/>
            <a:ext cx="10018713" cy="157382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7525"/>
              </p:ext>
            </p:extLst>
          </p:nvPr>
        </p:nvGraphicFramePr>
        <p:xfrm>
          <a:off x="790035" y="1397838"/>
          <a:ext cx="10304212" cy="523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109">
                  <a:extLst>
                    <a:ext uri="{9D8B030D-6E8A-4147-A177-3AD203B41FA5}">
                      <a16:colId xmlns="" xmlns:a16="http://schemas.microsoft.com/office/drawing/2014/main" val="730643041"/>
                    </a:ext>
                  </a:extLst>
                </a:gridCol>
                <a:gridCol w="3707686">
                  <a:extLst>
                    <a:ext uri="{9D8B030D-6E8A-4147-A177-3AD203B41FA5}">
                      <a16:colId xmlns="" xmlns:a16="http://schemas.microsoft.com/office/drawing/2014/main" val="2393757088"/>
                    </a:ext>
                  </a:extLst>
                </a:gridCol>
                <a:gridCol w="4753417">
                  <a:extLst>
                    <a:ext uri="{9D8B030D-6E8A-4147-A177-3AD203B41FA5}">
                      <a16:colId xmlns="" xmlns:a16="http://schemas.microsoft.com/office/drawing/2014/main" val="2327739252"/>
                    </a:ext>
                  </a:extLst>
                </a:gridCol>
              </a:tblGrid>
              <a:tr h="622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8322654"/>
                  </a:ext>
                </a:extLst>
              </a:tr>
              <a:tr h="584050">
                <a:tc>
                  <a:txBody>
                    <a:bodyPr/>
                    <a:lstStyle/>
                    <a:p>
                      <a:r>
                        <a:rPr lang="en-US" dirty="0"/>
                        <a:t>Initial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2300234"/>
                  </a:ext>
                </a:extLst>
              </a:tr>
              <a:tr h="657839">
                <a:tc>
                  <a:txBody>
                    <a:bodyPr/>
                    <a:lstStyle/>
                    <a:p>
                      <a:r>
                        <a:rPr lang="en-US" dirty="0"/>
                        <a:t>Stable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8559698"/>
                  </a:ext>
                </a:extLst>
              </a:tr>
              <a:tr h="719303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 Global Development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AB (now</a:t>
                      </a:r>
                      <a:r>
                        <a:rPr lang="en-US" baseline="0" dirty="0"/>
                        <a:t> owned by Oracle Corporation)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3539469"/>
                  </a:ext>
                </a:extLst>
              </a:tr>
              <a:tr h="584050">
                <a:tc>
                  <a:txBody>
                    <a:bodyPr/>
                    <a:lstStyle/>
                    <a:p>
                      <a:r>
                        <a:rPr lang="en-US" dirty="0"/>
                        <a:t>Written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/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4451951"/>
                  </a:ext>
                </a:extLst>
              </a:tr>
              <a:tr h="2068051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Linux, FreeBSD, OpenBSD, NetBSD, OS X, AIX, HP-UX, Solaris, UnixWare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Windows, Linux</a:t>
                      </a:r>
                      <a:r>
                        <a:rPr lang="en-US" dirty="0"/>
                        <a:t>, FreeBSD, OpenBSD, NetBSD, OS X</a:t>
                      </a:r>
                      <a:r>
                        <a:rPr lang="pt-BR" dirty="0"/>
                        <a:t>, </a:t>
                      </a:r>
                      <a:r>
                        <a:rPr lang="en-US" dirty="0"/>
                        <a:t>AIX, HP-UX, Solaris,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UnixWare, BSDi, eComStation, IRIX, Novell NetWare, QNX, Symbian, SunOS, SCO OpenServer, Sanos, Tru64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432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86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/>
              <a:t>CI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/>
              <a:t>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Durability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Keep track of pending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Ex- Unplugged database server in the middle of transaction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98401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Types of locking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Table level.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Row level.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Page level.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Deadlocks.</a:t>
            </a:r>
          </a:p>
        </p:txBody>
      </p:sp>
    </p:spTree>
    <p:extLst>
      <p:ext uri="{BB962C8B-B14F-4D97-AF65-F5344CB8AC3E}">
        <p14:creationId xmlns:p14="http://schemas.microsoft.com/office/powerpoint/2010/main" val="286684990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SQL Dialects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7007"/>
            <a:ext cx="8946541" cy="4195481"/>
          </a:xfrm>
        </p:spPr>
        <p:txBody>
          <a:bodyPr/>
          <a:lstStyle/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All agrees on fundamentals such as select, insert, update and delete.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Supports  a richer dialects than MySQL.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Supports subqueries .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Ex- reduce salary of the highest paid employees by 75%.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951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JSON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49909"/>
            <a:ext cx="9500998" cy="4569724"/>
          </a:xfrm>
        </p:spPr>
        <p:txBody>
          <a:bodyPr/>
          <a:lstStyle/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Newer version like 9.4, 9.5 and 9.6 supports JSON data type.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Two types</a:t>
            </a:r>
          </a:p>
          <a:p>
            <a:pPr lvl="1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JSON</a:t>
            </a:r>
          </a:p>
          <a:p>
            <a:pPr lvl="1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JSONB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09008"/>
              </p:ext>
            </p:extLst>
          </p:nvPr>
        </p:nvGraphicFramePr>
        <p:xfrm>
          <a:off x="646111" y="3439237"/>
          <a:ext cx="9391178" cy="285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589">
                  <a:extLst>
                    <a:ext uri="{9D8B030D-6E8A-4147-A177-3AD203B41FA5}">
                      <a16:colId xmlns="" xmlns:a16="http://schemas.microsoft.com/office/drawing/2014/main" val="285074756"/>
                    </a:ext>
                  </a:extLst>
                </a:gridCol>
                <a:gridCol w="4695589">
                  <a:extLst>
                    <a:ext uri="{9D8B030D-6E8A-4147-A177-3AD203B41FA5}">
                      <a16:colId xmlns="" xmlns:a16="http://schemas.microsoft.com/office/drawing/2014/main" val="730585434"/>
                    </a:ext>
                  </a:extLst>
                </a:gridCol>
              </a:tblGrid>
              <a:tr h="4981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JSONB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396529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en-IN" dirty="0"/>
                        <a:t>Stores exactly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Decompose to binary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1242504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en-IN" dirty="0"/>
                        <a:t>Accepts white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7965024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en-IN" dirty="0"/>
                        <a:t>Order of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order of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116788"/>
                  </a:ext>
                </a:extLst>
              </a:tr>
              <a:tr h="859809">
                <a:tc>
                  <a:txBody>
                    <a:bodyPr/>
                    <a:lstStyle/>
                    <a:p>
                      <a:r>
                        <a:rPr lang="en-IN" dirty="0"/>
                        <a:t>Accepts same key more</a:t>
                      </a:r>
                      <a:r>
                        <a:rPr lang="en-IN" baseline="0" dirty="0"/>
                        <a:t> than once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duplication of object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28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3329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JSON Datatype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2" y="1343233"/>
            <a:ext cx="9677438" cy="45253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Create Table </a:t>
            </a: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Json_test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	id serial primary key,</a:t>
            </a:r>
          </a:p>
          <a:p>
            <a:pPr marL="0" indent="0">
              <a:buNone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	data </a:t>
            </a: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Jsonb</a:t>
            </a: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 	)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Insert into </a:t>
            </a:r>
            <a:r>
              <a:rPr lang="en-IN" sz="2600" dirty="0" err="1">
                <a:latin typeface="Times" panose="02020603050405020304" pitchFamily="18" charset="0"/>
                <a:cs typeface="Times" panose="02020603050405020304" pitchFamily="18" charset="0"/>
              </a:rPr>
              <a:t>Json_test</a:t>
            </a: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(data) values</a:t>
            </a:r>
          </a:p>
          <a:p>
            <a:pPr marL="0" indent="0">
              <a:buNone/>
            </a:pP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	(‘{ }’),</a:t>
            </a:r>
          </a:p>
          <a:p>
            <a:pPr marL="0" indent="0">
              <a:buNone/>
            </a:pP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	(‘	{ “a” :1 } ’  ),</a:t>
            </a:r>
          </a:p>
          <a:p>
            <a:pPr marL="0" indent="0">
              <a:buNone/>
            </a:pP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	( ‘ { “a”: 2, ” b ” : [ “c” : ”d” ] } ’ );</a:t>
            </a:r>
          </a:p>
          <a:p>
            <a:pPr marL="0" indent="0">
              <a:buNone/>
            </a:pPr>
            <a:endParaRPr lang="en-IN" sz="2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Select * from </a:t>
            </a:r>
            <a:r>
              <a:rPr lang="en-IN" sz="2600" dirty="0" err="1">
                <a:latin typeface="Times" panose="02020603050405020304" pitchFamily="18" charset="0"/>
                <a:cs typeface="Times" panose="02020603050405020304" pitchFamily="18" charset="0"/>
              </a:rPr>
              <a:t>Json_test</a:t>
            </a:r>
            <a:r>
              <a:rPr lang="en-IN" sz="2600" dirty="0">
                <a:latin typeface="Times" panose="02020603050405020304" pitchFamily="18" charset="0"/>
                <a:cs typeface="Times" panose="02020603050405020304" pitchFamily="18" charset="0"/>
              </a:rPr>
              <a:t> where data = ‘ {  “a”: 1 } ’;</a:t>
            </a:r>
          </a:p>
        </p:txBody>
      </p:sp>
    </p:spTree>
    <p:extLst>
      <p:ext uri="{BB962C8B-B14F-4D97-AF65-F5344CB8AC3E}">
        <p14:creationId xmlns:p14="http://schemas.microsoft.com/office/powerpoint/2010/main" val="248449120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Offers RESTFUL API access and API administration tools.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A web interface is used for administration.</a:t>
            </a:r>
          </a:p>
          <a:p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Developed by Q-B’s consult and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PSQL-API</a:t>
            </a:r>
          </a:p>
        </p:txBody>
      </p:sp>
    </p:spTree>
    <p:extLst>
      <p:ext uri="{BB962C8B-B14F-4D97-AF65-F5344CB8AC3E}">
        <p14:creationId xmlns:p14="http://schemas.microsoft.com/office/powerpoint/2010/main" val="19676330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DEMO……</a:t>
            </a:r>
          </a:p>
        </p:txBody>
      </p:sp>
    </p:spTree>
    <p:extLst>
      <p:ext uri="{BB962C8B-B14F-4D97-AF65-F5344CB8AC3E}">
        <p14:creationId xmlns:p14="http://schemas.microsoft.com/office/powerpoint/2010/main" val="4160200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4177"/>
            <a:ext cx="10162916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https://www.postgresql.org/</a:t>
            </a:r>
          </a:p>
          <a:p>
            <a:r>
              <a:rPr lang="en-US" dirty="0">
                <a:hlinkClick r:id="rId2"/>
              </a:rPr>
              <a:t>http://db-engines.com/en/system/MySQL%3BPostgreSQL</a:t>
            </a:r>
            <a:endParaRPr lang="en-US" dirty="0"/>
          </a:p>
          <a:p>
            <a:r>
              <a:rPr lang="en-US" dirty="0">
                <a:hlinkClick r:id="rId3"/>
              </a:rPr>
              <a:t>https://www.quora.com/What-is-the-difference-between-replication-partitioning-clustering-and-sharding</a:t>
            </a:r>
            <a:endParaRPr lang="en-US" dirty="0"/>
          </a:p>
          <a:p>
            <a:r>
              <a:rPr lang="en-IN" dirty="0">
                <a:hlinkClick r:id="rId4"/>
              </a:rPr>
              <a:t>http://www.wikivs.com/wiki/MySQL_vs_PostgreSQL</a:t>
            </a:r>
            <a:endParaRPr lang="en-IN" dirty="0"/>
          </a:p>
          <a:p>
            <a:r>
              <a:rPr lang="en-US" dirty="0">
                <a:hlinkClick r:id="rId5"/>
              </a:rPr>
              <a:t>https://www.digitalocean.com/community/tutorials/sqlite-vs-mysql-vs-postgresql-a-comparison-of-relational-database-management-systems</a:t>
            </a:r>
            <a:endParaRPr lang="en-US" dirty="0"/>
          </a:p>
          <a:p>
            <a:r>
              <a:rPr lang="en-US" dirty="0">
                <a:hlinkClick r:id="rId6"/>
              </a:rPr>
              <a:t>http://www.sql-workbench.net/dbms_comparison.html</a:t>
            </a:r>
            <a:endParaRPr lang="en-US" dirty="0"/>
          </a:p>
          <a:p>
            <a:r>
              <a:rPr lang="en-US" dirty="0">
                <a:hlinkClick r:id="rId7"/>
              </a:rPr>
              <a:t>https://www.zaiste.net/2014/07/table_inheritance_and_partitioning_with_postgresql/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33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0054"/>
            <a:ext cx="8946541" cy="4938345"/>
          </a:xfrm>
        </p:spPr>
        <p:txBody>
          <a:bodyPr>
            <a:no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Adheres to SQL standard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Stored procedures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Automatic triggers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SubSELECTs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Unicode support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ACID compliance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Referential integrity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Replication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Transaction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Multiversion Concurrency Control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Foreign 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5316495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0054"/>
            <a:ext cx="9333157" cy="4938345"/>
          </a:xfrm>
        </p:spPr>
        <p:txBody>
          <a:bodyPr numCol="2">
            <a:normAutofit fontScale="85000" lnSpcReduction="10000"/>
          </a:bodyPr>
          <a:lstStyle/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Data types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TINYINT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SMALLINT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MEDIUMINT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INT or INTEGER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BIGINT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FLOAT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DOUBLE, DOUBLE PRECISION, REAL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DECIMAL, NUMERIC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DATE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DATETIME</a:t>
            </a:r>
          </a:p>
          <a:p>
            <a:pPr lvl="1"/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TIMESTAMP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TIME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YEAR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CHAR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VARCHAR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TINYBLOB, TINYTEXT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BLOB, TEXT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MEDIUMBLOB, MEDIUMTEXT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ENUM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8923396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0054"/>
            <a:ext cx="8946541" cy="493834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Advantages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Easy to use</a:t>
            </a:r>
          </a:p>
          <a:p>
            <a:pPr lvl="2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Third party tools, such as GUIs, available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Widely available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Lots of features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Secure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Fast</a:t>
            </a:r>
          </a:p>
          <a:p>
            <a:pPr lvl="2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Cuts corners as far as some standards are concerned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Scalable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Powerful</a:t>
            </a:r>
          </a:p>
          <a:p>
            <a:pPr lvl="2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Can handle a large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86809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0054"/>
            <a:ext cx="8946541" cy="4938345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</a:p>
          <a:p>
            <a:pPr lvl="1"/>
            <a:r>
              <a:rPr lang="en-US" sz="2400" dirty="0"/>
              <a:t>Limitations</a:t>
            </a:r>
          </a:p>
          <a:p>
            <a:pPr lvl="2"/>
            <a:r>
              <a:rPr lang="en-US" sz="2000" dirty="0"/>
              <a:t>Not built to handle everything</a:t>
            </a:r>
          </a:p>
          <a:p>
            <a:pPr lvl="2"/>
            <a:r>
              <a:rPr lang="en-US" sz="2000" dirty="0"/>
              <a:t>Missing some functions featured in other systems</a:t>
            </a:r>
          </a:p>
          <a:p>
            <a:pPr lvl="1"/>
            <a:r>
              <a:rPr lang="en-US" sz="2400" dirty="0"/>
              <a:t>Less reliable than other RDBMSs</a:t>
            </a:r>
          </a:p>
          <a:p>
            <a:pPr lvl="1"/>
            <a:r>
              <a:rPr lang="en-US" sz="2400" dirty="0"/>
              <a:t>Less stable than other RDBMSs</a:t>
            </a:r>
          </a:p>
          <a:p>
            <a:pPr lvl="1"/>
            <a:r>
              <a:rPr lang="en-US" sz="2400" dirty="0"/>
              <a:t>Stagnated development under current owner</a:t>
            </a:r>
          </a:p>
          <a:p>
            <a:pPr lvl="2"/>
            <a:r>
              <a:rPr lang="en-US" sz="2000" dirty="0"/>
              <a:t>Development of other systems is community-driven</a:t>
            </a:r>
          </a:p>
          <a:p>
            <a:pPr lvl="1"/>
            <a:r>
              <a:rPr lang="en-US" sz="2400" dirty="0"/>
              <a:t>Many features dependent on applications add-ons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368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MySQL Spin-offs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1938"/>
            <a:ext cx="8946541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Forks of MySQL code were created out of concerns about the acquisition of MySQL by Oracle from Sun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Forks intended to remain free under the GNU GPL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Development of MySQL stagnated after buyout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Several widely-used forks</a:t>
            </a:r>
          </a:p>
          <a:p>
            <a:pPr lvl="1"/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MariaDB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Developed by original MySQL founders</a:t>
            </a:r>
          </a:p>
          <a:p>
            <a:pPr lvl="1"/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Percona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Server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Drizzle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Why does Postgres not have many forks?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Still actively developed</a:t>
            </a:r>
          </a:p>
          <a:p>
            <a:pPr lvl="1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Most forks used in private projects</a:t>
            </a:r>
          </a:p>
        </p:txBody>
      </p:sp>
    </p:spTree>
    <p:extLst>
      <p:ext uri="{BB962C8B-B14F-4D97-AF65-F5344CB8AC3E}">
        <p14:creationId xmlns:p14="http://schemas.microsoft.com/office/powerpoint/2010/main" val="7320179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223" y="438607"/>
            <a:ext cx="9920111" cy="6151282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PostgreSQL features</a:t>
            </a: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/>
            </a:r>
            <a:br>
              <a:rPr lang="en-US" sz="28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1.ANSI/ISO SQL standards.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2.Atomicity,consistency,isolation,durability</a:t>
            </a:r>
            <a:r>
              <a:rPr lang="en-US" sz="2400" dirty="0" smtClean="0">
                <a:latin typeface="Times"/>
                <a:cs typeface="Times"/>
              </a:rPr>
              <a:t>(ACID)</a:t>
            </a:r>
            <a:r>
              <a:rPr lang="en-US" sz="2400" dirty="0">
                <a:latin typeface="Times"/>
                <a:cs typeface="Times"/>
              </a:rPr>
              <a:t>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3.Multiversion concurrency control</a:t>
            </a:r>
            <a:r>
              <a:rPr lang="en-US" sz="2400" dirty="0" smtClean="0">
                <a:latin typeface="Times"/>
                <a:cs typeface="Times"/>
              </a:rPr>
              <a:t>(MVCC)</a:t>
            </a:r>
            <a:r>
              <a:rPr lang="en-US" sz="2400" dirty="0">
                <a:latin typeface="Times"/>
                <a:cs typeface="Times"/>
              </a:rPr>
              <a:t>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4.Highly programmable “stored procedures”.</a:t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/>
            </a:r>
            <a:br>
              <a:rPr lang="en-US" sz="2400" dirty="0">
                <a:latin typeface="Times"/>
                <a:cs typeface="Times"/>
              </a:rPr>
            </a:br>
            <a:r>
              <a:rPr lang="en-US" sz="2400" dirty="0">
                <a:latin typeface="Times"/>
                <a:cs typeface="Times"/>
              </a:rPr>
              <a:t>5.Third party tools.(Pgadmin III, phppgadmin, </a:t>
            </a:r>
            <a:r>
              <a:rPr lang="en-US" sz="2400" dirty="0" smtClean="0">
                <a:latin typeface="Times"/>
                <a:cs typeface="Times"/>
              </a:rPr>
              <a:t>Adminer, </a:t>
            </a:r>
            <a:r>
              <a:rPr lang="en-US" sz="2400" dirty="0">
                <a:latin typeface="Times"/>
                <a:cs typeface="Times"/>
              </a:rPr>
              <a:t>etc.</a:t>
            </a:r>
            <a:r>
              <a:rPr lang="mr-IN" sz="2400" dirty="0">
                <a:latin typeface="Times"/>
                <a:cs typeface="Times"/>
              </a:rPr>
              <a:t>…</a:t>
            </a:r>
            <a:r>
              <a:rPr lang="en-US" sz="2400" dirty="0">
                <a:latin typeface="Times"/>
                <a:cs typeface="Times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2443645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1013</TotalTime>
  <Words>975</Words>
  <Application>Microsoft Macintosh PowerPoint</Application>
  <PresentationFormat>Custom</PresentationFormat>
  <Paragraphs>284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Ion</vt:lpstr>
      <vt:lpstr>PowerPoint Presentation</vt:lpstr>
      <vt:lpstr>Outline</vt:lpstr>
      <vt:lpstr>Introduction</vt:lpstr>
      <vt:lpstr>MySQL</vt:lpstr>
      <vt:lpstr>MySQL</vt:lpstr>
      <vt:lpstr>MySQL</vt:lpstr>
      <vt:lpstr>MySQL</vt:lpstr>
      <vt:lpstr>MySQL Spin-offs</vt:lpstr>
      <vt:lpstr>PostgreSQL features  1.ANSI/ISO SQL standards.  2.Atomicity,consistency,isolation,durability(ACID).  3.Multiversion concurrency control(MVCC).  4.Highly programmable “stored procedures”.  5.Third party tools.(Pgadmin III, phppgadmin, Adminer, etc.….)</vt:lpstr>
      <vt:lpstr>More about….  1.More than 15 years of active development.  2.Proven architecture that has earned it a strong reputation for reliability, data  integrity, and correctness.  3.Runs on all major operating systems.  4.Full support for foreign keys, views, joins, triggers.  5. It has native programming interfaces for C/C++, java, .NET, python, perl,             ruby, etc.,  </vt:lpstr>
      <vt:lpstr>Sophisticated features…  1.Point-in-time recovery(maintains write ahead log(WAL).  2.Tablespaces(define locations in file system)  administrator can control the disk layout.  3.Streaming Asynchronous replication.  4.Nested transactions(savepoints).  5.Sophisticated query planner/optimizer.</vt:lpstr>
      <vt:lpstr>Supporting Data Types (a few…)  1.bigint:- signed eight-byte integer. 2. bigserial:- autoincrementing eight-byte integer. 3.date:- Calendar date (year,month,day). 4.money:- currency amount. 5.numeric[(p,s)]:- exact numeric of selectable precision. 6.point:- geometric point on plane. 7.tsquery:- text search query. 8.tsvector:- text search document. 9.xml:- xml data.</vt:lpstr>
      <vt:lpstr>Advantages. 1.An open source sql standard compliant RDBMS.   PostgreSQL is open-source and free, yet a very powerful relational database management system.  2. Strong community:   PostgreSQL is supported by a devoted and experienced community which can be accessed through  knowledge-bases and Q&amp;A sites 24/7 for free.  3. Strong third-party support:   Regardless of the extremely advanced features, PostgreSQL is adorned with many great and open-source  third-party tools for designing, managing and using the management system.  4. Extensible:   It is possible to extend PostgreSQL programmatically with stored procedures, like an advanced RDBMS  should be. 5. Objective:   PostgreSQL is not just a relational database management system but an objective one -with support for  nesting, and more.</vt:lpstr>
      <vt:lpstr>Disadvantages  1. Performance:   For simple read-heavy operations, PostgreSQL can be an over-kill and might appear  less performant than the counterparts, such as MySQL.  2. Popularity:   Given the nature of this tool, it lacks behind in terms of popularity, despite the very  large amount of deployments - which might affect how easy it might be possible to  get support.  3. Hosting:   Due to above mentioned factors, it is harder to come by hosts or service  providers that offer managed PostgreSQL instances. </vt:lpstr>
      <vt:lpstr>When To Use PostgreSQL?  1. Data integrity:   When reliability and data integrity are an absolute necessity without excuses, PostgreSQL is the better  choice. 2. Complex, custom procedures:   If you require your database to perform custom procedures, PostgreSQL, being extensible, is the better  choice. 3. Integration:   In the future, if there is a chance of necessity arising for migrating  the entire database system to a  propriety (e.g. Oracle) solution, PostgreSQL will be the most compliant and easy to handle base for the  switch.  4. Complex designs:   Compared to other open-source and free RDBMS implementations, for complex database designs,  PostgreSQL offers the most in terms of functionality and possibilities without giving up on other  valuable assets.    </vt:lpstr>
      <vt:lpstr> When Not To Use PostgreSQL?  1. Speed:   If all you require is fast read operations, PostgreSQL is not the tool to go  for. 2. Simple set ups:   Unless you require absolute data integrity, ACID compliance or complex  designs, PostgreSQL can be an over-kill for simple set-ups. 3. Replication:   Unless you are willing to spend the time, energy and resources, achieving  replication with MySQL might be simpler for those who lack the database  and system administration experience.</vt:lpstr>
      <vt:lpstr>Similarities </vt:lpstr>
      <vt:lpstr>PowerPoint Presentation</vt:lpstr>
      <vt:lpstr>PowerPoint Presentation</vt:lpstr>
      <vt:lpstr>PowerPoint Presentation</vt:lpstr>
      <vt:lpstr>Major Differences</vt:lpstr>
      <vt:lpstr>PowerPoint Presentation</vt:lpstr>
      <vt:lpstr>PowerPoint Presentation</vt:lpstr>
      <vt:lpstr>PowerPoint Presentation</vt:lpstr>
      <vt:lpstr>PowerPoint Presentation</vt:lpstr>
      <vt:lpstr>General Factors</vt:lpstr>
      <vt:lpstr>ACID Compliance</vt:lpstr>
      <vt:lpstr>ACID Compliance</vt:lpstr>
      <vt:lpstr>ACID Compliance</vt:lpstr>
      <vt:lpstr>ACID Compliance</vt:lpstr>
      <vt:lpstr>Locking </vt:lpstr>
      <vt:lpstr>SQL Dialects </vt:lpstr>
      <vt:lpstr>JSON types</vt:lpstr>
      <vt:lpstr>JSON Datatype Example</vt:lpstr>
      <vt:lpstr>PSQL-API</vt:lpstr>
      <vt:lpstr>DEMO……</vt:lpstr>
      <vt:lpstr>References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vs MySQL</dc:title>
  <dc:creator>BO103LabStudent</dc:creator>
  <cp:lastModifiedBy>yashwanth reddy</cp:lastModifiedBy>
  <cp:revision>194</cp:revision>
  <dcterms:created xsi:type="dcterms:W3CDTF">2016-10-17T19:33:42Z</dcterms:created>
  <dcterms:modified xsi:type="dcterms:W3CDTF">2016-11-21T19:51:04Z</dcterms:modified>
</cp:coreProperties>
</file>