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258" r:id="rId3"/>
    <p:sldId id="404" r:id="rId4"/>
    <p:sldId id="405" r:id="rId5"/>
    <p:sldId id="406" r:id="rId6"/>
    <p:sldId id="259" r:id="rId7"/>
    <p:sldId id="269" r:id="rId8"/>
    <p:sldId id="270" r:id="rId9"/>
    <p:sldId id="271" r:id="rId10"/>
    <p:sldId id="280" r:id="rId11"/>
    <p:sldId id="403" r:id="rId12"/>
    <p:sldId id="281" r:id="rId13"/>
    <p:sldId id="260" r:id="rId14"/>
    <p:sldId id="407" r:id="rId15"/>
    <p:sldId id="262" r:id="rId16"/>
    <p:sldId id="263" r:id="rId17"/>
    <p:sldId id="283" r:id="rId18"/>
    <p:sldId id="275" r:id="rId19"/>
    <p:sldId id="276" r:id="rId20"/>
    <p:sldId id="282" r:id="rId21"/>
    <p:sldId id="277" r:id="rId22"/>
    <p:sldId id="278" r:id="rId23"/>
    <p:sldId id="369" r:id="rId24"/>
    <p:sldId id="370" r:id="rId25"/>
    <p:sldId id="371" r:id="rId26"/>
    <p:sldId id="372" r:id="rId27"/>
    <p:sldId id="373" r:id="rId28"/>
    <p:sldId id="374" r:id="rId29"/>
    <p:sldId id="375" r:id="rId30"/>
    <p:sldId id="376" r:id="rId31"/>
    <p:sldId id="377" r:id="rId32"/>
    <p:sldId id="378" r:id="rId33"/>
    <p:sldId id="379" r:id="rId34"/>
    <p:sldId id="382" r:id="rId35"/>
    <p:sldId id="380" r:id="rId36"/>
    <p:sldId id="381" r:id="rId37"/>
    <p:sldId id="267" r:id="rId38"/>
    <p:sldId id="268"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1" r:id="rId56"/>
    <p:sldId id="302" r:id="rId57"/>
    <p:sldId id="303" r:id="rId58"/>
    <p:sldId id="305" r:id="rId59"/>
    <p:sldId id="306" r:id="rId60"/>
    <p:sldId id="307" r:id="rId61"/>
    <p:sldId id="308" r:id="rId62"/>
    <p:sldId id="310" r:id="rId63"/>
    <p:sldId id="309" r:id="rId64"/>
    <p:sldId id="311" r:id="rId65"/>
    <p:sldId id="312" r:id="rId66"/>
    <p:sldId id="313" r:id="rId67"/>
    <p:sldId id="314" r:id="rId68"/>
    <p:sldId id="315" r:id="rId69"/>
    <p:sldId id="316" r:id="rId70"/>
    <p:sldId id="323" r:id="rId71"/>
    <p:sldId id="324" r:id="rId72"/>
    <p:sldId id="325" r:id="rId73"/>
    <p:sldId id="326" r:id="rId74"/>
    <p:sldId id="327" r:id="rId75"/>
    <p:sldId id="328" r:id="rId76"/>
    <p:sldId id="329" r:id="rId77"/>
    <p:sldId id="383" r:id="rId78"/>
    <p:sldId id="385" r:id="rId79"/>
    <p:sldId id="384" r:id="rId80"/>
    <p:sldId id="367" r:id="rId81"/>
    <p:sldId id="368" r:id="rId82"/>
    <p:sldId id="386"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32" r:id="rId96"/>
    <p:sldId id="333" r:id="rId97"/>
    <p:sldId id="334" r:id="rId98"/>
    <p:sldId id="347" r:id="rId99"/>
    <p:sldId id="348" r:id="rId100"/>
    <p:sldId id="349" r:id="rId101"/>
    <p:sldId id="350" r:id="rId102"/>
    <p:sldId id="351" r:id="rId103"/>
    <p:sldId id="352" r:id="rId104"/>
    <p:sldId id="353" r:id="rId105"/>
    <p:sldId id="356" r:id="rId106"/>
    <p:sldId id="358" r:id="rId107"/>
    <p:sldId id="357" r:id="rId108"/>
    <p:sldId id="359" r:id="rId109"/>
    <p:sldId id="360" r:id="rId110"/>
    <p:sldId id="361" r:id="rId111"/>
    <p:sldId id="362" r:id="rId112"/>
    <p:sldId id="365" r:id="rId113"/>
    <p:sldId id="366" r:id="rId114"/>
    <p:sldId id="363" r:id="rId115"/>
    <p:sldId id="364" r:id="rId116"/>
    <p:sldId id="387" r:id="rId117"/>
    <p:sldId id="388" r:id="rId118"/>
    <p:sldId id="390" r:id="rId119"/>
    <p:sldId id="391" r:id="rId120"/>
    <p:sldId id="393" r:id="rId121"/>
    <p:sldId id="394" r:id="rId122"/>
    <p:sldId id="395" r:id="rId123"/>
    <p:sldId id="396" r:id="rId124"/>
    <p:sldId id="397" r:id="rId125"/>
    <p:sldId id="398" r:id="rId126"/>
    <p:sldId id="399" r:id="rId127"/>
    <p:sldId id="400" r:id="rId128"/>
    <p:sldId id="401" r:id="rId129"/>
    <p:sldId id="402" r:id="rId130"/>
    <p:sldId id="354" r:id="rId131"/>
    <p:sldId id="355"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8" autoAdjust="0"/>
    <p:restoredTop sz="94709" autoAdjust="0"/>
  </p:normalViewPr>
  <p:slideViewPr>
    <p:cSldViewPr>
      <p:cViewPr>
        <p:scale>
          <a:sx n="90" d="100"/>
          <a:sy n="90" d="100"/>
        </p:scale>
        <p:origin x="-1404" y="-150"/>
      </p:cViewPr>
      <p:guideLst>
        <p:guide orient="horz" pos="2160"/>
        <p:guide pos="2880"/>
      </p:guideLst>
    </p:cSldViewPr>
  </p:slideViewPr>
  <p:outlineViewPr>
    <p:cViewPr>
      <p:scale>
        <a:sx n="33" d="100"/>
        <a:sy n="33" d="100"/>
      </p:scale>
      <p:origin x="48" y="222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320494-B533-41C4-8FDB-639ABBC8DAAF}" type="datetimeFigureOut">
              <a:rPr lang="en-US" smtClean="0"/>
              <a:pPr/>
              <a:t>30-Jul-17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B734DA-6B4A-44FC-924B-6073D8FFFB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B734DA-6B4A-44FC-924B-6073D8FFFB9F}" type="slidenum">
              <a:rPr lang="en-US" smtClean="0"/>
              <a:pPr/>
              <a:t>77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B734DA-6B4A-44FC-924B-6073D8FFFB9F}" type="slidenum">
              <a:rPr lang="en-US" smtClean="0"/>
              <a:pPr/>
              <a:t>120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B1CA3A-9F43-466D-AA09-050908BB4B8A}" type="datetimeFigureOut">
              <a:rPr lang="en-US" smtClean="0"/>
              <a:pPr/>
              <a:t>30-Jul-17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CA3A-9F43-466D-AA09-050908BB4B8A}" type="datetimeFigureOut">
              <a:rPr lang="en-US" smtClean="0"/>
              <a:pPr/>
              <a:t>30-Jul-17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CA3A-9F43-466D-AA09-050908BB4B8A}" type="datetimeFigureOut">
              <a:rPr lang="en-US" smtClean="0"/>
              <a:pPr/>
              <a:t>30-Jul-17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CA3A-9F43-466D-AA09-050908BB4B8A}" type="datetimeFigureOut">
              <a:rPr lang="en-US" smtClean="0"/>
              <a:pPr/>
              <a:t>30-Jul-17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B1CA3A-9F43-466D-AA09-050908BB4B8A}" type="datetimeFigureOut">
              <a:rPr lang="en-US" smtClean="0"/>
              <a:pPr/>
              <a:t>30-Jul-17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1CA3A-9F43-466D-AA09-050908BB4B8A}" type="datetimeFigureOut">
              <a:rPr lang="en-US" smtClean="0"/>
              <a:pPr/>
              <a:t>30-Jul-17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B1CA3A-9F43-466D-AA09-050908BB4B8A}" type="datetimeFigureOut">
              <a:rPr lang="en-US" smtClean="0"/>
              <a:pPr/>
              <a:t>30-Jul-17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1CA3A-9F43-466D-AA09-050908BB4B8A}" type="datetimeFigureOut">
              <a:rPr lang="en-US" smtClean="0"/>
              <a:pPr/>
              <a:t>30-Jul-17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1CA3A-9F43-466D-AA09-050908BB4B8A}" type="datetimeFigureOut">
              <a:rPr lang="en-US" smtClean="0"/>
              <a:pPr/>
              <a:t>30-Jul-17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CA3A-9F43-466D-AA09-050908BB4B8A}" type="datetimeFigureOut">
              <a:rPr lang="en-US" smtClean="0"/>
              <a:pPr/>
              <a:t>30-Jul-17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CA3A-9F43-466D-AA09-050908BB4B8A}" type="datetimeFigureOut">
              <a:rPr lang="en-US" smtClean="0"/>
              <a:pPr/>
              <a:t>30-Jul-17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CB471-4551-4F6C-BEEA-E84FA5B51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1CA3A-9F43-466D-AA09-050908BB4B8A}" type="datetimeFigureOut">
              <a:rPr lang="en-US" smtClean="0"/>
              <a:pPr/>
              <a:t>30-Jul-17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CB471-4551-4F6C-BEEA-E84FA5B51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Transceiver" TargetMode="Externa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Central_processing_unit"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1"/>
            <a:ext cx="7772400" cy="1143000"/>
          </a:xfrm>
        </p:spPr>
        <p:txBody>
          <a:bodyPr/>
          <a:lstStyle/>
          <a:p>
            <a:r>
              <a:rPr lang="en-US" dirty="0" smtClean="0">
                <a:solidFill>
                  <a:srgbClr val="FF0000"/>
                </a:solidFill>
                <a:latin typeface="Times New Roman" pitchFamily="18" charset="0"/>
                <a:cs typeface="Times New Roman" pitchFamily="18" charset="0"/>
              </a:rPr>
              <a:t>CAN PROTOCOL</a:t>
            </a:r>
            <a:endParaRPr lang="en-US"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990600" y="1905000"/>
            <a:ext cx="6400800" cy="1752600"/>
          </a:xfrm>
        </p:spPr>
        <p:txBody>
          <a:bodyPr/>
          <a:lstStyle/>
          <a:p>
            <a:r>
              <a:rPr lang="en-US" dirty="0" smtClean="0">
                <a:solidFill>
                  <a:srgbClr val="00B0F0"/>
                </a:solidFill>
                <a:latin typeface="Times New Roman" pitchFamily="18" charset="0"/>
                <a:cs typeface="Times New Roman" pitchFamily="18" charset="0"/>
              </a:rPr>
              <a:t>Controller Area Network </a:t>
            </a:r>
            <a:endParaRPr lang="en-US"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7848600" cy="3693319"/>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hlinkClick r:id="rId2" tooltip="Transceiver"/>
              </a:rPr>
              <a:t>  Transceiver</a:t>
            </a:r>
            <a:r>
              <a:rPr lang="en-US" sz="2400" dirty="0" smtClean="0">
                <a:latin typeface="Times New Roman" pitchFamily="18" charset="0"/>
                <a:cs typeface="Times New Roman" pitchFamily="18" charset="0"/>
              </a:rPr>
              <a:t> Defined by ISO 11898-2/3 Medium Access Unit [MAU] standards </a:t>
            </a:r>
          </a:p>
          <a:p>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  Receiving: it converts the data stream from </a:t>
            </a:r>
            <a:r>
              <a:rPr lang="en-US" sz="2400" dirty="0" err="1" smtClean="0">
                <a:latin typeface="Times New Roman" pitchFamily="18" charset="0"/>
                <a:cs typeface="Times New Roman" pitchFamily="18" charset="0"/>
              </a:rPr>
              <a:t>CANbus</a:t>
            </a:r>
            <a:r>
              <a:rPr lang="en-US" sz="2400" dirty="0" smtClean="0">
                <a:latin typeface="Times New Roman" pitchFamily="18" charset="0"/>
                <a:cs typeface="Times New Roman" pitchFamily="18" charset="0"/>
              </a:rPr>
              <a:t> levels to levels that the CAN controller uses. It usually has protective circuitry to protect the CAN controller.</a:t>
            </a:r>
          </a:p>
          <a:p>
            <a:pPr lvl="1"/>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 Transmitting: it converts the data stream from the CAN controller to CAN bus levels.</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1"/>
          <a:ext cx="8534401" cy="6522704"/>
        </p:xfrm>
        <a:graphic>
          <a:graphicData uri="http://schemas.openxmlformats.org/drawingml/2006/table">
            <a:tbl>
              <a:tblPr firstRow="1" bandRow="1">
                <a:tableStyleId>{5C22544A-7EE6-4342-B048-85BDC9FD1C3A}</a:tableStyleId>
              </a:tblPr>
              <a:tblGrid>
                <a:gridCol w="1174459"/>
                <a:gridCol w="1487648"/>
                <a:gridCol w="5872294"/>
              </a:tblGrid>
              <a:tr h="637663">
                <a:tc>
                  <a:txBody>
                    <a:bodyPr/>
                    <a:lstStyle/>
                    <a:p>
                      <a:r>
                        <a:rPr lang="en-US" sz="2000" dirty="0" smtClean="0">
                          <a:solidFill>
                            <a:srgbClr val="FF0000"/>
                          </a:solidFill>
                          <a:latin typeface="Times New Roman" pitchFamily="18" charset="0"/>
                          <a:cs typeface="Times New Roman" pitchFamily="18" charset="0"/>
                        </a:rPr>
                        <a:t>BIT</a:t>
                      </a:r>
                      <a:endParaRPr lang="en-US" sz="2000" dirty="0">
                        <a:solidFill>
                          <a:srgbClr val="FF0000"/>
                        </a:solidFill>
                        <a:latin typeface="Times New Roman" pitchFamily="18" charset="0"/>
                        <a:cs typeface="Times New Roman" pitchFamily="18" charset="0"/>
                      </a:endParaRPr>
                    </a:p>
                  </a:txBody>
                  <a:tcPr/>
                </a:tc>
                <a:tc>
                  <a:txBody>
                    <a:bodyPr/>
                    <a:lstStyle/>
                    <a:p>
                      <a:r>
                        <a:rPr lang="en-US" sz="2000" dirty="0" smtClean="0">
                          <a:solidFill>
                            <a:srgbClr val="FF0000"/>
                          </a:solidFill>
                          <a:latin typeface="Times New Roman" pitchFamily="18" charset="0"/>
                          <a:cs typeface="Times New Roman" pitchFamily="18" charset="0"/>
                        </a:rPr>
                        <a:t>SYMBOL</a:t>
                      </a:r>
                      <a:endParaRPr lang="en-US" sz="2000" dirty="0">
                        <a:solidFill>
                          <a:srgbClr val="FF0000"/>
                        </a:solidFill>
                        <a:latin typeface="Times New Roman" pitchFamily="18" charset="0"/>
                        <a:cs typeface="Times New Roman" pitchFamily="18" charset="0"/>
                      </a:endParaRPr>
                    </a:p>
                  </a:txBody>
                  <a:tcPr/>
                </a:tc>
                <a:tc>
                  <a:txBody>
                    <a:bodyPr/>
                    <a:lstStyle/>
                    <a:p>
                      <a:r>
                        <a:rPr lang="en-US" sz="2000" dirty="0" smtClean="0">
                          <a:solidFill>
                            <a:srgbClr val="FF0000"/>
                          </a:solidFill>
                          <a:latin typeface="Times New Roman" pitchFamily="18" charset="0"/>
                          <a:cs typeface="Times New Roman" pitchFamily="18" charset="0"/>
                        </a:rPr>
                        <a:t>FUNCTION</a:t>
                      </a:r>
                      <a:endParaRPr lang="en-US" sz="2000" dirty="0">
                        <a:solidFill>
                          <a:srgbClr val="FF0000"/>
                        </a:solidFill>
                        <a:latin typeface="Times New Roman" pitchFamily="18" charset="0"/>
                        <a:cs typeface="Times New Roman" pitchFamily="18" charset="0"/>
                      </a:endParaRPr>
                    </a:p>
                  </a:txBody>
                  <a:tcPr/>
                </a:tc>
              </a:tr>
              <a:tr h="2086849">
                <a:tc>
                  <a:txBody>
                    <a:bodyPr/>
                    <a:lstStyle/>
                    <a:p>
                      <a:r>
                        <a:rPr lang="en-US" sz="1800" kern="1200" baseline="0" dirty="0" smtClean="0">
                          <a:solidFill>
                            <a:srgbClr val="7030A0"/>
                          </a:solidFill>
                          <a:latin typeface="Times New Roman" pitchFamily="18" charset="0"/>
                          <a:ea typeface="+mn-ea"/>
                          <a:cs typeface="Times New Roman" pitchFamily="18" charset="0"/>
                        </a:rPr>
                        <a:t>19:16</a:t>
                      </a:r>
                      <a:endParaRPr lang="en-US" sz="1800" dirty="0">
                        <a:solidFill>
                          <a:srgbClr val="7030A0"/>
                        </a:solidFill>
                        <a:latin typeface="Times New Roman" pitchFamily="18" charset="0"/>
                        <a:cs typeface="Times New Roman" pitchFamily="18" charset="0"/>
                      </a:endParaRPr>
                    </a:p>
                  </a:txBody>
                  <a:tcPr/>
                </a:tc>
                <a:tc>
                  <a:txBody>
                    <a:bodyPr/>
                    <a:lstStyle/>
                    <a:p>
                      <a:r>
                        <a:rPr lang="en-US" sz="1800" dirty="0" smtClean="0">
                          <a:solidFill>
                            <a:srgbClr val="7030A0"/>
                          </a:solidFill>
                          <a:latin typeface="Times New Roman" pitchFamily="18" charset="0"/>
                          <a:cs typeface="Times New Roman" pitchFamily="18" charset="0"/>
                        </a:rPr>
                        <a:t>DLC</a:t>
                      </a:r>
                      <a:endParaRPr lang="en-US" sz="1800" dirty="0">
                        <a:solidFill>
                          <a:srgbClr val="7030A0"/>
                        </a:solidFill>
                        <a:latin typeface="Times New Roman" pitchFamily="18" charset="0"/>
                        <a:cs typeface="Times New Roman" pitchFamily="18" charset="0"/>
                      </a:endParaRPr>
                    </a:p>
                  </a:txBody>
                  <a:tcPr/>
                </a:tc>
                <a:tc>
                  <a:txBody>
                    <a:bodyPr/>
                    <a:lstStyle/>
                    <a:p>
                      <a:r>
                        <a:rPr lang="en-US" sz="1800" kern="1200" baseline="0" dirty="0" smtClean="0">
                          <a:solidFill>
                            <a:srgbClr val="7030A0"/>
                          </a:solidFill>
                          <a:latin typeface="Times New Roman" pitchFamily="18" charset="0"/>
                          <a:ea typeface="+mn-ea"/>
                          <a:cs typeface="Times New Roman" pitchFamily="18" charset="0"/>
                        </a:rPr>
                        <a:t>The field contains the Data Length Code (DLC) field of the current received message. </a:t>
                      </a:r>
                    </a:p>
                    <a:p>
                      <a:r>
                        <a:rPr lang="en-US" sz="1800" kern="1200" baseline="0" dirty="0" smtClean="0">
                          <a:solidFill>
                            <a:srgbClr val="7030A0"/>
                          </a:solidFill>
                          <a:latin typeface="Times New Roman" pitchFamily="18" charset="0"/>
                          <a:ea typeface="+mn-ea"/>
                          <a:cs typeface="Times New Roman" pitchFamily="18" charset="0"/>
                        </a:rPr>
                        <a:t> RTR = 0, this is related to the number of data bytes available in the CANRDA and CANRDB</a:t>
                      </a:r>
                    </a:p>
                    <a:p>
                      <a:r>
                        <a:rPr lang="en-US" sz="1800" kern="1200" baseline="0" dirty="0" smtClean="0">
                          <a:solidFill>
                            <a:srgbClr val="7030A0"/>
                          </a:solidFill>
                          <a:latin typeface="Times New Roman" pitchFamily="18" charset="0"/>
                          <a:ea typeface="+mn-ea"/>
                          <a:cs typeface="Times New Roman" pitchFamily="18" charset="0"/>
                        </a:rPr>
                        <a:t>registers as follows:</a:t>
                      </a:r>
                    </a:p>
                    <a:p>
                      <a:r>
                        <a:rPr lang="en-US" sz="1800" kern="1200" baseline="0" dirty="0" smtClean="0">
                          <a:solidFill>
                            <a:srgbClr val="7030A0"/>
                          </a:solidFill>
                          <a:latin typeface="Times New Roman" pitchFamily="18" charset="0"/>
                          <a:ea typeface="+mn-ea"/>
                          <a:cs typeface="Times New Roman" pitchFamily="18" charset="0"/>
                        </a:rPr>
                        <a:t>0000-0111 = 0 to 7 bytes1000-1111 = 8 bytes</a:t>
                      </a:r>
                    </a:p>
                    <a:p>
                      <a:r>
                        <a:rPr lang="en-US" sz="1800" kern="1200" baseline="0" dirty="0" smtClean="0">
                          <a:solidFill>
                            <a:srgbClr val="7030A0"/>
                          </a:solidFill>
                          <a:latin typeface="Times New Roman" pitchFamily="18" charset="0"/>
                          <a:ea typeface="+mn-ea"/>
                          <a:cs typeface="Times New Roman" pitchFamily="18" charset="0"/>
                        </a:rPr>
                        <a:t> RTR = 1, this value indicates the number of data bytes requested to be sent back, with the same encoding.</a:t>
                      </a:r>
                      <a:endParaRPr lang="en-US" sz="1800" dirty="0">
                        <a:solidFill>
                          <a:srgbClr val="7030A0"/>
                        </a:solidFill>
                        <a:latin typeface="Times New Roman" pitchFamily="18" charset="0"/>
                        <a:cs typeface="Times New Roman" pitchFamily="18" charset="0"/>
                      </a:endParaRPr>
                    </a:p>
                  </a:txBody>
                  <a:tcPr/>
                </a:tc>
              </a:tr>
              <a:tr h="681639">
                <a:tc>
                  <a:txBody>
                    <a:bodyPr/>
                    <a:lstStyle/>
                    <a:p>
                      <a:r>
                        <a:rPr lang="en-US" sz="1800" kern="1200" baseline="0" dirty="0" smtClean="0">
                          <a:solidFill>
                            <a:srgbClr val="7030A0"/>
                          </a:solidFill>
                          <a:latin typeface="Times New Roman" pitchFamily="18" charset="0"/>
                          <a:ea typeface="+mn-ea"/>
                          <a:cs typeface="Times New Roman" pitchFamily="18" charset="0"/>
                        </a:rPr>
                        <a:t>29:20</a:t>
                      </a:r>
                      <a:endParaRPr lang="en-US" sz="1800" dirty="0">
                        <a:solidFill>
                          <a:srgbClr val="7030A0"/>
                        </a:solidFill>
                        <a:latin typeface="Times New Roman" pitchFamily="18" charset="0"/>
                        <a:cs typeface="Times New Roman" pitchFamily="18" charset="0"/>
                      </a:endParaRPr>
                    </a:p>
                  </a:txBody>
                  <a:tcPr/>
                </a:tc>
                <a:tc>
                  <a:txBody>
                    <a:bodyPr/>
                    <a:lstStyle/>
                    <a:p>
                      <a:r>
                        <a:rPr lang="en-US" sz="1800" dirty="0" smtClean="0">
                          <a:solidFill>
                            <a:srgbClr val="7030A0"/>
                          </a:solidFill>
                          <a:latin typeface="Times New Roman" pitchFamily="18" charset="0"/>
                          <a:cs typeface="Times New Roman" pitchFamily="18" charset="0"/>
                        </a:rPr>
                        <a:t>--------</a:t>
                      </a:r>
                      <a:endParaRPr lang="en-US" sz="1800" dirty="0">
                        <a:solidFill>
                          <a:srgbClr val="7030A0"/>
                        </a:solidFill>
                        <a:latin typeface="Times New Roman" pitchFamily="18" charset="0"/>
                        <a:cs typeface="Times New Roman" pitchFamily="18" charset="0"/>
                      </a:endParaRPr>
                    </a:p>
                  </a:txBody>
                  <a:tcPr/>
                </a:tc>
                <a:tc>
                  <a:txBody>
                    <a:bodyPr/>
                    <a:lstStyle/>
                    <a:p>
                      <a:r>
                        <a:rPr lang="en-US" sz="1800" kern="1200" baseline="0" dirty="0" smtClean="0">
                          <a:solidFill>
                            <a:srgbClr val="7030A0"/>
                          </a:solidFill>
                          <a:latin typeface="Times New Roman" pitchFamily="18" charset="0"/>
                          <a:ea typeface="+mn-ea"/>
                          <a:cs typeface="Times New Roman" pitchFamily="18" charset="0"/>
                        </a:rPr>
                        <a:t>Reserved, user software should not write ones to reserved bits. The value read from a reserved bit is not defined.</a:t>
                      </a:r>
                      <a:endParaRPr lang="en-US" sz="1800" dirty="0">
                        <a:solidFill>
                          <a:srgbClr val="7030A0"/>
                        </a:solidFill>
                        <a:latin typeface="Times New Roman" pitchFamily="18" charset="0"/>
                        <a:cs typeface="Times New Roman" pitchFamily="18" charset="0"/>
                      </a:endParaRPr>
                    </a:p>
                  </a:txBody>
                  <a:tcPr/>
                </a:tc>
              </a:tr>
              <a:tr h="1586005">
                <a:tc>
                  <a:txBody>
                    <a:bodyPr/>
                    <a:lstStyle/>
                    <a:p>
                      <a:r>
                        <a:rPr lang="en-US" sz="1800" dirty="0" smtClean="0">
                          <a:solidFill>
                            <a:srgbClr val="7030A0"/>
                          </a:solidFill>
                          <a:latin typeface="Times New Roman" pitchFamily="18" charset="0"/>
                          <a:cs typeface="Times New Roman" pitchFamily="18" charset="0"/>
                        </a:rPr>
                        <a:t>30</a:t>
                      </a:r>
                      <a:endParaRPr lang="en-US" sz="1800" dirty="0">
                        <a:solidFill>
                          <a:srgbClr val="7030A0"/>
                        </a:solidFill>
                        <a:latin typeface="Times New Roman" pitchFamily="18" charset="0"/>
                        <a:cs typeface="Times New Roman" pitchFamily="18" charset="0"/>
                      </a:endParaRPr>
                    </a:p>
                  </a:txBody>
                  <a:tcPr/>
                </a:tc>
                <a:tc>
                  <a:txBody>
                    <a:bodyPr/>
                    <a:lstStyle/>
                    <a:p>
                      <a:r>
                        <a:rPr lang="en-US" sz="1800" dirty="0" smtClean="0">
                          <a:solidFill>
                            <a:srgbClr val="7030A0"/>
                          </a:solidFill>
                          <a:latin typeface="Times New Roman" pitchFamily="18" charset="0"/>
                          <a:cs typeface="Times New Roman" pitchFamily="18" charset="0"/>
                        </a:rPr>
                        <a:t>RTR</a:t>
                      </a:r>
                      <a:endParaRPr lang="en-US" sz="1800" dirty="0">
                        <a:solidFill>
                          <a:srgbClr val="7030A0"/>
                        </a:solidFill>
                        <a:latin typeface="Times New Roman" pitchFamily="18" charset="0"/>
                        <a:cs typeface="Times New Roman" pitchFamily="18" charset="0"/>
                      </a:endParaRPr>
                    </a:p>
                  </a:txBody>
                  <a:tcPr/>
                </a:tc>
                <a:tc>
                  <a:txBody>
                    <a:bodyPr/>
                    <a:lstStyle/>
                    <a:p>
                      <a:r>
                        <a:rPr lang="en-US" sz="1800" kern="1200" baseline="0" dirty="0" smtClean="0">
                          <a:solidFill>
                            <a:srgbClr val="7030A0"/>
                          </a:solidFill>
                          <a:latin typeface="Times New Roman" pitchFamily="18" charset="0"/>
                          <a:ea typeface="+mn-ea"/>
                          <a:cs typeface="Times New Roman" pitchFamily="18" charset="0"/>
                        </a:rPr>
                        <a:t>RTR = 0, this is related to the number of data bytes available in the CANRDA and CANRDB registers as follows:</a:t>
                      </a:r>
                    </a:p>
                    <a:p>
                      <a:r>
                        <a:rPr lang="en-US" sz="1800" kern="1200" baseline="0" dirty="0" smtClean="0">
                          <a:solidFill>
                            <a:srgbClr val="7030A0"/>
                          </a:solidFill>
                          <a:latin typeface="Times New Roman" pitchFamily="18" charset="0"/>
                          <a:ea typeface="+mn-ea"/>
                          <a:cs typeface="Times New Roman" pitchFamily="18" charset="0"/>
                        </a:rPr>
                        <a:t>0000-0111 = 0 to 7 bytes1000-1111 = 8 bytes</a:t>
                      </a:r>
                    </a:p>
                    <a:p>
                      <a:r>
                        <a:rPr lang="en-US" sz="1800" kern="1200" baseline="0" dirty="0" smtClean="0">
                          <a:solidFill>
                            <a:srgbClr val="7030A0"/>
                          </a:solidFill>
                          <a:latin typeface="Times New Roman" pitchFamily="18" charset="0"/>
                          <a:ea typeface="+mn-ea"/>
                          <a:cs typeface="Times New Roman" pitchFamily="18" charset="0"/>
                        </a:rPr>
                        <a:t>With RTR = 1, this value indicates the number of data bytes requested to be sent back, with</a:t>
                      </a:r>
                    </a:p>
                    <a:p>
                      <a:r>
                        <a:rPr lang="en-US" sz="1800" kern="1200" baseline="0" dirty="0" smtClean="0">
                          <a:solidFill>
                            <a:srgbClr val="7030A0"/>
                          </a:solidFill>
                          <a:latin typeface="Times New Roman" pitchFamily="18" charset="0"/>
                          <a:ea typeface="+mn-ea"/>
                          <a:cs typeface="Times New Roman" pitchFamily="18" charset="0"/>
                        </a:rPr>
                        <a:t>the same encoding.</a:t>
                      </a:r>
                      <a:endParaRPr lang="en-US" sz="1800" dirty="0">
                        <a:solidFill>
                          <a:srgbClr val="7030A0"/>
                        </a:solidFill>
                        <a:latin typeface="Times New Roman" pitchFamily="18" charset="0"/>
                        <a:cs typeface="Times New Roman" pitchFamily="18" charset="0"/>
                      </a:endParaRPr>
                    </a:p>
                  </a:txBody>
                  <a:tcPr/>
                </a:tc>
              </a:tr>
              <a:tr h="1180042">
                <a:tc>
                  <a:txBody>
                    <a:bodyPr/>
                    <a:lstStyle/>
                    <a:p>
                      <a:r>
                        <a:rPr lang="en-US" sz="1800" dirty="0" smtClean="0">
                          <a:solidFill>
                            <a:srgbClr val="7030A0"/>
                          </a:solidFill>
                          <a:latin typeface="Times New Roman" pitchFamily="18" charset="0"/>
                          <a:cs typeface="Times New Roman" pitchFamily="18" charset="0"/>
                        </a:rPr>
                        <a:t>31</a:t>
                      </a:r>
                      <a:endParaRPr lang="en-US" sz="1800" dirty="0">
                        <a:solidFill>
                          <a:srgbClr val="7030A0"/>
                        </a:solidFill>
                        <a:latin typeface="Times New Roman" pitchFamily="18" charset="0"/>
                        <a:cs typeface="Times New Roman" pitchFamily="18" charset="0"/>
                      </a:endParaRPr>
                    </a:p>
                  </a:txBody>
                  <a:tcPr/>
                </a:tc>
                <a:tc>
                  <a:txBody>
                    <a:bodyPr/>
                    <a:lstStyle/>
                    <a:p>
                      <a:r>
                        <a:rPr lang="en-US" sz="1800" dirty="0" smtClean="0">
                          <a:solidFill>
                            <a:srgbClr val="7030A0"/>
                          </a:solidFill>
                          <a:latin typeface="Times New Roman" pitchFamily="18" charset="0"/>
                          <a:cs typeface="Times New Roman" pitchFamily="18" charset="0"/>
                        </a:rPr>
                        <a:t>FF</a:t>
                      </a:r>
                      <a:endParaRPr lang="en-US" sz="1800" dirty="0">
                        <a:solidFill>
                          <a:srgbClr val="7030A0"/>
                        </a:solidFill>
                        <a:latin typeface="Times New Roman" pitchFamily="18" charset="0"/>
                        <a:cs typeface="Times New Roman" pitchFamily="18" charset="0"/>
                      </a:endParaRPr>
                    </a:p>
                  </a:txBody>
                  <a:tcPr/>
                </a:tc>
                <a:tc>
                  <a:txBody>
                    <a:bodyPr/>
                    <a:lstStyle/>
                    <a:p>
                      <a:r>
                        <a:rPr lang="en-US" sz="1800" kern="1200" baseline="0" dirty="0" smtClean="0">
                          <a:solidFill>
                            <a:srgbClr val="7030A0"/>
                          </a:solidFill>
                          <a:latin typeface="Times New Roman" pitchFamily="18" charset="0"/>
                          <a:ea typeface="+mn-ea"/>
                          <a:cs typeface="Times New Roman" pitchFamily="18" charset="0"/>
                        </a:rPr>
                        <a:t>0 in this bit indicates that the current received message included an 11-bit Identifier, </a:t>
                      </a:r>
                    </a:p>
                    <a:p>
                      <a:r>
                        <a:rPr lang="en-US" sz="1800" kern="1200" baseline="0" dirty="0" smtClean="0">
                          <a:solidFill>
                            <a:srgbClr val="7030A0"/>
                          </a:solidFill>
                          <a:latin typeface="Times New Roman" pitchFamily="18" charset="0"/>
                          <a:ea typeface="+mn-ea"/>
                          <a:cs typeface="Times New Roman" pitchFamily="18" charset="0"/>
                        </a:rPr>
                        <a:t> 1= indicates a 29-bit Identifier.</a:t>
                      </a:r>
                      <a:endParaRPr lang="en-US" sz="1800" dirty="0">
                        <a:solidFill>
                          <a:srgbClr val="7030A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CAN Receive Identifier register (CAN1RID)</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solidFill>
                  <a:srgbClr val="00B050"/>
                </a:solidFill>
                <a:latin typeface="Times New Roman" pitchFamily="18" charset="0"/>
                <a:cs typeface="Times New Roman" pitchFamily="18" charset="0"/>
              </a:rPr>
              <a:t>This register contains the Identifier field of the current received message.</a:t>
            </a:r>
          </a:p>
          <a:p>
            <a:endParaRPr lang="en-US" sz="2800" dirty="0" smtClean="0">
              <a:solidFill>
                <a:srgbClr val="00B050"/>
              </a:solidFill>
              <a:latin typeface="Times New Roman" pitchFamily="18" charset="0"/>
              <a:cs typeface="Times New Roman" pitchFamily="18" charset="0"/>
            </a:endParaRPr>
          </a:p>
          <a:p>
            <a:r>
              <a:rPr lang="en-US" sz="2800" dirty="0" smtClean="0">
                <a:solidFill>
                  <a:srgbClr val="00B050"/>
                </a:solidFill>
                <a:latin typeface="Times New Roman" pitchFamily="18" charset="0"/>
                <a:cs typeface="Times New Roman" pitchFamily="18" charset="0"/>
              </a:rPr>
              <a:t> It is read-only in normal operation but can be written for testing purposes if the RM bit in CAN mod is 1.</a:t>
            </a:r>
          </a:p>
          <a:p>
            <a:pPr>
              <a:buNone/>
            </a:pPr>
            <a:endParaRPr lang="en-US" sz="2800" dirty="0" smtClean="0">
              <a:solidFill>
                <a:srgbClr val="00B050"/>
              </a:solidFill>
              <a:latin typeface="Times New Roman" pitchFamily="18" charset="0"/>
              <a:cs typeface="Times New Roman" pitchFamily="18" charset="0"/>
            </a:endParaRPr>
          </a:p>
          <a:p>
            <a:r>
              <a:rPr lang="en-US" sz="2800" dirty="0" smtClean="0">
                <a:solidFill>
                  <a:srgbClr val="00B050"/>
                </a:solidFill>
                <a:latin typeface="Times New Roman" pitchFamily="18" charset="0"/>
                <a:cs typeface="Times New Roman" pitchFamily="18" charset="0"/>
              </a:rPr>
              <a:t> It has two different formats depending on the FF bit in CANRFS.</a:t>
            </a:r>
            <a:endParaRPr lang="en-US" sz="28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304800"/>
            <a:ext cx="8915400" cy="2362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13453" y="3352800"/>
            <a:ext cx="8801947"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CAN Receive Data register A (CAN1RDA)</a:t>
            </a:r>
            <a:endParaRPr lang="en-US"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43723" y="2205038"/>
            <a:ext cx="8595477" cy="3509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B0F0"/>
                </a:solidFill>
                <a:latin typeface="Times New Roman" pitchFamily="18" charset="0"/>
                <a:cs typeface="Times New Roman" pitchFamily="18" charset="0"/>
              </a:rPr>
              <a:t>CAN Receive Data register B (CAN1RDB)</a:t>
            </a:r>
            <a:endParaRPr lang="en-US" sz="3600" dirty="0">
              <a:solidFill>
                <a:srgbClr val="00B0F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25361" y="2247900"/>
            <a:ext cx="8790039"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7030A0"/>
                </a:solidFill>
                <a:latin typeface="Times New Roman" pitchFamily="18" charset="0"/>
                <a:cs typeface="Times New Roman" pitchFamily="18" charset="0"/>
              </a:rPr>
              <a:t>Global acceptance filter</a:t>
            </a:r>
            <a:endParaRPr lang="en-US" sz="36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610600" cy="4525963"/>
          </a:xfrm>
        </p:spPr>
        <p:txBody>
          <a:bodyPr>
            <a:normAutofit/>
          </a:bodyPr>
          <a:lstStyle/>
          <a:p>
            <a:r>
              <a:rPr lang="en-US" dirty="0" smtClean="0">
                <a:solidFill>
                  <a:srgbClr val="0070C0"/>
                </a:solidFill>
                <a:latin typeface="Times New Roman" pitchFamily="18" charset="0"/>
                <a:cs typeface="Times New Roman" pitchFamily="18" charset="0"/>
              </a:rPr>
              <a:t>This block provides lookup for received Identifiers (called Acceptance Filtering in CAN terminology) for all the CAN Controllers.</a:t>
            </a:r>
          </a:p>
          <a:p>
            <a:r>
              <a:rPr lang="en-US" dirty="0" smtClean="0">
                <a:solidFill>
                  <a:srgbClr val="0070C0"/>
                </a:solidFill>
                <a:latin typeface="Times New Roman" pitchFamily="18" charset="0"/>
                <a:cs typeface="Times New Roman" pitchFamily="18" charset="0"/>
              </a:rPr>
              <a:t> It includes a 512 X 32 (2 kB) RAM in which</a:t>
            </a:r>
          </a:p>
          <a:p>
            <a:pPr>
              <a:buNone/>
            </a:pPr>
            <a:r>
              <a:rPr lang="en-US" dirty="0" smtClean="0">
                <a:solidFill>
                  <a:srgbClr val="0070C0"/>
                </a:solidFill>
                <a:latin typeface="Times New Roman" pitchFamily="18" charset="0"/>
                <a:cs typeface="Times New Roman" pitchFamily="18" charset="0"/>
              </a:rPr>
              <a:t>    software maintains one to five tables of Identifiers. This RAM can contain up to 1024</a:t>
            </a:r>
          </a:p>
          <a:p>
            <a:pPr>
              <a:buNone/>
            </a:pPr>
            <a:r>
              <a:rPr lang="en-US" dirty="0" smtClean="0">
                <a:solidFill>
                  <a:srgbClr val="0070C0"/>
                </a:solidFill>
                <a:latin typeface="Times New Roman" pitchFamily="18" charset="0"/>
                <a:cs typeface="Times New Roman" pitchFamily="18" charset="0"/>
              </a:rPr>
              <a:t>   Standard Identifiers or 512 Extended Identifiers, or a mixture of both types.</a:t>
            </a:r>
            <a:endParaRPr lang="en-US"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592763"/>
          </a:xfrm>
        </p:spPr>
        <p:txBody>
          <a:bodyPr/>
          <a:lstStyle/>
          <a:p>
            <a:r>
              <a:rPr lang="en-US" dirty="0" smtClean="0">
                <a:solidFill>
                  <a:srgbClr val="7030A0"/>
                </a:solidFill>
                <a:latin typeface="Times New Roman" pitchFamily="18" charset="0"/>
                <a:cs typeface="Times New Roman" pitchFamily="18" charset="0"/>
              </a:rPr>
              <a:t>The Acceptance Filter can be put into different modes by setting the according AccOff,AccBP, and eFCAN bits in the Acceptance Filter Mode Register.</a:t>
            </a:r>
          </a:p>
          <a:p>
            <a:pPr>
              <a:buNone/>
            </a:pPr>
            <a:endParaRPr lang="en-US" dirty="0" smtClean="0">
              <a:solidFill>
                <a:srgbClr val="7030A0"/>
              </a:solidFill>
              <a:latin typeface="Times New Roman" pitchFamily="18" charset="0"/>
              <a:cs typeface="Times New Roman" pitchFamily="18" charset="0"/>
            </a:endParaRPr>
          </a:p>
          <a:p>
            <a:r>
              <a:rPr lang="en-US" dirty="0" smtClean="0">
                <a:solidFill>
                  <a:srgbClr val="7030A0"/>
                </a:solidFill>
                <a:latin typeface="Times New Roman" pitchFamily="18" charset="0"/>
                <a:cs typeface="Times New Roman" pitchFamily="18" charset="0"/>
              </a:rPr>
              <a:t>A write access to all section configuration registers is only possible during the Acceptance Filter Off and Bypass Mode. Read access is allowed in all Acceptance Filter Modes.</a:t>
            </a:r>
            <a:endParaRPr lang="en-US"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Acceptance filter modes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04800" y="1981200"/>
            <a:ext cx="8556161"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Acceptance filter Off mode</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Acceptance Filter Off Mode is typically used during initialization. During this mode an unconditional access to all registers and to the Look-up Table RAM is possible. </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Acceptance Filter Off Mode, CAN messages are not accepted and therefore not stored in the Receive Buffers of active CAN Controllers.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Acceptance filter Bypass mode</a:t>
            </a:r>
            <a:endParaRPr lang="en-US"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Acceptance Filter Bypass Mode can be used for example to change the acceptance  filter configuration during a running system, e.g. change of identifiers in the ID-Look-up Table memory. </a:t>
            </a:r>
          </a:p>
          <a:p>
            <a:r>
              <a:rPr lang="en-US" sz="2400" dirty="0" smtClean="0">
                <a:latin typeface="Times New Roman" pitchFamily="18" charset="0"/>
                <a:cs typeface="Times New Roman" pitchFamily="18" charset="0"/>
              </a:rPr>
              <a:t>During this re-configuration, software acceptance filtering has to be </a:t>
            </a:r>
            <a:r>
              <a:rPr lang="en-US" sz="2400" dirty="0" err="1" smtClean="0">
                <a:latin typeface="Times New Roman" pitchFamily="18" charset="0"/>
                <a:cs typeface="Times New Roman" pitchFamily="18" charset="0"/>
              </a:rPr>
              <a:t>used.It</a:t>
            </a:r>
            <a:r>
              <a:rPr lang="en-US" sz="2400" dirty="0" smtClean="0">
                <a:latin typeface="Times New Roman" pitchFamily="18" charset="0"/>
                <a:cs typeface="Times New Roman" pitchFamily="18" charset="0"/>
              </a:rPr>
              <a:t> is recommended to use the ID ready Interrupt (ID Index) and the Receive Interrupt (RI). In this mode all CAN message are accepted and stored in the Receive Buffers of active CAN Controllers.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Algerian" pitchFamily="82" charset="0"/>
                <a:cs typeface="Times New Roman" pitchFamily="18" charset="0"/>
              </a:rPr>
              <a:t>Recessive and Dominant Bits</a:t>
            </a:r>
            <a:endParaRPr lang="en-IN" dirty="0"/>
          </a:p>
        </p:txBody>
      </p:sp>
      <p:sp>
        <p:nvSpPr>
          <p:cNvPr id="3" name="Content Placeholder 2"/>
          <p:cNvSpPr>
            <a:spLocks noGrp="1"/>
          </p:cNvSpPr>
          <p:nvPr>
            <p:ph idx="1"/>
          </p:nvPr>
        </p:nvSpPr>
        <p:spPr/>
        <p:txBody>
          <a:bodyPr/>
          <a:lstStyle/>
          <a:p>
            <a:r>
              <a:rPr lang="en-IN" dirty="0" smtClean="0">
                <a:solidFill>
                  <a:srgbClr val="C00000"/>
                </a:solidFill>
                <a:latin typeface="Times New Roman" pitchFamily="18" charset="0"/>
                <a:cs typeface="Times New Roman" pitchFamily="18" charset="0"/>
              </a:rPr>
              <a:t>Recessive is 2.5 volts CAN Hi and Lo. Difference is 2.5 – </a:t>
            </a:r>
            <a:r>
              <a:rPr lang="en-IN" dirty="0" err="1" smtClean="0">
                <a:solidFill>
                  <a:srgbClr val="C00000"/>
                </a:solidFill>
                <a:latin typeface="Times New Roman" pitchFamily="18" charset="0"/>
                <a:cs typeface="Times New Roman" pitchFamily="18" charset="0"/>
              </a:rPr>
              <a:t>2.5</a:t>
            </a:r>
            <a:r>
              <a:rPr lang="en-IN" dirty="0" smtClean="0">
                <a:solidFill>
                  <a:srgbClr val="C00000"/>
                </a:solidFill>
                <a:latin typeface="Times New Roman" pitchFamily="18" charset="0"/>
                <a:cs typeface="Times New Roman" pitchFamily="18" charset="0"/>
              </a:rPr>
              <a:t> = 0 volts. Call this a “1” </a:t>
            </a:r>
          </a:p>
          <a:p>
            <a:r>
              <a:rPr lang="en-IN" dirty="0" smtClean="0">
                <a:solidFill>
                  <a:srgbClr val="C00000"/>
                </a:solidFill>
                <a:latin typeface="Times New Roman" pitchFamily="18" charset="0"/>
                <a:cs typeface="Times New Roman" pitchFamily="18" charset="0"/>
              </a:rPr>
              <a:t>Dominant is </a:t>
            </a:r>
            <a:r>
              <a:rPr lang="en-IN" dirty="0" err="1" smtClean="0">
                <a:solidFill>
                  <a:srgbClr val="C00000"/>
                </a:solidFill>
                <a:latin typeface="Times New Roman" pitchFamily="18" charset="0"/>
                <a:cs typeface="Times New Roman" pitchFamily="18" charset="0"/>
              </a:rPr>
              <a:t>CAN_Hi</a:t>
            </a:r>
            <a:r>
              <a:rPr lang="en-IN" dirty="0" smtClean="0">
                <a:solidFill>
                  <a:srgbClr val="C00000"/>
                </a:solidFill>
                <a:latin typeface="Times New Roman" pitchFamily="18" charset="0"/>
                <a:cs typeface="Times New Roman" pitchFamily="18" charset="0"/>
              </a:rPr>
              <a:t> 3.5v </a:t>
            </a:r>
            <a:r>
              <a:rPr lang="en-IN" dirty="0" err="1" smtClean="0">
                <a:solidFill>
                  <a:srgbClr val="C00000"/>
                </a:solidFill>
                <a:latin typeface="Times New Roman" pitchFamily="18" charset="0"/>
                <a:cs typeface="Times New Roman" pitchFamily="18" charset="0"/>
              </a:rPr>
              <a:t>CAN_Lo</a:t>
            </a:r>
            <a:r>
              <a:rPr lang="en-IN" dirty="0" smtClean="0">
                <a:solidFill>
                  <a:srgbClr val="C00000"/>
                </a:solidFill>
                <a:latin typeface="Times New Roman" pitchFamily="18" charset="0"/>
                <a:cs typeface="Times New Roman" pitchFamily="18" charset="0"/>
              </a:rPr>
              <a:t> 1.5v. Difference is 3.5 – 1.5 = 2.0 volts. Call this a “0” </a:t>
            </a:r>
          </a:p>
          <a:p>
            <a:r>
              <a:rPr lang="en-IN" dirty="0" smtClean="0">
                <a:solidFill>
                  <a:srgbClr val="C00000"/>
                </a:solidFill>
                <a:latin typeface="Times New Roman" pitchFamily="18" charset="0"/>
                <a:cs typeface="Times New Roman" pitchFamily="18" charset="0"/>
              </a:rPr>
              <a:t>The important voltage is the difference between CAN Hi and Lo and not to ground. </a:t>
            </a:r>
          </a:p>
          <a:p>
            <a:endParaRPr lang="en-IN" dirty="0">
              <a:solidFill>
                <a:srgbClr val="C0000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imes New Roman" pitchFamily="18" charset="0"/>
                <a:cs typeface="Times New Roman" pitchFamily="18" charset="0"/>
              </a:rPr>
              <a:t>Acceptance filter Operating mode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1752600"/>
          </a:xfrm>
        </p:spPr>
        <p:txBody>
          <a:bodyPr>
            <a:normAutofit/>
          </a:bodyPr>
          <a:lstStyle/>
          <a:p>
            <a:r>
              <a:rPr lang="en-US" sz="2800" dirty="0" smtClean="0">
                <a:solidFill>
                  <a:srgbClr val="7030A0"/>
                </a:solidFill>
                <a:latin typeface="Times New Roman" pitchFamily="18" charset="0"/>
                <a:cs typeface="Times New Roman" pitchFamily="18" charset="0"/>
              </a:rPr>
              <a:t>The Acceptance Filter is in Operating Mode when neither the AccOff  nor the  AccBP in the   Configuration Register is set and the eFCAN = 0.</a:t>
            </a:r>
            <a:endParaRPr lang="en-US" sz="2800" dirty="0">
              <a:solidFill>
                <a:srgbClr val="7030A0"/>
              </a:solidFill>
              <a:latin typeface="Times New Roman" pitchFamily="18" charset="0"/>
              <a:cs typeface="Times New Roman" pitchFamily="18" charset="0"/>
            </a:endParaRPr>
          </a:p>
        </p:txBody>
      </p:sp>
      <p:sp>
        <p:nvSpPr>
          <p:cNvPr id="4" name="TextBox 3"/>
          <p:cNvSpPr txBox="1"/>
          <p:nvPr/>
        </p:nvSpPr>
        <p:spPr>
          <a:xfrm>
            <a:off x="609600" y="3505200"/>
            <a:ext cx="7848600" cy="584775"/>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                        Full CAN mode</a:t>
            </a:r>
            <a:endParaRPr lang="en-US" sz="3200" dirty="0">
              <a:solidFill>
                <a:srgbClr val="FF0000"/>
              </a:solidFill>
              <a:latin typeface="Times New Roman" pitchFamily="18" charset="0"/>
              <a:cs typeface="Times New Roman" pitchFamily="18" charset="0"/>
            </a:endParaRPr>
          </a:p>
        </p:txBody>
      </p:sp>
      <p:sp>
        <p:nvSpPr>
          <p:cNvPr id="5" name="TextBox 4"/>
          <p:cNvSpPr txBox="1"/>
          <p:nvPr/>
        </p:nvSpPr>
        <p:spPr>
          <a:xfrm>
            <a:off x="609600" y="4495800"/>
            <a:ext cx="7315200" cy="1384995"/>
          </a:xfrm>
          <a:prstGeom prst="rect">
            <a:avLst/>
          </a:prstGeom>
          <a:noFill/>
        </p:spPr>
        <p:txBody>
          <a:bodyPr wrap="square" rtlCol="0">
            <a:spAutoFit/>
          </a:bodyPr>
          <a:lstStyle/>
          <a:p>
            <a:r>
              <a:rPr lang="en-US" sz="2800" dirty="0" smtClean="0">
                <a:solidFill>
                  <a:srgbClr val="7030A0"/>
                </a:solidFill>
                <a:latin typeface="Times New Roman" pitchFamily="18" charset="0"/>
                <a:cs typeface="Times New Roman" pitchFamily="18" charset="0"/>
              </a:rPr>
              <a:t>The Acceptance Filter is in Operating Mode when neither the AccOff nor the AccBP in the Configuration Register is set and the eFCAN = 1.</a:t>
            </a:r>
            <a:endParaRPr lang="en-US" sz="28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066800"/>
            <a:ext cx="9024197" cy="4243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smtClean="0">
                <a:solidFill>
                  <a:srgbClr val="FF0000"/>
                </a:solidFill>
                <a:latin typeface="Times New Roman" pitchFamily="18" charset="0"/>
                <a:cs typeface="Times New Roman" pitchFamily="18" charset="0"/>
              </a:rPr>
              <a:t>Acceptance  Filter Mode Register (AFMR)</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solidFill>
                  <a:srgbClr val="7030A0"/>
                </a:solidFill>
                <a:latin typeface="Times New Roman" pitchFamily="18" charset="0"/>
                <a:cs typeface="Times New Roman" pitchFamily="18" charset="0"/>
              </a:rPr>
              <a:t>The AccBP and AccOff bits of the acceptance filter mode register are used for putting the acceptance filter into the Bypass and Off mode.</a:t>
            </a:r>
            <a:endParaRPr lang="en-US" sz="28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609600"/>
            <a:ext cx="1053465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normAutofit fontScale="90000"/>
          </a:bodyPr>
          <a:lstStyle/>
          <a:p>
            <a:r>
              <a:rPr lang="en-US" b="1" dirty="0" smtClean="0">
                <a:latin typeface="Times New Roman" pitchFamily="18" charset="0"/>
                <a:cs typeface="Times New Roman" pitchFamily="18" charset="0"/>
              </a:rPr>
              <a:t>ID look-up table RAM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1"/>
            <a:ext cx="8229600" cy="4190999"/>
          </a:xfrm>
        </p:spPr>
        <p:txBody>
          <a:bodyPr>
            <a:normAutofit fontScale="77500" lnSpcReduction="20000"/>
          </a:bodyPr>
          <a:lstStyle/>
          <a:p>
            <a:r>
              <a:rPr lang="en-US" sz="2800" dirty="0" smtClean="0">
                <a:solidFill>
                  <a:srgbClr val="C00000"/>
                </a:solidFill>
                <a:latin typeface="Times New Roman" pitchFamily="18" charset="0"/>
                <a:cs typeface="Times New Roman" pitchFamily="18" charset="0"/>
              </a:rPr>
              <a:t>Five 12-bit section configuration registers </a:t>
            </a:r>
          </a:p>
          <a:p>
            <a:pPr>
              <a:buNone/>
            </a:pPr>
            <a:r>
              <a:rPr lang="en-US" sz="2800" b="1" dirty="0" smtClean="0">
                <a:solidFill>
                  <a:srgbClr val="7030A0"/>
                </a:solidFill>
                <a:latin typeface="Times New Roman" pitchFamily="18" charset="0"/>
                <a:cs typeface="Times New Roman" pitchFamily="18" charset="0"/>
              </a:rPr>
              <a:t>1.Standard Frame Individual Start Address register (SFF_sa).</a:t>
            </a:r>
          </a:p>
          <a:p>
            <a:pPr>
              <a:buNone/>
            </a:pPr>
            <a:endParaRPr lang="en-US" sz="2800" b="1" dirty="0" smtClean="0">
              <a:solidFill>
                <a:srgbClr val="7030A0"/>
              </a:solidFill>
              <a:latin typeface="Times New Roman" pitchFamily="18" charset="0"/>
              <a:cs typeface="Times New Roman" pitchFamily="18" charset="0"/>
            </a:endParaRPr>
          </a:p>
          <a:p>
            <a:pPr>
              <a:buNone/>
            </a:pPr>
            <a:r>
              <a:rPr lang="en-US" sz="2800" b="1" dirty="0" smtClean="0">
                <a:solidFill>
                  <a:srgbClr val="7030A0"/>
                </a:solidFill>
                <a:latin typeface="Times New Roman" pitchFamily="18" charset="0"/>
                <a:cs typeface="Times New Roman" pitchFamily="18" charset="0"/>
              </a:rPr>
              <a:t>2. Standard Frame Group Start Address register (SFF_GRP_sa).</a:t>
            </a:r>
          </a:p>
          <a:p>
            <a:pPr>
              <a:buNone/>
            </a:pPr>
            <a:endParaRPr lang="en-US" sz="2800" b="1" dirty="0" smtClean="0">
              <a:solidFill>
                <a:srgbClr val="7030A0"/>
              </a:solidFill>
              <a:latin typeface="Times New Roman" pitchFamily="18" charset="0"/>
              <a:cs typeface="Times New Roman" pitchFamily="18" charset="0"/>
            </a:endParaRPr>
          </a:p>
          <a:p>
            <a:pPr>
              <a:buNone/>
            </a:pPr>
            <a:r>
              <a:rPr lang="en-US" sz="2800" b="1" dirty="0" smtClean="0">
                <a:solidFill>
                  <a:srgbClr val="7030A0"/>
                </a:solidFill>
                <a:latin typeface="Times New Roman" pitchFamily="18" charset="0"/>
                <a:cs typeface="Times New Roman" pitchFamily="18" charset="0"/>
              </a:rPr>
              <a:t>3. Extended Frame Start Address register (EFF_sa).</a:t>
            </a:r>
          </a:p>
          <a:p>
            <a:pPr>
              <a:buNone/>
            </a:pPr>
            <a:endParaRPr lang="en-US" sz="2800" b="1" dirty="0" smtClean="0">
              <a:solidFill>
                <a:srgbClr val="7030A0"/>
              </a:solidFill>
              <a:latin typeface="Times New Roman" pitchFamily="18" charset="0"/>
              <a:cs typeface="Times New Roman" pitchFamily="18" charset="0"/>
            </a:endParaRPr>
          </a:p>
          <a:p>
            <a:pPr>
              <a:buNone/>
            </a:pPr>
            <a:r>
              <a:rPr lang="en-US" sz="2800" b="1" dirty="0" smtClean="0">
                <a:solidFill>
                  <a:srgbClr val="7030A0"/>
                </a:solidFill>
                <a:latin typeface="Times New Roman" pitchFamily="18" charset="0"/>
                <a:cs typeface="Times New Roman" pitchFamily="18" charset="0"/>
              </a:rPr>
              <a:t>4. Extended Frame Group Start Address register (EFF_GRP_sa).</a:t>
            </a:r>
          </a:p>
          <a:p>
            <a:pPr>
              <a:buNone/>
            </a:pPr>
            <a:endParaRPr lang="en-US" sz="2800" b="1" dirty="0" smtClean="0">
              <a:solidFill>
                <a:srgbClr val="7030A0"/>
              </a:solidFill>
              <a:latin typeface="Times New Roman" pitchFamily="18" charset="0"/>
              <a:cs typeface="Times New Roman" pitchFamily="18" charset="0"/>
            </a:endParaRPr>
          </a:p>
          <a:p>
            <a:pPr>
              <a:buNone/>
            </a:pPr>
            <a:r>
              <a:rPr lang="da-DK" sz="2800" b="1" dirty="0" smtClean="0">
                <a:solidFill>
                  <a:srgbClr val="7030A0"/>
                </a:solidFill>
                <a:latin typeface="Times New Roman" pitchFamily="18" charset="0"/>
                <a:cs typeface="Times New Roman" pitchFamily="18" charset="0"/>
              </a:rPr>
              <a:t>5.End of AF Tables register (ENDofTable).</a:t>
            </a:r>
            <a:endParaRPr lang="en-US" sz="2800" dirty="0">
              <a:solidFill>
                <a:srgbClr val="7030A0"/>
              </a:solidFill>
              <a:latin typeface="Times New Roman" pitchFamily="18" charset="0"/>
              <a:cs typeface="Times New Roman" pitchFamily="18" charset="0"/>
            </a:endParaRPr>
          </a:p>
        </p:txBody>
      </p:sp>
      <p:sp>
        <p:nvSpPr>
          <p:cNvPr id="4" name="TextBox 3"/>
          <p:cNvSpPr txBox="1"/>
          <p:nvPr/>
        </p:nvSpPr>
        <p:spPr>
          <a:xfrm>
            <a:off x="685800" y="4800600"/>
            <a:ext cx="8153400" cy="1200329"/>
          </a:xfrm>
          <a:prstGeom prst="rect">
            <a:avLst/>
          </a:prstGeom>
          <a:noFill/>
        </p:spPr>
        <p:txBody>
          <a:bodyPr wrap="square" rtlCol="0">
            <a:spAutoFit/>
          </a:bodyPr>
          <a:lstStyle/>
          <a:p>
            <a:r>
              <a:rPr lang="en-IN" sz="2400" dirty="0" err="1" smtClean="0">
                <a:solidFill>
                  <a:srgbClr val="0070C0"/>
                </a:solidFill>
                <a:latin typeface="Times New Roman" pitchFamily="18" charset="0"/>
                <a:cs typeface="Times New Roman" pitchFamily="18" charset="0"/>
              </a:rPr>
              <a:t>Note</a:t>
            </a:r>
            <a:r>
              <a:rPr lang="en-IN" sz="2400" dirty="0" err="1" smtClean="0">
                <a:solidFill>
                  <a:srgbClr val="FF0000"/>
                </a:solidFill>
                <a:latin typeface="Times New Roman" pitchFamily="18" charset="0"/>
                <a:cs typeface="Times New Roman" pitchFamily="18" charset="0"/>
              </a:rPr>
              <a:t>:Write</a:t>
            </a:r>
            <a:r>
              <a:rPr lang="en-IN" sz="2400" dirty="0" smtClean="0">
                <a:solidFill>
                  <a:srgbClr val="FF0000"/>
                </a:solidFill>
                <a:latin typeface="Times New Roman" pitchFamily="18" charset="0"/>
                <a:cs typeface="Times New Roman" pitchFamily="18" charset="0"/>
              </a:rPr>
              <a:t> access to the look-up table section configuration registers are possible only during the Acceptance filter bypass mode or the Acceptance filter off mode.</a:t>
            </a:r>
            <a:endParaRPr lang="en-IN"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381000"/>
            <a:ext cx="91440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latin typeface="Algerian" pitchFamily="82" charset="0"/>
              </a:rPr>
              <a:t>1.Standard Frame Individual Start Address register (SFF_sa)</a:t>
            </a:r>
            <a:endParaRPr lang="en-IN" sz="3600" dirty="0">
              <a:latin typeface="Algerian" pitchFamily="82" charset="0"/>
            </a:endParaRPr>
          </a:p>
        </p:txBody>
      </p:sp>
      <p:graphicFrame>
        <p:nvGraphicFramePr>
          <p:cNvPr id="4" name="Table 3"/>
          <p:cNvGraphicFramePr>
            <a:graphicFrameLocks noGrp="1"/>
          </p:cNvGraphicFramePr>
          <p:nvPr/>
        </p:nvGraphicFramePr>
        <p:xfrm>
          <a:off x="76201" y="1524000"/>
          <a:ext cx="8763000" cy="5349240"/>
        </p:xfrm>
        <a:graphic>
          <a:graphicData uri="http://schemas.openxmlformats.org/drawingml/2006/table">
            <a:tbl>
              <a:tblPr firstRow="1" bandRow="1">
                <a:tableStyleId>{93296810-A885-4BE3-A3E7-6D5BEEA58F35}</a:tableStyleId>
              </a:tblPr>
              <a:tblGrid>
                <a:gridCol w="1066800"/>
                <a:gridCol w="1600200"/>
                <a:gridCol w="6096000"/>
              </a:tblGrid>
              <a:tr h="685800">
                <a:tc>
                  <a:txBody>
                    <a:bodyPr/>
                    <a:lstStyle/>
                    <a:p>
                      <a:r>
                        <a:rPr lang="en-IN" sz="3200" b="1" kern="1200" baseline="0" dirty="0" smtClean="0">
                          <a:solidFill>
                            <a:schemeClr val="lt1"/>
                          </a:solidFill>
                          <a:latin typeface="Times New Roman" pitchFamily="18" charset="0"/>
                          <a:ea typeface="+mn-ea"/>
                          <a:cs typeface="Times New Roman" pitchFamily="18" charset="0"/>
                        </a:rPr>
                        <a:t>Bit</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Symbol</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Description</a:t>
                      </a:r>
                      <a:endParaRPr lang="en-IN" sz="3200" dirty="0">
                        <a:latin typeface="Times New Roman" pitchFamily="18" charset="0"/>
                        <a:cs typeface="Times New Roman" pitchFamily="18" charset="0"/>
                      </a:endParaRPr>
                    </a:p>
                  </a:txBody>
                  <a:tcPr/>
                </a:tc>
              </a:tr>
              <a:tr h="1163680">
                <a:tc>
                  <a:txBody>
                    <a:bodyPr/>
                    <a:lstStyle/>
                    <a:p>
                      <a:r>
                        <a:rPr lang="en-IN" sz="2400" kern="1200" baseline="0" dirty="0" smtClean="0">
                          <a:solidFill>
                            <a:srgbClr val="7030A0"/>
                          </a:solidFill>
                          <a:latin typeface="Times New Roman" pitchFamily="18" charset="0"/>
                          <a:ea typeface="+mn-ea"/>
                          <a:cs typeface="Times New Roman" pitchFamily="18" charset="0"/>
                        </a:rPr>
                        <a:t>1:0</a:t>
                      </a:r>
                      <a:endParaRPr lang="en-IN" sz="2400" dirty="0">
                        <a:solidFill>
                          <a:srgbClr val="7030A0"/>
                        </a:solidFill>
                        <a:latin typeface="Times New Roman" pitchFamily="18" charset="0"/>
                        <a:cs typeface="Times New Roman" pitchFamily="18" charset="0"/>
                      </a:endParaRPr>
                    </a:p>
                  </a:txBody>
                  <a:tcPr/>
                </a:tc>
                <a:tc>
                  <a:txBody>
                    <a:bodyPr/>
                    <a:lstStyle/>
                    <a:p>
                      <a:r>
                        <a:rPr lang="en-US" sz="2400" dirty="0" smtClean="0">
                          <a:solidFill>
                            <a:srgbClr val="7030A0"/>
                          </a:solidFill>
                          <a:latin typeface="Times New Roman" pitchFamily="18" charset="0"/>
                          <a:cs typeface="Times New Roman" pitchFamily="18" charset="0"/>
                        </a:rPr>
                        <a:t>-</a:t>
                      </a:r>
                      <a:endParaRPr lang="en-IN" sz="2400" dirty="0">
                        <a:solidFill>
                          <a:srgbClr val="7030A0"/>
                        </a:solidFill>
                        <a:latin typeface="Times New Roman" pitchFamily="18" charset="0"/>
                        <a:cs typeface="Times New Roman" pitchFamily="18" charset="0"/>
                      </a:endParaRPr>
                    </a:p>
                  </a:txBody>
                  <a:tcPr/>
                </a:tc>
                <a:tc>
                  <a:txBody>
                    <a:bodyPr/>
                    <a:lstStyle/>
                    <a:p>
                      <a:r>
                        <a:rPr lang="en-IN" sz="2400" kern="1200" baseline="0" dirty="0" smtClean="0">
                          <a:solidFill>
                            <a:srgbClr val="7030A0"/>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solidFill>
                          <a:srgbClr val="7030A0"/>
                        </a:solidFill>
                        <a:latin typeface="Times New Roman" pitchFamily="18" charset="0"/>
                        <a:cs typeface="Times New Roman" pitchFamily="18" charset="0"/>
                      </a:endParaRPr>
                    </a:p>
                  </a:txBody>
                  <a:tcPr/>
                </a:tc>
              </a:tr>
              <a:tr h="2112742">
                <a:tc>
                  <a:txBody>
                    <a:bodyPr/>
                    <a:lstStyle/>
                    <a:p>
                      <a:r>
                        <a:rPr lang="en-IN" sz="2400" kern="1200" baseline="0" dirty="0" smtClean="0">
                          <a:solidFill>
                            <a:srgbClr val="C00000"/>
                          </a:solidFill>
                          <a:latin typeface="Times New Roman" pitchFamily="18" charset="0"/>
                          <a:ea typeface="+mn-ea"/>
                          <a:cs typeface="Times New Roman" pitchFamily="18" charset="0"/>
                        </a:rPr>
                        <a:t>10:2</a:t>
                      </a:r>
                      <a:endParaRPr lang="en-IN" sz="2400" dirty="0">
                        <a:solidFill>
                          <a:srgbClr val="C00000"/>
                        </a:solidFill>
                        <a:latin typeface="Times New Roman" pitchFamily="18" charset="0"/>
                        <a:cs typeface="Times New Roman" pitchFamily="18" charset="0"/>
                      </a:endParaRPr>
                    </a:p>
                  </a:txBody>
                  <a:tcPr/>
                </a:tc>
                <a:tc>
                  <a:txBody>
                    <a:bodyPr/>
                    <a:lstStyle/>
                    <a:p>
                      <a:r>
                        <a:rPr lang="en-IN" sz="2400" kern="1200" baseline="0" dirty="0" smtClean="0">
                          <a:solidFill>
                            <a:srgbClr val="C00000"/>
                          </a:solidFill>
                          <a:latin typeface="Times New Roman" pitchFamily="18" charset="0"/>
                          <a:ea typeface="+mn-ea"/>
                          <a:cs typeface="Times New Roman" pitchFamily="18" charset="0"/>
                        </a:rPr>
                        <a:t>SFF_sa</a:t>
                      </a:r>
                      <a:endParaRPr lang="en-IN" sz="2400" dirty="0">
                        <a:solidFill>
                          <a:srgbClr val="C00000"/>
                        </a:solidFill>
                        <a:latin typeface="Times New Roman" pitchFamily="18" charset="0"/>
                        <a:cs typeface="Times New Roman" pitchFamily="18" charset="0"/>
                      </a:endParaRPr>
                    </a:p>
                  </a:txBody>
                  <a:tcPr/>
                </a:tc>
                <a:tc>
                  <a:txBody>
                    <a:bodyPr/>
                    <a:lstStyle/>
                    <a:p>
                      <a:pPr>
                        <a:buFont typeface="Arial" pitchFamily="34" charset="0"/>
                        <a:buChar char="•"/>
                      </a:pPr>
                      <a:r>
                        <a:rPr lang="en-IN" sz="2400" kern="1200" baseline="0" dirty="0" smtClean="0">
                          <a:solidFill>
                            <a:srgbClr val="C00000"/>
                          </a:solidFill>
                          <a:latin typeface="Times New Roman" pitchFamily="18" charset="0"/>
                          <a:ea typeface="+mn-ea"/>
                          <a:cs typeface="Times New Roman" pitchFamily="18" charset="0"/>
                        </a:rPr>
                        <a:t>The start address of the table of individual Standard Identifiers in AF Lookup RAM.</a:t>
                      </a:r>
                    </a:p>
                    <a:p>
                      <a:pPr>
                        <a:buFont typeface="Arial" pitchFamily="34" charset="0"/>
                        <a:buChar char="•"/>
                      </a:pPr>
                      <a:r>
                        <a:rPr lang="en-IN" sz="2400" kern="1200" baseline="0" dirty="0" smtClean="0">
                          <a:solidFill>
                            <a:srgbClr val="C00000"/>
                          </a:solidFill>
                          <a:latin typeface="Times New Roman" pitchFamily="18" charset="0"/>
                          <a:ea typeface="+mn-ea"/>
                          <a:cs typeface="Times New Roman" pitchFamily="18" charset="0"/>
                        </a:rPr>
                        <a:t>If the table is empty, write the same value in this register and the SFF_GRP_sa register.</a:t>
                      </a:r>
                    </a:p>
                    <a:p>
                      <a:pPr>
                        <a:buFont typeface="Arial" pitchFamily="34" charset="0"/>
                        <a:buChar char="•"/>
                      </a:pPr>
                      <a:r>
                        <a:rPr lang="en-IN" sz="2400" kern="1200" baseline="0" dirty="0" smtClean="0">
                          <a:solidFill>
                            <a:srgbClr val="C00000"/>
                          </a:solidFill>
                          <a:latin typeface="Times New Roman" pitchFamily="18" charset="0"/>
                          <a:ea typeface="+mn-ea"/>
                          <a:cs typeface="Times New Roman" pitchFamily="18" charset="0"/>
                        </a:rPr>
                        <a:t>write zeroes in bits 31:11 and 1:0 of this register.</a:t>
                      </a:r>
                      <a:endParaRPr lang="en-IN" sz="2400" dirty="0">
                        <a:solidFill>
                          <a:srgbClr val="C00000"/>
                        </a:solidFill>
                        <a:latin typeface="Times New Roman" pitchFamily="18" charset="0"/>
                        <a:cs typeface="Times New Roman" pitchFamily="18" charset="0"/>
                      </a:endParaRPr>
                    </a:p>
                  </a:txBody>
                  <a:tcPr/>
                </a:tc>
              </a:tr>
              <a:tr h="1028789">
                <a:tc>
                  <a:txBody>
                    <a:bodyPr/>
                    <a:lstStyle/>
                    <a:p>
                      <a:r>
                        <a:rPr lang="en-IN" sz="2400" kern="1200" baseline="0" dirty="0" smtClean="0">
                          <a:solidFill>
                            <a:schemeClr val="dk1"/>
                          </a:solidFill>
                          <a:latin typeface="Times New Roman" pitchFamily="18" charset="0"/>
                          <a:ea typeface="+mn-ea"/>
                          <a:cs typeface="Times New Roman" pitchFamily="18" charset="0"/>
                        </a:rPr>
                        <a:t>31:11</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txBody>
                  <a:tcPr/>
                </a:tc>
                <a:tc>
                  <a:txBody>
                    <a:bodyPr/>
                    <a:lstStyle/>
                    <a:p>
                      <a:r>
                        <a:rPr lang="en-IN" sz="24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latin typeface="Algerian" pitchFamily="82" charset="0"/>
              </a:rPr>
              <a:t>2.Standard Frame Group Start Address register (SFF_GRP_sa)</a:t>
            </a:r>
            <a:endParaRPr lang="en-IN" sz="3600" dirty="0">
              <a:latin typeface="Algerian" pitchFamily="82" charset="0"/>
            </a:endParaRPr>
          </a:p>
        </p:txBody>
      </p:sp>
      <p:graphicFrame>
        <p:nvGraphicFramePr>
          <p:cNvPr id="4" name="Table 3"/>
          <p:cNvGraphicFramePr>
            <a:graphicFrameLocks noGrp="1"/>
          </p:cNvGraphicFramePr>
          <p:nvPr/>
        </p:nvGraphicFramePr>
        <p:xfrm>
          <a:off x="76201" y="1524000"/>
          <a:ext cx="8763000" cy="5349240"/>
        </p:xfrm>
        <a:graphic>
          <a:graphicData uri="http://schemas.openxmlformats.org/drawingml/2006/table">
            <a:tbl>
              <a:tblPr firstRow="1" bandRow="1">
                <a:tableStyleId>{93296810-A885-4BE3-A3E7-6D5BEEA58F35}</a:tableStyleId>
              </a:tblPr>
              <a:tblGrid>
                <a:gridCol w="990599"/>
                <a:gridCol w="1676401"/>
                <a:gridCol w="6096000"/>
              </a:tblGrid>
              <a:tr h="685800">
                <a:tc>
                  <a:txBody>
                    <a:bodyPr/>
                    <a:lstStyle/>
                    <a:p>
                      <a:r>
                        <a:rPr lang="en-IN" sz="3200" b="1" kern="1200" baseline="0" dirty="0" smtClean="0">
                          <a:solidFill>
                            <a:schemeClr val="lt1"/>
                          </a:solidFill>
                          <a:latin typeface="Times New Roman" pitchFamily="18" charset="0"/>
                          <a:ea typeface="+mn-ea"/>
                          <a:cs typeface="Times New Roman" pitchFamily="18" charset="0"/>
                        </a:rPr>
                        <a:t>Bit</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Symbol</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Description</a:t>
                      </a:r>
                      <a:endParaRPr lang="en-IN" sz="3200" dirty="0">
                        <a:latin typeface="Times New Roman" pitchFamily="18" charset="0"/>
                        <a:cs typeface="Times New Roman" pitchFamily="18" charset="0"/>
                      </a:endParaRPr>
                    </a:p>
                  </a:txBody>
                  <a:tcPr/>
                </a:tc>
              </a:tr>
              <a:tr h="1163680">
                <a:tc>
                  <a:txBody>
                    <a:bodyPr/>
                    <a:lstStyle/>
                    <a:p>
                      <a:r>
                        <a:rPr lang="en-IN" sz="2400" kern="1200" baseline="0" dirty="0" smtClean="0">
                          <a:solidFill>
                            <a:srgbClr val="7030A0"/>
                          </a:solidFill>
                          <a:latin typeface="Times New Roman" pitchFamily="18" charset="0"/>
                          <a:ea typeface="+mn-ea"/>
                          <a:cs typeface="Times New Roman" pitchFamily="18" charset="0"/>
                        </a:rPr>
                        <a:t>1:0</a:t>
                      </a:r>
                      <a:endParaRPr lang="en-IN" sz="2400" dirty="0">
                        <a:solidFill>
                          <a:srgbClr val="7030A0"/>
                        </a:solidFill>
                        <a:latin typeface="Times New Roman" pitchFamily="18" charset="0"/>
                        <a:cs typeface="Times New Roman" pitchFamily="18" charset="0"/>
                      </a:endParaRPr>
                    </a:p>
                  </a:txBody>
                  <a:tcPr/>
                </a:tc>
                <a:tc>
                  <a:txBody>
                    <a:bodyPr/>
                    <a:lstStyle/>
                    <a:p>
                      <a:r>
                        <a:rPr lang="en-US" sz="2400" dirty="0" smtClean="0">
                          <a:solidFill>
                            <a:srgbClr val="7030A0"/>
                          </a:solidFill>
                          <a:latin typeface="Times New Roman" pitchFamily="18" charset="0"/>
                          <a:cs typeface="Times New Roman" pitchFamily="18" charset="0"/>
                        </a:rPr>
                        <a:t>-</a:t>
                      </a:r>
                      <a:endParaRPr lang="en-IN" sz="2400" dirty="0">
                        <a:solidFill>
                          <a:srgbClr val="7030A0"/>
                        </a:solidFill>
                        <a:latin typeface="Times New Roman" pitchFamily="18" charset="0"/>
                        <a:cs typeface="Times New Roman" pitchFamily="18" charset="0"/>
                      </a:endParaRPr>
                    </a:p>
                  </a:txBody>
                  <a:tcPr/>
                </a:tc>
                <a:tc>
                  <a:txBody>
                    <a:bodyPr/>
                    <a:lstStyle/>
                    <a:p>
                      <a:r>
                        <a:rPr lang="en-IN" sz="2400" kern="1200" baseline="0" dirty="0" smtClean="0">
                          <a:solidFill>
                            <a:srgbClr val="7030A0"/>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solidFill>
                          <a:srgbClr val="7030A0"/>
                        </a:solidFill>
                        <a:latin typeface="Times New Roman" pitchFamily="18" charset="0"/>
                        <a:cs typeface="Times New Roman" pitchFamily="18" charset="0"/>
                      </a:endParaRPr>
                    </a:p>
                  </a:txBody>
                  <a:tcPr/>
                </a:tc>
              </a:tr>
              <a:tr h="2112742">
                <a:tc>
                  <a:txBody>
                    <a:bodyPr/>
                    <a:lstStyle/>
                    <a:p>
                      <a:r>
                        <a:rPr lang="en-IN" sz="2400" kern="1200" baseline="0" dirty="0" smtClean="0">
                          <a:solidFill>
                            <a:srgbClr val="C00000"/>
                          </a:solidFill>
                          <a:latin typeface="Times New Roman" pitchFamily="18" charset="0"/>
                          <a:ea typeface="+mn-ea"/>
                          <a:cs typeface="Times New Roman" pitchFamily="18" charset="0"/>
                        </a:rPr>
                        <a:t>10:2</a:t>
                      </a:r>
                      <a:endParaRPr lang="en-IN" sz="2400" dirty="0">
                        <a:solidFill>
                          <a:srgbClr val="C00000"/>
                        </a:solidFill>
                        <a:latin typeface="Times New Roman" pitchFamily="18" charset="0"/>
                        <a:cs typeface="Times New Roman" pitchFamily="18" charset="0"/>
                      </a:endParaRPr>
                    </a:p>
                  </a:txBody>
                  <a:tcPr/>
                </a:tc>
                <a:tc>
                  <a:txBody>
                    <a:bodyPr/>
                    <a:lstStyle/>
                    <a:p>
                      <a:r>
                        <a:rPr lang="en-IN" sz="2400" b="1" dirty="0" smtClean="0">
                          <a:solidFill>
                            <a:srgbClr val="C00000"/>
                          </a:solidFill>
                          <a:latin typeface="Times New Roman" pitchFamily="18" charset="0"/>
                          <a:cs typeface="Times New Roman" pitchFamily="18" charset="0"/>
                        </a:rPr>
                        <a:t>SFF_GRP_sa</a:t>
                      </a:r>
                      <a:endParaRPr lang="en-IN" sz="2400" dirty="0">
                        <a:solidFill>
                          <a:srgbClr val="C00000"/>
                        </a:solidFill>
                        <a:latin typeface="Times New Roman" pitchFamily="18" charset="0"/>
                        <a:cs typeface="Times New Roman" pitchFamily="18" charset="0"/>
                      </a:endParaRPr>
                    </a:p>
                  </a:txBody>
                  <a:tcPr/>
                </a:tc>
                <a:tc>
                  <a:txBody>
                    <a:bodyPr/>
                    <a:lstStyle/>
                    <a:p>
                      <a:pPr>
                        <a:buFont typeface="Arial" pitchFamily="34" charset="0"/>
                        <a:buChar char="•"/>
                      </a:pPr>
                      <a:r>
                        <a:rPr lang="en-IN" sz="2400" kern="1200" baseline="0" dirty="0" smtClean="0">
                          <a:solidFill>
                            <a:srgbClr val="C00000"/>
                          </a:solidFill>
                          <a:latin typeface="Times New Roman" pitchFamily="18" charset="0"/>
                          <a:ea typeface="+mn-ea"/>
                          <a:cs typeface="Times New Roman" pitchFamily="18" charset="0"/>
                        </a:rPr>
                        <a:t>The start address of the table of grouped Standard Identifiers in AF Lookup RAM..</a:t>
                      </a:r>
                    </a:p>
                    <a:p>
                      <a:r>
                        <a:rPr lang="en-IN" sz="2400" kern="1200" baseline="0" dirty="0" smtClean="0">
                          <a:solidFill>
                            <a:srgbClr val="C00000"/>
                          </a:solidFill>
                          <a:latin typeface="Times New Roman" pitchFamily="18" charset="0"/>
                          <a:ea typeface="+mn-ea"/>
                          <a:cs typeface="Times New Roman" pitchFamily="18" charset="0"/>
                        </a:rPr>
                        <a:t>.</a:t>
                      </a:r>
                      <a:r>
                        <a:rPr lang="en-IN" sz="2400" kern="1200" baseline="0" dirty="0" smtClean="0">
                          <a:solidFill>
                            <a:srgbClr val="00B0F0"/>
                          </a:solidFill>
                          <a:latin typeface="Times New Roman" pitchFamily="18" charset="0"/>
                          <a:ea typeface="+mn-ea"/>
                          <a:cs typeface="Times New Roman" pitchFamily="18" charset="0"/>
                        </a:rPr>
                        <a:t>If the table is empty, write the same value in this register and the </a:t>
                      </a:r>
                      <a:r>
                        <a:rPr lang="en-IN" sz="2400" kern="1200" baseline="0" dirty="0" err="1" smtClean="0">
                          <a:solidFill>
                            <a:srgbClr val="00B0F0"/>
                          </a:solidFill>
                          <a:latin typeface="Times New Roman" pitchFamily="18" charset="0"/>
                          <a:ea typeface="+mn-ea"/>
                          <a:cs typeface="Times New Roman" pitchFamily="18" charset="0"/>
                        </a:rPr>
                        <a:t>EFF_sa</a:t>
                      </a:r>
                      <a:r>
                        <a:rPr lang="en-IN" sz="2400" kern="1200" baseline="0" dirty="0" smtClean="0">
                          <a:solidFill>
                            <a:srgbClr val="00B0F0"/>
                          </a:solidFill>
                          <a:latin typeface="Times New Roman" pitchFamily="18" charset="0"/>
                          <a:ea typeface="+mn-ea"/>
                          <a:cs typeface="Times New Roman" pitchFamily="18" charset="0"/>
                        </a:rPr>
                        <a:t> register.</a:t>
                      </a:r>
                    </a:p>
                    <a:p>
                      <a:r>
                        <a:rPr lang="en-IN" sz="2400" kern="1200" baseline="0" dirty="0" smtClean="0">
                          <a:solidFill>
                            <a:srgbClr val="C00000"/>
                          </a:solidFill>
                          <a:latin typeface="Times New Roman" pitchFamily="18" charset="0"/>
                          <a:ea typeface="+mn-ea"/>
                          <a:cs typeface="Times New Roman" pitchFamily="18" charset="0"/>
                        </a:rPr>
                        <a:t>write zeroes in bits 31:11 and 1:0 of this register.</a:t>
                      </a:r>
                      <a:endParaRPr lang="en-IN" sz="2400" dirty="0">
                        <a:solidFill>
                          <a:srgbClr val="C00000"/>
                        </a:solidFill>
                        <a:latin typeface="Times New Roman" pitchFamily="18" charset="0"/>
                        <a:cs typeface="Times New Roman" pitchFamily="18" charset="0"/>
                      </a:endParaRPr>
                    </a:p>
                  </a:txBody>
                  <a:tcPr/>
                </a:tc>
              </a:tr>
              <a:tr h="1028789">
                <a:tc>
                  <a:txBody>
                    <a:bodyPr/>
                    <a:lstStyle/>
                    <a:p>
                      <a:r>
                        <a:rPr lang="en-IN" sz="2400" kern="1200" baseline="0" dirty="0" smtClean="0">
                          <a:solidFill>
                            <a:schemeClr val="dk1"/>
                          </a:solidFill>
                          <a:latin typeface="Times New Roman" pitchFamily="18" charset="0"/>
                          <a:ea typeface="+mn-ea"/>
                          <a:cs typeface="Times New Roman" pitchFamily="18" charset="0"/>
                        </a:rPr>
                        <a:t>31:11</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txBody>
                  <a:tcPr/>
                </a:tc>
                <a:tc>
                  <a:txBody>
                    <a:bodyPr/>
                    <a:lstStyle/>
                    <a:p>
                      <a:r>
                        <a:rPr lang="en-IN" sz="24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latin typeface="Algerian" pitchFamily="82" charset="0"/>
                <a:cs typeface="Times New Roman" pitchFamily="18" charset="0"/>
              </a:rPr>
              <a:t>3.Extended Frame Start Address register (</a:t>
            </a:r>
            <a:r>
              <a:rPr lang="en-IN" sz="3600" b="1" dirty="0" err="1" smtClean="0">
                <a:latin typeface="Algerian" pitchFamily="82" charset="0"/>
                <a:cs typeface="Times New Roman" pitchFamily="18" charset="0"/>
              </a:rPr>
              <a:t>EFF_sa</a:t>
            </a:r>
            <a:r>
              <a:rPr lang="en-IN" sz="3600" b="1" dirty="0" smtClean="0">
                <a:latin typeface="Algerian" pitchFamily="82" charset="0"/>
                <a:cs typeface="Times New Roman" pitchFamily="18" charset="0"/>
              </a:rPr>
              <a:t>)</a:t>
            </a:r>
            <a:endParaRPr lang="en-IN" sz="3600" dirty="0">
              <a:latin typeface="Algerian" pitchFamily="82" charset="0"/>
            </a:endParaRPr>
          </a:p>
        </p:txBody>
      </p:sp>
      <p:graphicFrame>
        <p:nvGraphicFramePr>
          <p:cNvPr id="4" name="Table 3"/>
          <p:cNvGraphicFramePr>
            <a:graphicFrameLocks noGrp="1"/>
          </p:cNvGraphicFramePr>
          <p:nvPr/>
        </p:nvGraphicFramePr>
        <p:xfrm>
          <a:off x="76201" y="1524000"/>
          <a:ext cx="8763000" cy="5349240"/>
        </p:xfrm>
        <a:graphic>
          <a:graphicData uri="http://schemas.openxmlformats.org/drawingml/2006/table">
            <a:tbl>
              <a:tblPr firstRow="1" bandRow="1">
                <a:tableStyleId>{93296810-A885-4BE3-A3E7-6D5BEEA58F35}</a:tableStyleId>
              </a:tblPr>
              <a:tblGrid>
                <a:gridCol w="990599"/>
                <a:gridCol w="1676401"/>
                <a:gridCol w="6096000"/>
              </a:tblGrid>
              <a:tr h="685800">
                <a:tc>
                  <a:txBody>
                    <a:bodyPr/>
                    <a:lstStyle/>
                    <a:p>
                      <a:r>
                        <a:rPr lang="en-IN" sz="3200" b="1" kern="1200" baseline="0" dirty="0" smtClean="0">
                          <a:solidFill>
                            <a:schemeClr val="lt1"/>
                          </a:solidFill>
                          <a:latin typeface="Times New Roman" pitchFamily="18" charset="0"/>
                          <a:ea typeface="+mn-ea"/>
                          <a:cs typeface="Times New Roman" pitchFamily="18" charset="0"/>
                        </a:rPr>
                        <a:t>Bit</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Symbol</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Description</a:t>
                      </a:r>
                      <a:endParaRPr lang="en-IN" sz="3200" dirty="0">
                        <a:latin typeface="Times New Roman" pitchFamily="18" charset="0"/>
                        <a:cs typeface="Times New Roman" pitchFamily="18" charset="0"/>
                      </a:endParaRPr>
                    </a:p>
                  </a:txBody>
                  <a:tcPr/>
                </a:tc>
              </a:tr>
              <a:tr h="1163680">
                <a:tc>
                  <a:txBody>
                    <a:bodyPr/>
                    <a:lstStyle/>
                    <a:p>
                      <a:r>
                        <a:rPr lang="en-IN" sz="2400" kern="1200" baseline="0" dirty="0" smtClean="0">
                          <a:solidFill>
                            <a:srgbClr val="7030A0"/>
                          </a:solidFill>
                          <a:latin typeface="Times New Roman" pitchFamily="18" charset="0"/>
                          <a:ea typeface="+mn-ea"/>
                          <a:cs typeface="Times New Roman" pitchFamily="18" charset="0"/>
                        </a:rPr>
                        <a:t>1:0</a:t>
                      </a:r>
                      <a:endParaRPr lang="en-IN" sz="2400" dirty="0">
                        <a:solidFill>
                          <a:srgbClr val="7030A0"/>
                        </a:solidFill>
                        <a:latin typeface="Times New Roman" pitchFamily="18" charset="0"/>
                        <a:cs typeface="Times New Roman" pitchFamily="18" charset="0"/>
                      </a:endParaRPr>
                    </a:p>
                  </a:txBody>
                  <a:tcPr/>
                </a:tc>
                <a:tc>
                  <a:txBody>
                    <a:bodyPr/>
                    <a:lstStyle/>
                    <a:p>
                      <a:r>
                        <a:rPr lang="en-US" sz="2400" dirty="0" smtClean="0">
                          <a:solidFill>
                            <a:srgbClr val="7030A0"/>
                          </a:solidFill>
                          <a:latin typeface="Times New Roman" pitchFamily="18" charset="0"/>
                          <a:cs typeface="Times New Roman" pitchFamily="18" charset="0"/>
                        </a:rPr>
                        <a:t>-</a:t>
                      </a:r>
                      <a:endParaRPr lang="en-IN" sz="2400" dirty="0">
                        <a:solidFill>
                          <a:srgbClr val="7030A0"/>
                        </a:solidFill>
                        <a:latin typeface="Times New Roman" pitchFamily="18" charset="0"/>
                        <a:cs typeface="Times New Roman" pitchFamily="18" charset="0"/>
                      </a:endParaRPr>
                    </a:p>
                  </a:txBody>
                  <a:tcPr/>
                </a:tc>
                <a:tc>
                  <a:txBody>
                    <a:bodyPr/>
                    <a:lstStyle/>
                    <a:p>
                      <a:r>
                        <a:rPr lang="en-IN" sz="2400" kern="1200" baseline="0" dirty="0" smtClean="0">
                          <a:solidFill>
                            <a:srgbClr val="7030A0"/>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solidFill>
                          <a:srgbClr val="7030A0"/>
                        </a:solidFill>
                        <a:latin typeface="Times New Roman" pitchFamily="18" charset="0"/>
                        <a:cs typeface="Times New Roman" pitchFamily="18" charset="0"/>
                      </a:endParaRPr>
                    </a:p>
                  </a:txBody>
                  <a:tcPr/>
                </a:tc>
              </a:tr>
              <a:tr h="2112742">
                <a:tc>
                  <a:txBody>
                    <a:bodyPr/>
                    <a:lstStyle/>
                    <a:p>
                      <a:r>
                        <a:rPr lang="en-IN" sz="2400" kern="1200" baseline="0" dirty="0" smtClean="0">
                          <a:solidFill>
                            <a:srgbClr val="C00000"/>
                          </a:solidFill>
                          <a:latin typeface="Times New Roman" pitchFamily="18" charset="0"/>
                          <a:ea typeface="+mn-ea"/>
                          <a:cs typeface="Times New Roman" pitchFamily="18" charset="0"/>
                        </a:rPr>
                        <a:t>10:2</a:t>
                      </a:r>
                      <a:endParaRPr lang="en-IN" sz="2400" dirty="0">
                        <a:solidFill>
                          <a:srgbClr val="C00000"/>
                        </a:solidFill>
                        <a:latin typeface="Times New Roman" pitchFamily="18" charset="0"/>
                        <a:cs typeface="Times New Roman" pitchFamily="18" charset="0"/>
                      </a:endParaRPr>
                    </a:p>
                  </a:txBody>
                  <a:tcPr/>
                </a:tc>
                <a:tc>
                  <a:txBody>
                    <a:bodyPr/>
                    <a:lstStyle/>
                    <a:p>
                      <a:r>
                        <a:rPr lang="en-IN" sz="2400" kern="1200" baseline="0" dirty="0" err="1" smtClean="0">
                          <a:solidFill>
                            <a:srgbClr val="00B0F0"/>
                          </a:solidFill>
                          <a:latin typeface="Times New Roman" pitchFamily="18" charset="0"/>
                          <a:ea typeface="+mn-ea"/>
                          <a:cs typeface="Times New Roman" pitchFamily="18" charset="0"/>
                        </a:rPr>
                        <a:t>EFF_sa</a:t>
                      </a:r>
                      <a:endParaRPr lang="en-IN" sz="2400" dirty="0">
                        <a:solidFill>
                          <a:srgbClr val="00B0F0"/>
                        </a:solidFill>
                        <a:latin typeface="Times New Roman" pitchFamily="18" charset="0"/>
                        <a:cs typeface="Times New Roman" pitchFamily="18" charset="0"/>
                      </a:endParaRPr>
                    </a:p>
                  </a:txBody>
                  <a:tcPr/>
                </a:tc>
                <a:tc>
                  <a:txBody>
                    <a:bodyPr/>
                    <a:lstStyle/>
                    <a:p>
                      <a:pPr>
                        <a:buFont typeface="Wingdings" pitchFamily="2" charset="2"/>
                        <a:buChar char="Ø"/>
                      </a:pPr>
                      <a:r>
                        <a:rPr lang="en-IN" sz="2400" kern="1200" baseline="0" dirty="0" smtClean="0">
                          <a:solidFill>
                            <a:srgbClr val="00B0F0"/>
                          </a:solidFill>
                          <a:latin typeface="Times New Roman" pitchFamily="18" charset="0"/>
                          <a:ea typeface="+mn-ea"/>
                          <a:cs typeface="Times New Roman" pitchFamily="18" charset="0"/>
                        </a:rPr>
                        <a:t>The start address of the table of individual Extended Identifiers in AF Lookup RAM.</a:t>
                      </a:r>
                    </a:p>
                    <a:p>
                      <a:pPr>
                        <a:buFont typeface="Wingdings" pitchFamily="2" charset="2"/>
                        <a:buChar char="Ø"/>
                      </a:pPr>
                      <a:r>
                        <a:rPr lang="en-IN" sz="2400" kern="1200" baseline="0" dirty="0" smtClean="0">
                          <a:solidFill>
                            <a:srgbClr val="002060"/>
                          </a:solidFill>
                          <a:latin typeface="Times New Roman" pitchFamily="18" charset="0"/>
                          <a:ea typeface="+mn-ea"/>
                          <a:cs typeface="Times New Roman" pitchFamily="18" charset="0"/>
                        </a:rPr>
                        <a:t>.If the table is empty, write the same value in this register and the </a:t>
                      </a:r>
                      <a:r>
                        <a:rPr lang="en-IN" sz="2400" kern="1200" baseline="0" dirty="0" err="1" smtClean="0">
                          <a:solidFill>
                            <a:srgbClr val="002060"/>
                          </a:solidFill>
                          <a:latin typeface="Times New Roman" pitchFamily="18" charset="0"/>
                          <a:ea typeface="+mn-ea"/>
                          <a:cs typeface="Times New Roman" pitchFamily="18" charset="0"/>
                        </a:rPr>
                        <a:t>EFF_GRP_sa</a:t>
                      </a:r>
                      <a:r>
                        <a:rPr lang="en-IN" sz="2400" kern="1200" baseline="0" dirty="0" smtClean="0">
                          <a:solidFill>
                            <a:srgbClr val="002060"/>
                          </a:solidFill>
                          <a:latin typeface="Times New Roman" pitchFamily="18" charset="0"/>
                          <a:ea typeface="+mn-ea"/>
                          <a:cs typeface="Times New Roman" pitchFamily="18" charset="0"/>
                        </a:rPr>
                        <a:t> register</a:t>
                      </a:r>
                    </a:p>
                    <a:p>
                      <a:pPr>
                        <a:buFont typeface="Wingdings" pitchFamily="2" charset="2"/>
                        <a:buChar char="Ø"/>
                      </a:pPr>
                      <a:r>
                        <a:rPr lang="en-IN" sz="2400" kern="1200" baseline="0" dirty="0" smtClean="0">
                          <a:solidFill>
                            <a:srgbClr val="00B0F0"/>
                          </a:solidFill>
                          <a:latin typeface="Times New Roman" pitchFamily="18" charset="0"/>
                          <a:ea typeface="+mn-ea"/>
                          <a:cs typeface="Times New Roman" pitchFamily="18" charset="0"/>
                        </a:rPr>
                        <a:t>write zeroes in bits 31:11 and 1:0 of this register.</a:t>
                      </a:r>
                      <a:endParaRPr lang="en-IN" sz="2400" dirty="0">
                        <a:solidFill>
                          <a:srgbClr val="00B0F0"/>
                        </a:solidFill>
                        <a:latin typeface="Times New Roman" pitchFamily="18" charset="0"/>
                        <a:cs typeface="Times New Roman" pitchFamily="18" charset="0"/>
                      </a:endParaRPr>
                    </a:p>
                  </a:txBody>
                  <a:tcPr/>
                </a:tc>
              </a:tr>
              <a:tr h="1028789">
                <a:tc>
                  <a:txBody>
                    <a:bodyPr/>
                    <a:lstStyle/>
                    <a:p>
                      <a:r>
                        <a:rPr lang="en-IN" sz="2400" kern="1200" baseline="0" dirty="0" smtClean="0">
                          <a:solidFill>
                            <a:schemeClr val="dk1"/>
                          </a:solidFill>
                          <a:latin typeface="Times New Roman" pitchFamily="18" charset="0"/>
                          <a:ea typeface="+mn-ea"/>
                          <a:cs typeface="Times New Roman" pitchFamily="18" charset="0"/>
                        </a:rPr>
                        <a:t>31:11</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txBody>
                  <a:tcPr/>
                </a:tc>
                <a:tc>
                  <a:txBody>
                    <a:bodyPr/>
                    <a:lstStyle/>
                    <a:p>
                      <a:r>
                        <a:rPr lang="en-IN" sz="24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latin typeface="Algerian" pitchFamily="82" charset="0"/>
              </a:rPr>
              <a:t>4.Extended Frame Group Start Address register (</a:t>
            </a:r>
            <a:r>
              <a:rPr lang="en-IN" sz="3600" b="1" dirty="0" err="1" smtClean="0">
                <a:latin typeface="Algerian" pitchFamily="82" charset="0"/>
              </a:rPr>
              <a:t>EFF_GRP_sa</a:t>
            </a:r>
            <a:r>
              <a:rPr lang="en-IN" sz="3600" b="1" dirty="0" smtClean="0">
                <a:latin typeface="Algerian" pitchFamily="82" charset="0"/>
              </a:rPr>
              <a:t>)</a:t>
            </a:r>
            <a:endParaRPr lang="en-IN" sz="3600" dirty="0">
              <a:latin typeface="Algerian" pitchFamily="82" charset="0"/>
            </a:endParaRPr>
          </a:p>
        </p:txBody>
      </p:sp>
      <p:graphicFrame>
        <p:nvGraphicFramePr>
          <p:cNvPr id="4" name="Table 3"/>
          <p:cNvGraphicFramePr>
            <a:graphicFrameLocks noGrp="1"/>
          </p:cNvGraphicFramePr>
          <p:nvPr/>
        </p:nvGraphicFramePr>
        <p:xfrm>
          <a:off x="76201" y="1524000"/>
          <a:ext cx="8763000" cy="5349240"/>
        </p:xfrm>
        <a:graphic>
          <a:graphicData uri="http://schemas.openxmlformats.org/drawingml/2006/table">
            <a:tbl>
              <a:tblPr firstRow="1" bandRow="1">
                <a:tableStyleId>{93296810-A885-4BE3-A3E7-6D5BEEA58F35}</a:tableStyleId>
              </a:tblPr>
              <a:tblGrid>
                <a:gridCol w="838199"/>
                <a:gridCol w="1828801"/>
                <a:gridCol w="6096000"/>
              </a:tblGrid>
              <a:tr h="685800">
                <a:tc>
                  <a:txBody>
                    <a:bodyPr/>
                    <a:lstStyle/>
                    <a:p>
                      <a:r>
                        <a:rPr lang="en-IN" sz="3200" b="1" kern="1200" baseline="0" dirty="0" smtClean="0">
                          <a:solidFill>
                            <a:schemeClr val="lt1"/>
                          </a:solidFill>
                          <a:latin typeface="Times New Roman" pitchFamily="18" charset="0"/>
                          <a:ea typeface="+mn-ea"/>
                          <a:cs typeface="Times New Roman" pitchFamily="18" charset="0"/>
                        </a:rPr>
                        <a:t>Bit</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Symbol</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Description</a:t>
                      </a:r>
                      <a:endParaRPr lang="en-IN" sz="3200" dirty="0">
                        <a:latin typeface="Times New Roman" pitchFamily="18" charset="0"/>
                        <a:cs typeface="Times New Roman" pitchFamily="18" charset="0"/>
                      </a:endParaRPr>
                    </a:p>
                  </a:txBody>
                  <a:tcPr/>
                </a:tc>
              </a:tr>
              <a:tr h="1163680">
                <a:tc>
                  <a:txBody>
                    <a:bodyPr/>
                    <a:lstStyle/>
                    <a:p>
                      <a:r>
                        <a:rPr lang="en-IN" sz="2400" kern="1200" baseline="0" dirty="0" smtClean="0">
                          <a:solidFill>
                            <a:srgbClr val="7030A0"/>
                          </a:solidFill>
                          <a:latin typeface="Times New Roman" pitchFamily="18" charset="0"/>
                          <a:ea typeface="+mn-ea"/>
                          <a:cs typeface="Times New Roman" pitchFamily="18" charset="0"/>
                        </a:rPr>
                        <a:t>1:0</a:t>
                      </a:r>
                      <a:endParaRPr lang="en-IN" sz="2400" dirty="0">
                        <a:solidFill>
                          <a:srgbClr val="7030A0"/>
                        </a:solidFill>
                        <a:latin typeface="Times New Roman" pitchFamily="18" charset="0"/>
                        <a:cs typeface="Times New Roman" pitchFamily="18" charset="0"/>
                      </a:endParaRPr>
                    </a:p>
                  </a:txBody>
                  <a:tcPr/>
                </a:tc>
                <a:tc>
                  <a:txBody>
                    <a:bodyPr/>
                    <a:lstStyle/>
                    <a:p>
                      <a:r>
                        <a:rPr lang="en-US" sz="2400" dirty="0" smtClean="0">
                          <a:solidFill>
                            <a:srgbClr val="7030A0"/>
                          </a:solidFill>
                          <a:latin typeface="Times New Roman" pitchFamily="18" charset="0"/>
                          <a:cs typeface="Times New Roman" pitchFamily="18" charset="0"/>
                        </a:rPr>
                        <a:t>-</a:t>
                      </a:r>
                      <a:endParaRPr lang="en-IN" sz="2400" dirty="0">
                        <a:solidFill>
                          <a:srgbClr val="7030A0"/>
                        </a:solidFill>
                        <a:latin typeface="Times New Roman" pitchFamily="18" charset="0"/>
                        <a:cs typeface="Times New Roman" pitchFamily="18" charset="0"/>
                      </a:endParaRPr>
                    </a:p>
                  </a:txBody>
                  <a:tcPr/>
                </a:tc>
                <a:tc>
                  <a:txBody>
                    <a:bodyPr/>
                    <a:lstStyle/>
                    <a:p>
                      <a:r>
                        <a:rPr lang="en-IN" sz="2400" kern="1200" baseline="0" dirty="0" smtClean="0">
                          <a:solidFill>
                            <a:srgbClr val="7030A0"/>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solidFill>
                          <a:srgbClr val="7030A0"/>
                        </a:solidFill>
                        <a:latin typeface="Times New Roman" pitchFamily="18" charset="0"/>
                        <a:cs typeface="Times New Roman" pitchFamily="18" charset="0"/>
                      </a:endParaRPr>
                    </a:p>
                  </a:txBody>
                  <a:tcPr/>
                </a:tc>
              </a:tr>
              <a:tr h="2112742">
                <a:tc>
                  <a:txBody>
                    <a:bodyPr/>
                    <a:lstStyle/>
                    <a:p>
                      <a:r>
                        <a:rPr lang="en-IN" sz="2400" kern="1200" baseline="0" dirty="0" smtClean="0">
                          <a:solidFill>
                            <a:srgbClr val="C00000"/>
                          </a:solidFill>
                          <a:latin typeface="Times New Roman" pitchFamily="18" charset="0"/>
                          <a:ea typeface="+mn-ea"/>
                          <a:cs typeface="Times New Roman" pitchFamily="18" charset="0"/>
                        </a:rPr>
                        <a:t>10:2</a:t>
                      </a:r>
                      <a:endParaRPr lang="en-IN" sz="2400" dirty="0">
                        <a:solidFill>
                          <a:srgbClr val="C00000"/>
                        </a:solidFill>
                        <a:latin typeface="Times New Roman" pitchFamily="18" charset="0"/>
                        <a:cs typeface="Times New Roman" pitchFamily="18" charset="0"/>
                      </a:endParaRPr>
                    </a:p>
                  </a:txBody>
                  <a:tcPr/>
                </a:tc>
                <a:tc>
                  <a:txBody>
                    <a:bodyPr/>
                    <a:lstStyle/>
                    <a:p>
                      <a:r>
                        <a:rPr lang="en-IN" sz="2400" kern="1200" baseline="0" dirty="0" err="1" smtClean="0">
                          <a:solidFill>
                            <a:schemeClr val="dk1"/>
                          </a:solidFill>
                          <a:latin typeface="Times New Roman" pitchFamily="18" charset="0"/>
                          <a:ea typeface="+mn-ea"/>
                          <a:cs typeface="Times New Roman" pitchFamily="18" charset="0"/>
                        </a:rPr>
                        <a:t>Eff_GRP_sa</a:t>
                      </a:r>
                      <a:endParaRPr lang="en-IN" sz="2400" dirty="0">
                        <a:solidFill>
                          <a:srgbClr val="00B0F0"/>
                        </a:solidFill>
                        <a:latin typeface="Times New Roman" pitchFamily="18" charset="0"/>
                        <a:cs typeface="Times New Roman" pitchFamily="18" charset="0"/>
                      </a:endParaRPr>
                    </a:p>
                  </a:txBody>
                  <a:tcPr/>
                </a:tc>
                <a:tc>
                  <a:txBody>
                    <a:bodyPr/>
                    <a:lstStyle/>
                    <a:p>
                      <a:pPr>
                        <a:buFont typeface="Wingdings" pitchFamily="2" charset="2"/>
                        <a:buChar char="Ø"/>
                      </a:pPr>
                      <a:r>
                        <a:rPr lang="en-IN" sz="2400" kern="1200" baseline="0" dirty="0" smtClean="0">
                          <a:solidFill>
                            <a:schemeClr val="dk1"/>
                          </a:solidFill>
                          <a:latin typeface="Times New Roman" pitchFamily="18" charset="0"/>
                          <a:ea typeface="+mn-ea"/>
                          <a:cs typeface="Times New Roman" pitchFamily="18" charset="0"/>
                        </a:rPr>
                        <a:t>The start address of the table of grouped Extended Identifiers in AF Lookup RAM.</a:t>
                      </a:r>
                      <a:r>
                        <a:rPr lang="en-IN" sz="2400" kern="1200" baseline="0" dirty="0" smtClean="0">
                          <a:solidFill>
                            <a:srgbClr val="00B0F0"/>
                          </a:solidFill>
                          <a:latin typeface="Times New Roman" pitchFamily="18" charset="0"/>
                          <a:ea typeface="+mn-ea"/>
                          <a:cs typeface="Times New Roman" pitchFamily="18" charset="0"/>
                        </a:rPr>
                        <a:t>.</a:t>
                      </a:r>
                    </a:p>
                    <a:p>
                      <a:pPr>
                        <a:buFont typeface="Wingdings" pitchFamily="2" charset="2"/>
                        <a:buChar char="Ø"/>
                      </a:pPr>
                      <a:r>
                        <a:rPr lang="en-IN" sz="2400" kern="1200" baseline="0" dirty="0" smtClean="0">
                          <a:solidFill>
                            <a:srgbClr val="FF0000"/>
                          </a:solidFill>
                          <a:latin typeface="Times New Roman" pitchFamily="18" charset="0"/>
                          <a:ea typeface="+mn-ea"/>
                          <a:cs typeface="Times New Roman" pitchFamily="18" charset="0"/>
                        </a:rPr>
                        <a:t>If the table is empty, write the same value in this register and the </a:t>
                      </a:r>
                      <a:r>
                        <a:rPr lang="en-IN" sz="2400" kern="1200" baseline="0" dirty="0" err="1" smtClean="0">
                          <a:solidFill>
                            <a:srgbClr val="FF0000"/>
                          </a:solidFill>
                          <a:latin typeface="Times New Roman" pitchFamily="18" charset="0"/>
                          <a:ea typeface="+mn-ea"/>
                          <a:cs typeface="Times New Roman" pitchFamily="18" charset="0"/>
                        </a:rPr>
                        <a:t>ENDofTable</a:t>
                      </a:r>
                      <a:r>
                        <a:rPr lang="en-IN" sz="2400" kern="1200" baseline="0" dirty="0" smtClean="0">
                          <a:solidFill>
                            <a:srgbClr val="FF0000"/>
                          </a:solidFill>
                          <a:latin typeface="Times New Roman" pitchFamily="18" charset="0"/>
                          <a:ea typeface="+mn-ea"/>
                          <a:cs typeface="Times New Roman" pitchFamily="18" charset="0"/>
                        </a:rPr>
                        <a:t> register</a:t>
                      </a:r>
                    </a:p>
                    <a:p>
                      <a:pPr>
                        <a:buFont typeface="Wingdings" pitchFamily="2" charset="2"/>
                        <a:buChar char="Ø"/>
                      </a:pPr>
                      <a:r>
                        <a:rPr lang="en-IN" sz="2400" kern="1200" baseline="0" dirty="0" smtClean="0">
                          <a:solidFill>
                            <a:srgbClr val="00B0F0"/>
                          </a:solidFill>
                          <a:latin typeface="Times New Roman" pitchFamily="18" charset="0"/>
                          <a:ea typeface="+mn-ea"/>
                          <a:cs typeface="Times New Roman" pitchFamily="18" charset="0"/>
                        </a:rPr>
                        <a:t>write zeroes in bits 31:11 and 1:0 of this register.</a:t>
                      </a:r>
                      <a:endParaRPr lang="en-IN" sz="2400" dirty="0">
                        <a:solidFill>
                          <a:srgbClr val="00B0F0"/>
                        </a:solidFill>
                        <a:latin typeface="Times New Roman" pitchFamily="18" charset="0"/>
                        <a:cs typeface="Times New Roman" pitchFamily="18" charset="0"/>
                      </a:endParaRPr>
                    </a:p>
                  </a:txBody>
                  <a:tcPr/>
                </a:tc>
              </a:tr>
              <a:tr h="1028789">
                <a:tc>
                  <a:txBody>
                    <a:bodyPr/>
                    <a:lstStyle/>
                    <a:p>
                      <a:r>
                        <a:rPr lang="en-IN" sz="2400" kern="1200" baseline="0" dirty="0" smtClean="0">
                          <a:solidFill>
                            <a:schemeClr val="dk1"/>
                          </a:solidFill>
                          <a:latin typeface="Times New Roman" pitchFamily="18" charset="0"/>
                          <a:ea typeface="+mn-ea"/>
                          <a:cs typeface="Times New Roman" pitchFamily="18" charset="0"/>
                        </a:rPr>
                        <a:t>31:11</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txBody>
                  <a:tcPr/>
                </a:tc>
                <a:tc>
                  <a:txBody>
                    <a:bodyPr/>
                    <a:lstStyle/>
                    <a:p>
                      <a:r>
                        <a:rPr lang="en-IN" sz="24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Times New Roman" pitchFamily="18" charset="0"/>
                <a:cs typeface="Times New Roman" pitchFamily="18" charset="0"/>
              </a:rPr>
              <a:t>Differential Signalling</a:t>
            </a:r>
          </a:p>
        </p:txBody>
      </p:sp>
      <p:pic>
        <p:nvPicPr>
          <p:cNvPr id="4098" name="Picture 2"/>
          <p:cNvPicPr>
            <a:picLocks noGrp="1" noChangeAspect="1" noChangeArrowheads="1"/>
          </p:cNvPicPr>
          <p:nvPr>
            <p:ph idx="1"/>
          </p:nvPr>
        </p:nvPicPr>
        <p:blipFill>
          <a:blip r:embed="rId2"/>
          <a:srcRect/>
          <a:stretch>
            <a:fillRect/>
          </a:stretch>
        </p:blipFill>
        <p:spPr bwMode="auto">
          <a:xfrm>
            <a:off x="990600" y="1676400"/>
            <a:ext cx="7758633" cy="2528094"/>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1066800" y="1447800"/>
            <a:ext cx="6281753" cy="50835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a-DK" sz="3600" b="1" dirty="0" smtClean="0">
                <a:solidFill>
                  <a:srgbClr val="C00000"/>
                </a:solidFill>
                <a:latin typeface="Algerian" pitchFamily="82" charset="0"/>
              </a:rPr>
              <a:t>5.End of AF Tables register (ENDofTable)</a:t>
            </a:r>
            <a:endParaRPr lang="en-IN" sz="3600" dirty="0">
              <a:solidFill>
                <a:srgbClr val="C00000"/>
              </a:solidFill>
              <a:latin typeface="Algerian" pitchFamily="82" charset="0"/>
            </a:endParaRPr>
          </a:p>
        </p:txBody>
      </p:sp>
      <p:graphicFrame>
        <p:nvGraphicFramePr>
          <p:cNvPr id="4" name="Table 3"/>
          <p:cNvGraphicFramePr>
            <a:graphicFrameLocks noGrp="1"/>
          </p:cNvGraphicFramePr>
          <p:nvPr/>
        </p:nvGraphicFramePr>
        <p:xfrm>
          <a:off x="76201" y="1524000"/>
          <a:ext cx="8763000" cy="5175982"/>
        </p:xfrm>
        <a:graphic>
          <a:graphicData uri="http://schemas.openxmlformats.org/drawingml/2006/table">
            <a:tbl>
              <a:tblPr firstRow="1" bandRow="1">
                <a:tableStyleId>{93296810-A885-4BE3-A3E7-6D5BEEA58F35}</a:tableStyleId>
              </a:tblPr>
              <a:tblGrid>
                <a:gridCol w="838199"/>
                <a:gridCol w="1828801"/>
                <a:gridCol w="6096000"/>
              </a:tblGrid>
              <a:tr h="685800">
                <a:tc>
                  <a:txBody>
                    <a:bodyPr/>
                    <a:lstStyle/>
                    <a:p>
                      <a:r>
                        <a:rPr lang="en-IN" sz="3200" b="1" kern="1200" baseline="0" dirty="0" smtClean="0">
                          <a:solidFill>
                            <a:schemeClr val="lt1"/>
                          </a:solidFill>
                          <a:latin typeface="Times New Roman" pitchFamily="18" charset="0"/>
                          <a:ea typeface="+mn-ea"/>
                          <a:cs typeface="Times New Roman" pitchFamily="18" charset="0"/>
                        </a:rPr>
                        <a:t>Bit</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Symbol</a:t>
                      </a:r>
                      <a:endParaRPr lang="en-IN" sz="3200" dirty="0">
                        <a:latin typeface="Times New Roman" pitchFamily="18" charset="0"/>
                        <a:cs typeface="Times New Roman" pitchFamily="18" charset="0"/>
                      </a:endParaRPr>
                    </a:p>
                  </a:txBody>
                  <a:tcPr/>
                </a:tc>
                <a:tc>
                  <a:txBody>
                    <a:bodyPr/>
                    <a:lstStyle/>
                    <a:p>
                      <a:r>
                        <a:rPr lang="en-IN" sz="3200" b="1" kern="1200" baseline="0" dirty="0" smtClean="0">
                          <a:solidFill>
                            <a:schemeClr val="lt1"/>
                          </a:solidFill>
                          <a:latin typeface="Times New Roman" pitchFamily="18" charset="0"/>
                          <a:ea typeface="+mn-ea"/>
                          <a:cs typeface="Times New Roman" pitchFamily="18" charset="0"/>
                        </a:rPr>
                        <a:t>Description</a:t>
                      </a:r>
                      <a:endParaRPr lang="en-IN" sz="3200" dirty="0">
                        <a:latin typeface="Times New Roman" pitchFamily="18" charset="0"/>
                        <a:cs typeface="Times New Roman" pitchFamily="18" charset="0"/>
                      </a:endParaRPr>
                    </a:p>
                  </a:txBody>
                  <a:tcPr/>
                </a:tc>
              </a:tr>
              <a:tr h="1163680">
                <a:tc>
                  <a:txBody>
                    <a:bodyPr/>
                    <a:lstStyle/>
                    <a:p>
                      <a:r>
                        <a:rPr lang="en-IN" sz="2400" kern="1200" baseline="0" dirty="0" smtClean="0">
                          <a:solidFill>
                            <a:srgbClr val="7030A0"/>
                          </a:solidFill>
                          <a:latin typeface="Times New Roman" pitchFamily="18" charset="0"/>
                          <a:ea typeface="+mn-ea"/>
                          <a:cs typeface="Times New Roman" pitchFamily="18" charset="0"/>
                        </a:rPr>
                        <a:t>1:0</a:t>
                      </a:r>
                      <a:endParaRPr lang="en-IN" sz="2400" dirty="0">
                        <a:solidFill>
                          <a:srgbClr val="7030A0"/>
                        </a:solidFill>
                        <a:latin typeface="Times New Roman" pitchFamily="18" charset="0"/>
                        <a:cs typeface="Times New Roman" pitchFamily="18" charset="0"/>
                      </a:endParaRPr>
                    </a:p>
                  </a:txBody>
                  <a:tcPr/>
                </a:tc>
                <a:tc>
                  <a:txBody>
                    <a:bodyPr/>
                    <a:lstStyle/>
                    <a:p>
                      <a:r>
                        <a:rPr lang="en-US" sz="2400" dirty="0" smtClean="0">
                          <a:solidFill>
                            <a:srgbClr val="7030A0"/>
                          </a:solidFill>
                          <a:latin typeface="Times New Roman" pitchFamily="18" charset="0"/>
                          <a:cs typeface="Times New Roman" pitchFamily="18" charset="0"/>
                        </a:rPr>
                        <a:t>-</a:t>
                      </a:r>
                      <a:endParaRPr lang="en-IN" sz="2400" dirty="0">
                        <a:solidFill>
                          <a:srgbClr val="7030A0"/>
                        </a:solidFill>
                        <a:latin typeface="Times New Roman" pitchFamily="18" charset="0"/>
                        <a:cs typeface="Times New Roman" pitchFamily="18" charset="0"/>
                      </a:endParaRPr>
                    </a:p>
                  </a:txBody>
                  <a:tcPr/>
                </a:tc>
                <a:tc>
                  <a:txBody>
                    <a:bodyPr/>
                    <a:lstStyle/>
                    <a:p>
                      <a:r>
                        <a:rPr lang="en-IN" sz="2400" kern="1200" baseline="0" dirty="0" smtClean="0">
                          <a:solidFill>
                            <a:srgbClr val="7030A0"/>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solidFill>
                          <a:srgbClr val="7030A0"/>
                        </a:solidFill>
                        <a:latin typeface="Times New Roman" pitchFamily="18" charset="0"/>
                        <a:cs typeface="Times New Roman" pitchFamily="18" charset="0"/>
                      </a:endParaRPr>
                    </a:p>
                  </a:txBody>
                  <a:tcPr/>
                </a:tc>
              </a:tr>
              <a:tr h="2112742">
                <a:tc>
                  <a:txBody>
                    <a:bodyPr/>
                    <a:lstStyle/>
                    <a:p>
                      <a:r>
                        <a:rPr lang="en-IN" sz="2400" kern="1200" baseline="0" dirty="0" smtClean="0">
                          <a:solidFill>
                            <a:srgbClr val="C00000"/>
                          </a:solidFill>
                          <a:latin typeface="Times New Roman" pitchFamily="18" charset="0"/>
                          <a:ea typeface="+mn-ea"/>
                          <a:cs typeface="Times New Roman" pitchFamily="18" charset="0"/>
                        </a:rPr>
                        <a:t>10:2</a:t>
                      </a:r>
                      <a:endParaRPr lang="en-IN" sz="2400" dirty="0">
                        <a:solidFill>
                          <a:srgbClr val="C00000"/>
                        </a:solidFill>
                        <a:latin typeface="Times New Roman" pitchFamily="18" charset="0"/>
                        <a:cs typeface="Times New Roman" pitchFamily="18" charset="0"/>
                      </a:endParaRPr>
                    </a:p>
                  </a:txBody>
                  <a:tcPr/>
                </a:tc>
                <a:tc>
                  <a:txBody>
                    <a:bodyPr/>
                    <a:lstStyle/>
                    <a:p>
                      <a:r>
                        <a:rPr lang="en-IN" sz="2400" kern="1200" baseline="0" dirty="0" err="1" smtClean="0">
                          <a:solidFill>
                            <a:srgbClr val="C00000"/>
                          </a:solidFill>
                          <a:latin typeface="Times New Roman" pitchFamily="18" charset="0"/>
                          <a:ea typeface="+mn-ea"/>
                          <a:cs typeface="Times New Roman" pitchFamily="18" charset="0"/>
                        </a:rPr>
                        <a:t>Eff_GRP_sa</a:t>
                      </a:r>
                      <a:endParaRPr lang="en-IN" sz="2400" dirty="0">
                        <a:solidFill>
                          <a:srgbClr val="C00000"/>
                        </a:solidFill>
                        <a:latin typeface="Times New Roman" pitchFamily="18" charset="0"/>
                        <a:cs typeface="Times New Roman" pitchFamily="18" charset="0"/>
                      </a:endParaRPr>
                    </a:p>
                  </a:txBody>
                  <a:tcPr/>
                </a:tc>
                <a:tc>
                  <a:txBody>
                    <a:bodyPr/>
                    <a:lstStyle/>
                    <a:p>
                      <a:pPr>
                        <a:buFont typeface="Wingdings" pitchFamily="2" charset="2"/>
                        <a:buChar char="Ø"/>
                      </a:pPr>
                      <a:r>
                        <a:rPr lang="en-IN" sz="2400" kern="1200" baseline="0" dirty="0" smtClean="0">
                          <a:solidFill>
                            <a:srgbClr val="C00000"/>
                          </a:solidFill>
                          <a:latin typeface="Times New Roman" pitchFamily="18" charset="0"/>
                          <a:ea typeface="+mn-ea"/>
                          <a:cs typeface="Times New Roman" pitchFamily="18" charset="0"/>
                        </a:rPr>
                        <a:t>The address above the last active address in the last active AF table.</a:t>
                      </a:r>
                    </a:p>
                    <a:p>
                      <a:pPr>
                        <a:buFont typeface="Wingdings" pitchFamily="2" charset="2"/>
                        <a:buChar char="Ø"/>
                      </a:pPr>
                      <a:r>
                        <a:rPr lang="en-IN" sz="2400" kern="1200" baseline="0" dirty="0" smtClean="0">
                          <a:solidFill>
                            <a:srgbClr val="C00000"/>
                          </a:solidFill>
                          <a:latin typeface="Times New Roman" pitchFamily="18" charset="0"/>
                          <a:ea typeface="+mn-ea"/>
                          <a:cs typeface="Times New Roman" pitchFamily="18" charset="0"/>
                        </a:rPr>
                        <a:t>write zeroes in bits 31:11 and 1:0 of this register.</a:t>
                      </a:r>
                      <a:endParaRPr lang="en-IN" sz="2400" dirty="0">
                        <a:solidFill>
                          <a:srgbClr val="C00000"/>
                        </a:solidFill>
                        <a:latin typeface="Times New Roman" pitchFamily="18" charset="0"/>
                        <a:cs typeface="Times New Roman" pitchFamily="18" charset="0"/>
                      </a:endParaRPr>
                    </a:p>
                  </a:txBody>
                  <a:tcPr/>
                </a:tc>
              </a:tr>
              <a:tr h="1028789">
                <a:tc>
                  <a:txBody>
                    <a:bodyPr/>
                    <a:lstStyle/>
                    <a:p>
                      <a:r>
                        <a:rPr lang="en-IN" sz="2400" kern="1200" baseline="0" dirty="0" smtClean="0">
                          <a:solidFill>
                            <a:schemeClr val="dk1"/>
                          </a:solidFill>
                          <a:latin typeface="Times New Roman" pitchFamily="18" charset="0"/>
                          <a:ea typeface="+mn-ea"/>
                          <a:cs typeface="Times New Roman" pitchFamily="18" charset="0"/>
                        </a:rPr>
                        <a:t>31:11</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txBody>
                  <a:tcPr/>
                </a:tc>
                <a:tc>
                  <a:txBody>
                    <a:bodyPr/>
                    <a:lstStyle/>
                    <a:p>
                      <a:r>
                        <a:rPr lang="en-IN" sz="24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IN"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smtClean="0">
                <a:latin typeface="Algerian" pitchFamily="82" charset="0"/>
              </a:rPr>
              <a:t>ID look-up table  RAM</a:t>
            </a:r>
            <a:endParaRPr lang="en-IN" dirty="0">
              <a:latin typeface="Algerian" pitchFamily="82" charset="0"/>
            </a:endParaRPr>
          </a:p>
        </p:txBody>
      </p:sp>
      <p:sp>
        <p:nvSpPr>
          <p:cNvPr id="3" name="Content Placeholder 2"/>
          <p:cNvSpPr>
            <a:spLocks noGrp="1"/>
          </p:cNvSpPr>
          <p:nvPr>
            <p:ph idx="1"/>
          </p:nvPr>
        </p:nvSpPr>
        <p:spPr>
          <a:xfrm>
            <a:off x="304800" y="990600"/>
            <a:ext cx="8382000" cy="5135563"/>
          </a:xfrm>
        </p:spPr>
        <p:txBody>
          <a:bodyPr/>
          <a:lstStyle/>
          <a:p>
            <a:r>
              <a:rPr lang="en-IN" dirty="0" smtClean="0">
                <a:solidFill>
                  <a:srgbClr val="FF0000"/>
                </a:solidFill>
                <a:latin typeface="Times New Roman" pitchFamily="18" charset="0"/>
                <a:cs typeface="Times New Roman" pitchFamily="18" charset="0"/>
              </a:rPr>
              <a:t>The Whole ID Look-up Table RAM is only word accessible.</a:t>
            </a:r>
          </a:p>
          <a:p>
            <a:r>
              <a:rPr lang="en-IN" dirty="0" smtClean="0">
                <a:solidFill>
                  <a:srgbClr val="FF0000"/>
                </a:solidFill>
                <a:latin typeface="Times New Roman" pitchFamily="18" charset="0"/>
                <a:cs typeface="Times New Roman" pitchFamily="18" charset="0"/>
              </a:rPr>
              <a:t> A write access is only possible during the Acceptance Filter Off or Bypass Mode.</a:t>
            </a:r>
          </a:p>
          <a:p>
            <a:r>
              <a:rPr lang="en-IN" dirty="0" smtClean="0">
                <a:solidFill>
                  <a:srgbClr val="FF0000"/>
                </a:solidFill>
                <a:latin typeface="Times New Roman" pitchFamily="18" charset="0"/>
                <a:cs typeface="Times New Roman" pitchFamily="18" charset="0"/>
              </a:rPr>
              <a:t> Read access is allowed in all Acceptance Filter Modes.</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9037"/>
            <a:ext cx="9144000" cy="5668963"/>
          </a:xfrm>
        </p:spPr>
        <p:txBody>
          <a:bodyPr>
            <a:normAutofit fontScale="92500"/>
          </a:bodyPr>
          <a:lstStyle/>
          <a:p>
            <a:r>
              <a:rPr lang="en-IN" dirty="0" smtClean="0">
                <a:solidFill>
                  <a:srgbClr val="00B0F0"/>
                </a:solidFill>
                <a:latin typeface="Times New Roman" pitchFamily="18" charset="0"/>
                <a:cs typeface="Times New Roman" pitchFamily="18" charset="0"/>
              </a:rPr>
              <a:t>If Standard (11-bit) Identifiers are used in the application, at least one of 3 tables in Acceptance Filter RAM must not be empty.</a:t>
            </a:r>
          </a:p>
          <a:p>
            <a:r>
              <a:rPr lang="en-IN" dirty="0" smtClean="0">
                <a:solidFill>
                  <a:srgbClr val="7030A0"/>
                </a:solidFill>
                <a:latin typeface="Times New Roman" pitchFamily="18" charset="0"/>
                <a:cs typeface="Times New Roman" pitchFamily="18" charset="0"/>
              </a:rPr>
              <a:t> If the optional “</a:t>
            </a:r>
            <a:r>
              <a:rPr lang="en-IN" dirty="0" err="1" smtClean="0">
                <a:solidFill>
                  <a:srgbClr val="7030A0"/>
                </a:solidFill>
                <a:latin typeface="Times New Roman" pitchFamily="18" charset="0"/>
                <a:cs typeface="Times New Roman" pitchFamily="18" charset="0"/>
              </a:rPr>
              <a:t>FullCAN</a:t>
            </a:r>
            <a:r>
              <a:rPr lang="en-IN" dirty="0" smtClean="0">
                <a:solidFill>
                  <a:srgbClr val="7030A0"/>
                </a:solidFill>
                <a:latin typeface="Times New Roman" pitchFamily="18" charset="0"/>
                <a:cs typeface="Times New Roman" pitchFamily="18" charset="0"/>
              </a:rPr>
              <a:t> mode” is enabled, the</a:t>
            </a:r>
          </a:p>
          <a:p>
            <a:pPr>
              <a:buNone/>
            </a:pPr>
            <a:r>
              <a:rPr lang="en-IN" dirty="0" smtClean="0">
                <a:solidFill>
                  <a:srgbClr val="7030A0"/>
                </a:solidFill>
                <a:latin typeface="Times New Roman" pitchFamily="18" charset="0"/>
                <a:cs typeface="Times New Roman" pitchFamily="18" charset="0"/>
              </a:rPr>
              <a:t>    first table contains Standard identifiers for which reception is to be handled in this mode.</a:t>
            </a:r>
          </a:p>
          <a:p>
            <a:r>
              <a:rPr lang="en-IN" dirty="0" smtClean="0">
                <a:solidFill>
                  <a:srgbClr val="FF0000"/>
                </a:solidFill>
                <a:latin typeface="Times New Roman" pitchFamily="18" charset="0"/>
                <a:cs typeface="Times New Roman" pitchFamily="18" charset="0"/>
              </a:rPr>
              <a:t>The next table contains individual Standard Identifiers </a:t>
            </a:r>
          </a:p>
          <a:p>
            <a:r>
              <a:rPr lang="en-IN" dirty="0" smtClean="0">
                <a:solidFill>
                  <a:srgbClr val="C00000"/>
                </a:solidFill>
                <a:latin typeface="Times New Roman" pitchFamily="18" charset="0"/>
                <a:cs typeface="Times New Roman" pitchFamily="18" charset="0"/>
              </a:rPr>
              <a:t> The third contains ranges of Standard Identifiers</a:t>
            </a:r>
          </a:p>
          <a:p>
            <a:r>
              <a:rPr lang="en-IN" dirty="0" smtClean="0">
                <a:solidFill>
                  <a:schemeClr val="tx1">
                    <a:lumMod val="95000"/>
                    <a:lumOff val="5000"/>
                  </a:schemeClr>
                </a:solidFill>
                <a:latin typeface="Times New Roman" pitchFamily="18" charset="0"/>
                <a:cs typeface="Times New Roman" pitchFamily="18" charset="0"/>
              </a:rPr>
              <a:t>The tables of </a:t>
            </a:r>
            <a:r>
              <a:rPr lang="en-IN" dirty="0" err="1" smtClean="0">
                <a:solidFill>
                  <a:schemeClr val="tx1">
                    <a:lumMod val="95000"/>
                    <a:lumOff val="5000"/>
                  </a:schemeClr>
                </a:solidFill>
                <a:latin typeface="Times New Roman" pitchFamily="18" charset="0"/>
                <a:cs typeface="Times New Roman" pitchFamily="18" charset="0"/>
              </a:rPr>
              <a:t>FullCAN</a:t>
            </a:r>
            <a:r>
              <a:rPr lang="en-IN" dirty="0" smtClean="0">
                <a:solidFill>
                  <a:schemeClr val="tx1">
                    <a:lumMod val="95000"/>
                    <a:lumOff val="5000"/>
                  </a:schemeClr>
                </a:solidFill>
                <a:latin typeface="Times New Roman" pitchFamily="18" charset="0"/>
                <a:cs typeface="Times New Roman" pitchFamily="18" charset="0"/>
              </a:rPr>
              <a:t> and individual Standard Identifiers must be arranged in ascending numerical order, one per </a:t>
            </a:r>
            <a:r>
              <a:rPr lang="en-IN" dirty="0" err="1" smtClean="0">
                <a:solidFill>
                  <a:schemeClr val="tx1">
                    <a:lumMod val="95000"/>
                    <a:lumOff val="5000"/>
                  </a:schemeClr>
                </a:solidFill>
                <a:latin typeface="Times New Roman" pitchFamily="18" charset="0"/>
                <a:cs typeface="Times New Roman" pitchFamily="18" charset="0"/>
              </a:rPr>
              <a:t>halfword</a:t>
            </a:r>
            <a:r>
              <a:rPr lang="en-IN" dirty="0" smtClean="0">
                <a:solidFill>
                  <a:schemeClr val="tx1">
                    <a:lumMod val="95000"/>
                    <a:lumOff val="5000"/>
                  </a:schemeClr>
                </a:solidFill>
                <a:latin typeface="Times New Roman" pitchFamily="18" charset="0"/>
                <a:cs typeface="Times New Roman" pitchFamily="18" charset="0"/>
              </a:rPr>
              <a:t>, two per word.</a:t>
            </a:r>
            <a:endParaRPr lang="en-IN" dirty="0">
              <a:solidFill>
                <a:schemeClr val="tx1">
                  <a:lumMod val="95000"/>
                  <a:lumOff val="5000"/>
                </a:schemeClr>
              </a:solidFill>
              <a:latin typeface="Times New Roman" pitchFamily="18" charset="0"/>
              <a:cs typeface="Times New Roman" pitchFamily="18" charset="0"/>
            </a:endParaRPr>
          </a:p>
        </p:txBody>
      </p:sp>
      <p:sp>
        <p:nvSpPr>
          <p:cNvPr id="4" name="TextBox 3"/>
          <p:cNvSpPr txBox="1"/>
          <p:nvPr/>
        </p:nvSpPr>
        <p:spPr>
          <a:xfrm>
            <a:off x="304800" y="304800"/>
            <a:ext cx="7543800" cy="769441"/>
          </a:xfrm>
          <a:prstGeom prst="rect">
            <a:avLst/>
          </a:prstGeom>
          <a:noFill/>
        </p:spPr>
        <p:txBody>
          <a:bodyPr wrap="square" rtlCol="0">
            <a:spAutoFit/>
          </a:bodyPr>
          <a:lstStyle/>
          <a:p>
            <a:r>
              <a:rPr lang="en-IN" sz="4400" dirty="0" smtClean="0">
                <a:solidFill>
                  <a:srgbClr val="00B0F0"/>
                </a:solidFill>
                <a:latin typeface="Bernard MT Condensed" pitchFamily="18" charset="0"/>
                <a:cs typeface="Times New Roman" pitchFamily="18" charset="0"/>
              </a:rPr>
              <a:t> Standard (11-bit) Identifiers</a:t>
            </a:r>
            <a:endParaRPr lang="en-IN" sz="4400" dirty="0">
              <a:latin typeface="Bernard MT Condensed"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2"/>
                </a:solidFill>
                <a:latin typeface="Times New Roman" pitchFamily="18" charset="0"/>
                <a:cs typeface="Times New Roman" pitchFamily="18" charset="0"/>
              </a:rPr>
              <a:t>CAN Controller (SCC = 000(CAN1) </a:t>
            </a:r>
            <a:br>
              <a:rPr lang="en-IN" sz="2800" dirty="0" smtClean="0">
                <a:solidFill>
                  <a:schemeClr val="accent2"/>
                </a:solidFill>
                <a:latin typeface="Times New Roman" pitchFamily="18" charset="0"/>
                <a:cs typeface="Times New Roman" pitchFamily="18" charset="0"/>
              </a:rPr>
            </a:br>
            <a:r>
              <a:rPr lang="en-IN" sz="2800" dirty="0" smtClean="0">
                <a:solidFill>
                  <a:schemeClr val="accent2"/>
                </a:solidFill>
                <a:latin typeface="Times New Roman" pitchFamily="18" charset="0"/>
                <a:cs typeface="Times New Roman" pitchFamily="18" charset="0"/>
              </a:rPr>
              <a:t>                              SCC = 001 (CAN2)) .</a:t>
            </a:r>
            <a:endParaRPr lang="en-IN" sz="2800" dirty="0">
              <a:solidFill>
                <a:schemeClr val="accent2"/>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0" y="1447800"/>
            <a:ext cx="8477250" cy="509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763000" cy="4830763"/>
          </a:xfrm>
        </p:spPr>
        <p:txBody>
          <a:bodyPr>
            <a:normAutofit fontScale="92500" lnSpcReduction="20000"/>
          </a:bodyPr>
          <a:lstStyle/>
          <a:p>
            <a:r>
              <a:rPr lang="en-IN" dirty="0" smtClean="0">
                <a:solidFill>
                  <a:srgbClr val="C00000"/>
                </a:solidFill>
                <a:latin typeface="Times New Roman" pitchFamily="18" charset="0"/>
                <a:cs typeface="Times New Roman" pitchFamily="18" charset="0"/>
              </a:rPr>
              <a:t>If Extended (29-bit) Identifiers are used in the application, at least one of the other two tables in Acceptance Filter RAM must not be empty.</a:t>
            </a:r>
          </a:p>
          <a:p>
            <a:pPr>
              <a:buNone/>
            </a:pPr>
            <a:endParaRPr lang="en-IN" dirty="0" smtClean="0">
              <a:solidFill>
                <a:srgbClr val="C00000"/>
              </a:solidFill>
              <a:latin typeface="Times New Roman" pitchFamily="18" charset="0"/>
              <a:cs typeface="Times New Roman" pitchFamily="18" charset="0"/>
            </a:endParaRPr>
          </a:p>
          <a:p>
            <a:r>
              <a:rPr lang="en-IN" dirty="0" smtClean="0">
                <a:solidFill>
                  <a:srgbClr val="00B0F0"/>
                </a:solidFill>
                <a:latin typeface="Times New Roman" pitchFamily="18" charset="0"/>
                <a:cs typeface="Times New Roman" pitchFamily="18" charset="0"/>
              </a:rPr>
              <a:t>one for individual Extended Identifiers</a:t>
            </a:r>
          </a:p>
          <a:p>
            <a:pPr>
              <a:buNone/>
            </a:pPr>
            <a:endParaRPr lang="en-IN" dirty="0" smtClean="0">
              <a:solidFill>
                <a:srgbClr val="00B0F0"/>
              </a:solidFill>
              <a:latin typeface="Times New Roman" pitchFamily="18" charset="0"/>
              <a:cs typeface="Times New Roman" pitchFamily="18" charset="0"/>
            </a:endParaRPr>
          </a:p>
          <a:p>
            <a:r>
              <a:rPr lang="en-IN" dirty="0" smtClean="0">
                <a:solidFill>
                  <a:srgbClr val="7030A0"/>
                </a:solidFill>
                <a:latin typeface="Times New Roman" pitchFamily="18" charset="0"/>
                <a:cs typeface="Times New Roman" pitchFamily="18" charset="0"/>
              </a:rPr>
              <a:t>one for ranges of Extended Identifiers.</a:t>
            </a:r>
          </a:p>
          <a:p>
            <a:pPr>
              <a:buNone/>
            </a:pPr>
            <a:endParaRPr lang="en-IN" dirty="0" smtClean="0">
              <a:solidFill>
                <a:srgbClr val="7030A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rPr>
              <a:t> The table of individual Extended Identifiers</a:t>
            </a:r>
          </a:p>
          <a:p>
            <a:pPr>
              <a:buNone/>
            </a:pPr>
            <a:r>
              <a:rPr lang="en-IN" dirty="0" smtClean="0">
                <a:solidFill>
                  <a:srgbClr val="002060"/>
                </a:solidFill>
                <a:latin typeface="Times New Roman" pitchFamily="18" charset="0"/>
                <a:cs typeface="Times New Roman" pitchFamily="18" charset="0"/>
              </a:rPr>
              <a:t>    must be arranged in ascending numerical order</a:t>
            </a:r>
            <a:r>
              <a:rPr lang="en-IN" dirty="0" smtClean="0">
                <a:solidFill>
                  <a:srgbClr val="C00000"/>
                </a:solidFill>
                <a:latin typeface="Times New Roman" pitchFamily="18" charset="0"/>
                <a:cs typeface="Times New Roman" pitchFamily="18" charset="0"/>
              </a:rPr>
              <a:t>.</a:t>
            </a:r>
            <a:endParaRPr lang="en-IN" dirty="0">
              <a:solidFill>
                <a:srgbClr val="C00000"/>
              </a:solidFill>
              <a:latin typeface="Times New Roman" pitchFamily="18" charset="0"/>
              <a:cs typeface="Times New Roman" pitchFamily="18" charset="0"/>
            </a:endParaRPr>
          </a:p>
        </p:txBody>
      </p:sp>
      <p:sp>
        <p:nvSpPr>
          <p:cNvPr id="4" name="TextBox 3"/>
          <p:cNvSpPr txBox="1"/>
          <p:nvPr/>
        </p:nvSpPr>
        <p:spPr>
          <a:xfrm>
            <a:off x="0" y="381000"/>
            <a:ext cx="9144000" cy="830997"/>
          </a:xfrm>
          <a:prstGeom prst="rect">
            <a:avLst/>
          </a:prstGeom>
          <a:noFill/>
        </p:spPr>
        <p:txBody>
          <a:bodyPr wrap="square" rtlCol="0">
            <a:spAutoFit/>
          </a:bodyPr>
          <a:lstStyle/>
          <a:p>
            <a:r>
              <a:rPr lang="en-IN" sz="4800" dirty="0" smtClean="0">
                <a:solidFill>
                  <a:srgbClr val="7030A0"/>
                </a:solidFill>
                <a:latin typeface="Times New Roman" pitchFamily="18" charset="0"/>
                <a:cs typeface="Times New Roman" pitchFamily="18" charset="0"/>
              </a:rPr>
              <a:t>       </a:t>
            </a:r>
            <a:r>
              <a:rPr lang="en-IN" sz="4800" dirty="0" smtClean="0">
                <a:solidFill>
                  <a:srgbClr val="7030A0"/>
                </a:solidFill>
                <a:latin typeface="Bernard MT Condensed" pitchFamily="18" charset="0"/>
                <a:cs typeface="Times New Roman" pitchFamily="18" charset="0"/>
              </a:rPr>
              <a:t>Extended (29-bit) Identifiers</a:t>
            </a:r>
            <a:endParaRPr lang="en-IN" sz="4800" dirty="0">
              <a:solidFill>
                <a:srgbClr val="7030A0"/>
              </a:solidFill>
              <a:latin typeface="Bernard MT Condensed"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81000" y="381000"/>
            <a:ext cx="835342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solidFill>
                  <a:srgbClr val="C00000"/>
                </a:solidFill>
                <a:latin typeface="Times New Roman" pitchFamily="18" charset="0"/>
                <a:cs typeface="Times New Roman" pitchFamily="18" charset="0"/>
              </a:rPr>
              <a:t>Example of acceptance filter tables and ID index values</a:t>
            </a:r>
            <a:endParaRPr lang="en-IN" dirty="0">
              <a:solidFill>
                <a:srgbClr val="C0000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609600" y="1143000"/>
            <a:ext cx="7467600" cy="28003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9600" y="4038600"/>
            <a:ext cx="7620000" cy="3076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00013" y="1319213"/>
            <a:ext cx="8943975" cy="421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457200" y="0"/>
            <a:ext cx="80010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0" y="762000"/>
            <a:ext cx="8610600" cy="366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Times New Roman" pitchFamily="18" charset="0"/>
                <a:cs typeface="Times New Roman" pitchFamily="18" charset="0"/>
              </a:rPr>
              <a:t>Topology</a:t>
            </a:r>
          </a:p>
        </p:txBody>
      </p:sp>
      <p:pic>
        <p:nvPicPr>
          <p:cNvPr id="1027" name="Picture 3"/>
          <p:cNvPicPr>
            <a:picLocks noGrp="1" noChangeAspect="1" noChangeArrowheads="1"/>
          </p:cNvPicPr>
          <p:nvPr>
            <p:ph idx="1"/>
          </p:nvPr>
        </p:nvPicPr>
        <p:blipFill>
          <a:blip r:embed="rId2"/>
          <a:srcRect/>
          <a:stretch>
            <a:fillRect/>
          </a:stretch>
        </p:blipFill>
        <p:spPr bwMode="auto">
          <a:xfrm>
            <a:off x="1238250" y="1981994"/>
            <a:ext cx="6667500" cy="3762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C00000"/>
                </a:solidFill>
                <a:latin typeface="Times New Roman" pitchFamily="18" charset="0"/>
                <a:cs typeface="Times New Roman" pitchFamily="18" charset="0"/>
              </a:rPr>
              <a:t>CAN TRANSMITTER ALGORITHM</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1.Enable CAN BLOCK in PCONP Register</a:t>
            </a:r>
          </a:p>
          <a:p>
            <a:pPr>
              <a:buNone/>
            </a:pPr>
            <a:r>
              <a:rPr lang="en-US" dirty="0" smtClean="0">
                <a:latin typeface="Times New Roman" pitchFamily="18" charset="0"/>
                <a:cs typeface="Times New Roman" pitchFamily="18" charset="0"/>
              </a:rPr>
              <a:t>2.Configure CAN Peripheral clock  in PCLK register.</a:t>
            </a:r>
          </a:p>
          <a:p>
            <a:pPr>
              <a:buNone/>
            </a:pPr>
            <a:r>
              <a:rPr lang="en-US" dirty="0" smtClean="0">
                <a:latin typeface="Times New Roman" pitchFamily="18" charset="0"/>
                <a:cs typeface="Times New Roman" pitchFamily="18" charset="0"/>
              </a:rPr>
              <a:t>3.Make pin numbers P0.0 and P0.1 as CAN pins</a:t>
            </a:r>
          </a:p>
          <a:p>
            <a:pPr>
              <a:buNone/>
            </a:pPr>
            <a:r>
              <a:rPr lang="en-US" dirty="0" smtClean="0">
                <a:latin typeface="Times New Roman" pitchFamily="18" charset="0"/>
                <a:cs typeface="Times New Roman" pitchFamily="18" charset="0"/>
              </a:rPr>
              <a:t>4.Enter the CAN in disable mode using CANMODE REGISTER</a:t>
            </a:r>
          </a:p>
          <a:p>
            <a:pPr>
              <a:buNone/>
            </a:pPr>
            <a:r>
              <a:rPr lang="en-US" dirty="0" smtClean="0">
                <a:latin typeface="Times New Roman" pitchFamily="18" charset="0"/>
                <a:cs typeface="Times New Roman" pitchFamily="18" charset="0"/>
              </a:rPr>
              <a:t>5.Clear all bits in command register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762000"/>
            <a:ext cx="8153400" cy="5078313"/>
          </a:xfrm>
          <a:prstGeom prst="rect">
            <a:avLst/>
          </a:prstGeom>
          <a:noFill/>
        </p:spPr>
        <p:txBody>
          <a:bodyPr wrap="square" rtlCol="0">
            <a:spAutoFit/>
          </a:bodyPr>
          <a:lstStyle/>
          <a:p>
            <a:r>
              <a:rPr lang="en-US" sz="3600" dirty="0" smtClean="0">
                <a:latin typeface="Times New Roman" pitchFamily="18" charset="0"/>
                <a:cs typeface="Times New Roman" pitchFamily="18" charset="0"/>
              </a:rPr>
              <a:t>6.Sert the appropriate bits in BTR register</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7.Enable receiver interrupt in  IIER register.</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8.Clear global register. GSR register.</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9. Make CAN block in operating mode </a:t>
            </a:r>
            <a:r>
              <a:rPr lang="en-US" sz="3600" dirty="0" err="1" smtClean="0">
                <a:latin typeface="Times New Roman" pitchFamily="18" charset="0"/>
                <a:cs typeface="Times New Roman" pitchFamily="18" charset="0"/>
              </a:rPr>
              <a:t>unsing</a:t>
            </a:r>
            <a:r>
              <a:rPr lang="en-US" sz="3600" dirty="0" smtClean="0">
                <a:latin typeface="Times New Roman" pitchFamily="18" charset="0"/>
                <a:cs typeface="Times New Roman" pitchFamily="18" charset="0"/>
              </a:rPr>
              <a:t> CAN mode register.</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94"/>
          </a:xfrm>
        </p:spPr>
        <p:txBody>
          <a:bodyPr>
            <a:noAutofit/>
          </a:bodyPr>
          <a:lstStyle/>
          <a:p>
            <a:r>
              <a:rPr lang="en-IN" sz="3600" b="1" dirty="0" smtClean="0">
                <a:latin typeface="Algerian" pitchFamily="82" charset="0"/>
              </a:rPr>
              <a:t>Construction </a:t>
            </a:r>
            <a:r>
              <a:rPr lang="en-IN" sz="3600" b="1" dirty="0">
                <a:latin typeface="Algerian" pitchFamily="82" charset="0"/>
              </a:rPr>
              <a:t>of a CAN Network </a:t>
            </a:r>
            <a:endParaRPr lang="en-IN" sz="3600" dirty="0">
              <a:latin typeface="Algerian" pitchFamily="82" charset="0"/>
            </a:endParaRPr>
          </a:p>
        </p:txBody>
      </p:sp>
      <p:sp>
        <p:nvSpPr>
          <p:cNvPr id="3" name="Content Placeholder 2"/>
          <p:cNvSpPr>
            <a:spLocks noGrp="1"/>
          </p:cNvSpPr>
          <p:nvPr>
            <p:ph idx="1"/>
          </p:nvPr>
        </p:nvSpPr>
        <p:spPr>
          <a:xfrm>
            <a:off x="500034" y="1071546"/>
            <a:ext cx="8229600" cy="4525963"/>
          </a:xfrm>
        </p:spPr>
        <p:txBody>
          <a:bodyPr/>
          <a:lstStyle/>
          <a:p>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main CAN backbone and drops are comprised of a twisted pair of wires. </a:t>
            </a:r>
          </a:p>
        </p:txBody>
      </p:sp>
      <p:sp>
        <p:nvSpPr>
          <p:cNvPr id="4" name="Rectangle 3"/>
          <p:cNvSpPr/>
          <p:nvPr/>
        </p:nvSpPr>
        <p:spPr>
          <a:xfrm>
            <a:off x="533400" y="2209800"/>
            <a:ext cx="7715304" cy="1569660"/>
          </a:xfrm>
          <a:prstGeom prst="rect">
            <a:avLst/>
          </a:prstGeom>
        </p:spPr>
        <p:txBody>
          <a:bodyPr wrap="square">
            <a:spAutoFit/>
          </a:bodyPr>
          <a:lstStyle/>
          <a:p>
            <a:r>
              <a:rPr lang="en-IN" sz="3200" dirty="0" err="1" smtClean="0">
                <a:latin typeface="Times New Roman" pitchFamily="18" charset="0"/>
                <a:cs typeface="Times New Roman" pitchFamily="18" charset="0"/>
              </a:rPr>
              <a:t>a,b</a:t>
            </a:r>
            <a:r>
              <a:rPr lang="en-IN" sz="3200" dirty="0" smtClean="0">
                <a:latin typeface="Times New Roman" pitchFamily="18" charset="0"/>
                <a:cs typeface="Times New Roman" pitchFamily="18" charset="0"/>
              </a:rPr>
              <a:t> </a:t>
            </a:r>
            <a:r>
              <a:rPr lang="en-IN" sz="3200" dirty="0">
                <a:latin typeface="Times New Roman" pitchFamily="18" charset="0"/>
                <a:cs typeface="Times New Roman" pitchFamily="18" charset="0"/>
              </a:rPr>
              <a:t>= 120 </a:t>
            </a:r>
            <a:r>
              <a:rPr lang="el-GR" sz="3200" dirty="0">
                <a:latin typeface="Times New Roman" pitchFamily="18" charset="0"/>
                <a:cs typeface="Times New Roman" pitchFamily="18" charset="0"/>
              </a:rPr>
              <a:t>Ω ½ </a:t>
            </a:r>
            <a:r>
              <a:rPr lang="en-IN" sz="3200" dirty="0">
                <a:latin typeface="Times New Roman" pitchFamily="18" charset="0"/>
                <a:cs typeface="Times New Roman" pitchFamily="18" charset="0"/>
              </a:rPr>
              <a:t>watt termination resistors. </a:t>
            </a:r>
          </a:p>
          <a:p>
            <a:r>
              <a:rPr lang="en-IN" sz="3200" dirty="0">
                <a:latin typeface="Times New Roman" pitchFamily="18" charset="0"/>
                <a:cs typeface="Times New Roman" pitchFamily="18" charset="0"/>
              </a:rPr>
              <a:t>Drops use the same twisted pair of wires as the backbone. </a:t>
            </a:r>
          </a:p>
        </p:txBody>
      </p:sp>
      <p:pic>
        <p:nvPicPr>
          <p:cNvPr id="1027" name="Picture 3"/>
          <p:cNvPicPr>
            <a:picLocks noChangeAspect="1" noChangeArrowheads="1"/>
          </p:cNvPicPr>
          <p:nvPr/>
        </p:nvPicPr>
        <p:blipFill>
          <a:blip r:embed="rId2"/>
          <a:srcRect/>
          <a:stretch>
            <a:fillRect/>
          </a:stretch>
        </p:blipFill>
        <p:spPr bwMode="auto">
          <a:xfrm>
            <a:off x="2214546" y="5643578"/>
            <a:ext cx="5143536" cy="54611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500034" y="3962400"/>
            <a:ext cx="7896225" cy="158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itchFamily="18" charset="0"/>
                <a:cs typeface="Times New Roman" pitchFamily="18" charset="0"/>
              </a:rPr>
              <a:t>Frame Types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solidFill>
                  <a:srgbClr val="7030A0"/>
                </a:solidFill>
                <a:latin typeface="Times New Roman" pitchFamily="18" charset="0"/>
                <a:cs typeface="Times New Roman" pitchFamily="18" charset="0"/>
              </a:rPr>
              <a:t>1. Data</a:t>
            </a:r>
            <a:endParaRPr lang="en-US" sz="2400" dirty="0">
              <a:solidFill>
                <a:srgbClr val="7030A0"/>
              </a:solidFill>
              <a:latin typeface="Times New Roman" pitchFamily="18" charset="0"/>
              <a:cs typeface="Times New Roman" pitchFamily="18" charset="0"/>
            </a:endParaRPr>
          </a:p>
          <a:p>
            <a:pPr>
              <a:buNone/>
            </a:pPr>
            <a:r>
              <a:rPr lang="en-US" sz="2400" dirty="0" smtClean="0">
                <a:solidFill>
                  <a:srgbClr val="7030A0"/>
                </a:solidFill>
                <a:latin typeface="Times New Roman" pitchFamily="18" charset="0"/>
                <a:cs typeface="Times New Roman" pitchFamily="18" charset="0"/>
              </a:rPr>
              <a:t>2. Remote</a:t>
            </a:r>
          </a:p>
          <a:p>
            <a:pPr>
              <a:buNone/>
            </a:pPr>
            <a:r>
              <a:rPr lang="en-US" sz="2400" dirty="0" smtClean="0">
                <a:solidFill>
                  <a:srgbClr val="7030A0"/>
                </a:solidFill>
                <a:latin typeface="Times New Roman" pitchFamily="18" charset="0"/>
                <a:cs typeface="Times New Roman" pitchFamily="18" charset="0"/>
              </a:rPr>
              <a:t>3. Error</a:t>
            </a:r>
            <a:endParaRPr lang="en-US" sz="2400" dirty="0">
              <a:solidFill>
                <a:srgbClr val="7030A0"/>
              </a:solidFill>
              <a:latin typeface="Times New Roman" pitchFamily="18" charset="0"/>
              <a:cs typeface="Times New Roman" pitchFamily="18" charset="0"/>
            </a:endParaRPr>
          </a:p>
          <a:p>
            <a:pPr>
              <a:buNone/>
            </a:pPr>
            <a:r>
              <a:rPr lang="en-US" sz="2400" dirty="0" smtClean="0">
                <a:solidFill>
                  <a:srgbClr val="7030A0"/>
                </a:solidFill>
                <a:latin typeface="Times New Roman" pitchFamily="18" charset="0"/>
                <a:cs typeface="Times New Roman" pitchFamily="18" charset="0"/>
              </a:rPr>
              <a:t>4. </a:t>
            </a:r>
            <a:r>
              <a:rPr lang="en-US" sz="2400" dirty="0">
                <a:solidFill>
                  <a:srgbClr val="7030A0"/>
                </a:solidFill>
                <a:latin typeface="Times New Roman" pitchFamily="18" charset="0"/>
                <a:cs typeface="Times New Roman" pitchFamily="18" charset="0"/>
              </a:rPr>
              <a:t>Overload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dirty="0" smtClean="0">
                <a:solidFill>
                  <a:srgbClr val="00B0F0"/>
                </a:solidFill>
                <a:latin typeface="Times New Roman" pitchFamily="18" charset="0"/>
                <a:cs typeface="Times New Roman" pitchFamily="18" charset="0"/>
              </a:rPr>
              <a:t>11bit identifier Data Frame or Remote frame</a:t>
            </a:r>
            <a:endParaRPr lang="en-US" sz="3200" dirty="0">
              <a:solidFill>
                <a:srgbClr val="00B0F0"/>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381000" y="1371600"/>
            <a:ext cx="8456652"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1295400"/>
            <a:ext cx="8458200" cy="41423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81000"/>
          <a:ext cx="8229600" cy="6390640"/>
        </p:xfrm>
        <a:graphic>
          <a:graphicData uri="http://schemas.openxmlformats.org/drawingml/2006/table">
            <a:tbl>
              <a:tblPr firstRow="1" bandRow="1">
                <a:tableStyleId>{5C22544A-7EE6-4342-B048-85BDC9FD1C3A}</a:tableStyleId>
              </a:tblPr>
              <a:tblGrid>
                <a:gridCol w="2743200"/>
                <a:gridCol w="990600"/>
                <a:gridCol w="4495800"/>
              </a:tblGrid>
              <a:tr h="713740">
                <a:tc>
                  <a:txBody>
                    <a:bodyPr/>
                    <a:lstStyle/>
                    <a:p>
                      <a:r>
                        <a:rPr lang="en-US" sz="1600" dirty="0" smtClean="0">
                          <a:latin typeface="Times New Roman" pitchFamily="18" charset="0"/>
                          <a:cs typeface="Times New Roman" pitchFamily="18" charset="0"/>
                        </a:rPr>
                        <a:t>Field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Length (bits)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Purpose</a:t>
                      </a:r>
                      <a:endParaRPr lang="en-US" sz="1600" dirty="0">
                        <a:latin typeface="Times New Roman" pitchFamily="18" charset="0"/>
                        <a:cs typeface="Times New Roman" pitchFamily="18" charset="0"/>
                      </a:endParaRPr>
                    </a:p>
                  </a:txBody>
                  <a:tcPr/>
                </a:tc>
              </a:tr>
              <a:tr h="713740">
                <a:tc>
                  <a:txBody>
                    <a:bodyPr/>
                    <a:lstStyle/>
                    <a:p>
                      <a:r>
                        <a:rPr lang="en-US" sz="1600" dirty="0" smtClean="0">
                          <a:latin typeface="Times New Roman" pitchFamily="18" charset="0"/>
                          <a:cs typeface="Times New Roman" pitchFamily="18" charset="0"/>
                        </a:rPr>
                        <a:t>Start-of-frame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Denotes the start of frame transmission</a:t>
                      </a:r>
                      <a:endParaRPr lang="en-US" sz="1600" dirty="0">
                        <a:latin typeface="Times New Roman" pitchFamily="18" charset="0"/>
                        <a:cs typeface="Times New Roman" pitchFamily="18" charset="0"/>
                      </a:endParaRPr>
                    </a:p>
                  </a:txBody>
                  <a:tcPr/>
                </a:tc>
              </a:tr>
              <a:tr h="713740">
                <a:tc>
                  <a:txBody>
                    <a:bodyPr/>
                    <a:lstStyle/>
                    <a:p>
                      <a:r>
                        <a:rPr lang="en-US" sz="1600" dirty="0" smtClean="0">
                          <a:latin typeface="Times New Roman" pitchFamily="18" charset="0"/>
                          <a:cs typeface="Times New Roman" pitchFamily="18" charset="0"/>
                        </a:rPr>
                        <a:t>Identifier (green)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 (unique) identifier for the data which also represents the message priority</a:t>
                      </a:r>
                      <a:endParaRPr lang="en-US" sz="1600" dirty="0">
                        <a:latin typeface="Times New Roman" pitchFamily="18" charset="0"/>
                        <a:cs typeface="Times New Roman" pitchFamily="18" charset="0"/>
                      </a:endParaRPr>
                    </a:p>
                  </a:txBody>
                  <a:tcPr/>
                </a:tc>
              </a:tr>
              <a:tr h="713740">
                <a:tc>
                  <a:txBody>
                    <a:bodyPr/>
                    <a:lstStyle/>
                    <a:p>
                      <a:r>
                        <a:rPr lang="en-US" sz="1600" dirty="0" smtClean="0">
                          <a:latin typeface="Times New Roman" pitchFamily="18" charset="0"/>
                          <a:cs typeface="Times New Roman" pitchFamily="18" charset="0"/>
                        </a:rPr>
                        <a:t>Remote transmission request (RTR]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RTR = 0 - DOMINANT in data frame </a:t>
                      </a:r>
                    </a:p>
                    <a:p>
                      <a:r>
                        <a:rPr lang="en-US" sz="1600" dirty="0" smtClean="0">
                          <a:latin typeface="Times New Roman" pitchFamily="18" charset="0"/>
                          <a:cs typeface="Times New Roman" pitchFamily="18" charset="0"/>
                        </a:rPr>
                        <a:t>RTR = 1 - RECESSIVE in remote frame</a:t>
                      </a:r>
                      <a:endParaRPr lang="en-US" sz="1600" baseline="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13740">
                <a:tc>
                  <a:txBody>
                    <a:bodyPr/>
                    <a:lstStyle/>
                    <a:p>
                      <a:r>
                        <a:rPr lang="en-US" sz="1600" dirty="0" smtClean="0">
                          <a:latin typeface="Times New Roman" pitchFamily="18" charset="0"/>
                          <a:cs typeface="Times New Roman" pitchFamily="18" charset="0"/>
                        </a:rPr>
                        <a:t>Identifier extension bit (IDE)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Declaring if 11 bit message ID or 29 bit message ID is used.</a:t>
                      </a:r>
                    </a:p>
                    <a:p>
                      <a:r>
                        <a:rPr lang="en-US" sz="1600" dirty="0" smtClean="0">
                          <a:latin typeface="Times New Roman" pitchFamily="18" charset="0"/>
                          <a:cs typeface="Times New Roman" pitchFamily="18" charset="0"/>
                        </a:rPr>
                        <a:t> Dominant (0) indicate 11 bit message ID </a:t>
                      </a:r>
                    </a:p>
                    <a:p>
                      <a:r>
                        <a:rPr lang="en-US" sz="1600" dirty="0" smtClean="0">
                          <a:latin typeface="Times New Roman" pitchFamily="18" charset="0"/>
                          <a:cs typeface="Times New Roman" pitchFamily="18" charset="0"/>
                        </a:rPr>
                        <a:t> Recessive (1) indicate 29 bit message ID</a:t>
                      </a:r>
                      <a:endParaRPr lang="en-US" sz="1600" dirty="0">
                        <a:latin typeface="Times New Roman" pitchFamily="18" charset="0"/>
                        <a:cs typeface="Times New Roman" pitchFamily="18" charset="0"/>
                      </a:endParaRPr>
                    </a:p>
                  </a:txBody>
                  <a:tcPr/>
                </a:tc>
              </a:tr>
              <a:tr h="713740">
                <a:tc>
                  <a:txBody>
                    <a:bodyPr/>
                    <a:lstStyle/>
                    <a:p>
                      <a:r>
                        <a:rPr lang="en-US" sz="1600" dirty="0" smtClean="0">
                          <a:latin typeface="Times New Roman" pitchFamily="18" charset="0"/>
                          <a:cs typeface="Times New Roman" pitchFamily="18" charset="0"/>
                        </a:rPr>
                        <a:t>Reserved bit (r0)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Reserved bit (it must be set to dominant (0), but accepted as either dominant or recessive)</a:t>
                      </a:r>
                      <a:endParaRPr lang="en-US" sz="1600" dirty="0">
                        <a:latin typeface="Times New Roman" pitchFamily="18" charset="0"/>
                        <a:cs typeface="Times New Roman" pitchFamily="18" charset="0"/>
                      </a:endParaRPr>
                    </a:p>
                  </a:txBody>
                  <a:tcPr/>
                </a:tc>
              </a:tr>
              <a:tr h="713740">
                <a:tc>
                  <a:txBody>
                    <a:bodyPr/>
                    <a:lstStyle/>
                    <a:p>
                      <a:r>
                        <a:rPr lang="en-US" sz="1600" dirty="0" smtClean="0">
                          <a:latin typeface="Times New Roman" pitchFamily="18" charset="0"/>
                          <a:cs typeface="Times New Roman" pitchFamily="18" charset="0"/>
                        </a:rPr>
                        <a:t>Data length code (DLC) (yellow)</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Number of bytes of data (0–8 bytes)</a:t>
                      </a:r>
                    </a:p>
                    <a:p>
                      <a:r>
                        <a:rPr lang="en-IN" sz="1600" dirty="0" err="1" smtClean="0"/>
                        <a:t>DataByteCount</a:t>
                      </a:r>
                      <a:r>
                        <a:rPr lang="en-IN" sz="1600" dirty="0" smtClean="0"/>
                        <a:t> = 8 × DLC.3 + 4 × DLC.2 + 2 × DLC.1 + DLC.0</a:t>
                      </a:r>
                      <a:endParaRPr lang="en-US" sz="1600" dirty="0">
                        <a:latin typeface="Times New Roman" pitchFamily="18" charset="0"/>
                        <a:cs typeface="Times New Roman" pitchFamily="18" charset="0"/>
                      </a:endParaRPr>
                    </a:p>
                  </a:txBody>
                  <a:tcPr/>
                </a:tc>
              </a:tr>
              <a:tr h="713740">
                <a:tc>
                  <a:txBody>
                    <a:bodyPr/>
                    <a:lstStyle/>
                    <a:p>
                      <a:r>
                        <a:rPr lang="en-US" sz="1600" dirty="0" smtClean="0">
                          <a:latin typeface="Times New Roman" pitchFamily="18" charset="0"/>
                          <a:cs typeface="Times New Roman" pitchFamily="18" charset="0"/>
                        </a:rPr>
                        <a:t>Data field (red)</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0–64</a:t>
                      </a:r>
                    </a:p>
                    <a:p>
                      <a:r>
                        <a:rPr lang="en-US" sz="1600" dirty="0" smtClean="0">
                          <a:latin typeface="Times New Roman" pitchFamily="18" charset="0"/>
                          <a:cs typeface="Times New Roman" pitchFamily="18" charset="0"/>
                        </a:rPr>
                        <a:t> (0-8 Bytes)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Data to be transmitted (length in bytes dictated by DLC field)</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81000"/>
          <a:ext cx="8229600" cy="4282440"/>
        </p:xfrm>
        <a:graphic>
          <a:graphicData uri="http://schemas.openxmlformats.org/drawingml/2006/table">
            <a:tbl>
              <a:tblPr firstRow="1" bandRow="1">
                <a:tableStyleId>{5C22544A-7EE6-4342-B048-85BDC9FD1C3A}</a:tableStyleId>
              </a:tblPr>
              <a:tblGrid>
                <a:gridCol w="2743200"/>
                <a:gridCol w="990600"/>
                <a:gridCol w="4495800"/>
              </a:tblGrid>
              <a:tr h="713740">
                <a:tc>
                  <a:txBody>
                    <a:bodyPr/>
                    <a:lstStyle/>
                    <a:p>
                      <a:r>
                        <a:rPr lang="en-US" dirty="0" smtClean="0"/>
                        <a:t>Field name</a:t>
                      </a:r>
                      <a:endParaRPr lang="en-US" dirty="0"/>
                    </a:p>
                  </a:txBody>
                  <a:tcPr/>
                </a:tc>
                <a:tc>
                  <a:txBody>
                    <a:bodyPr/>
                    <a:lstStyle/>
                    <a:p>
                      <a:r>
                        <a:rPr lang="en-US" dirty="0" smtClean="0"/>
                        <a:t>Length (bits)</a:t>
                      </a:r>
                      <a:endParaRPr lang="en-US" dirty="0"/>
                    </a:p>
                  </a:txBody>
                  <a:tcPr/>
                </a:tc>
                <a:tc>
                  <a:txBody>
                    <a:bodyPr/>
                    <a:lstStyle/>
                    <a:p>
                      <a:r>
                        <a:rPr lang="en-US" dirty="0" smtClean="0"/>
                        <a:t>Purpose</a:t>
                      </a:r>
                      <a:endParaRPr lang="en-US" dirty="0"/>
                    </a:p>
                  </a:txBody>
                  <a:tcPr/>
                </a:tc>
              </a:tr>
              <a:tr h="713740">
                <a:tc>
                  <a:txBody>
                    <a:bodyPr/>
                    <a:lstStyle/>
                    <a:p>
                      <a:r>
                        <a:rPr lang="en-US" dirty="0" smtClean="0"/>
                        <a:t>CRC</a:t>
                      </a:r>
                      <a:endParaRPr lang="en-US" dirty="0"/>
                    </a:p>
                  </a:txBody>
                  <a:tcPr/>
                </a:tc>
                <a:tc>
                  <a:txBody>
                    <a:bodyPr/>
                    <a:lstStyle/>
                    <a:p>
                      <a:r>
                        <a:rPr lang="en-US" dirty="0" smtClean="0"/>
                        <a:t>15</a:t>
                      </a:r>
                      <a:endParaRPr lang="en-US" dirty="0"/>
                    </a:p>
                  </a:txBody>
                  <a:tcPr/>
                </a:tc>
                <a:tc>
                  <a:txBody>
                    <a:bodyPr/>
                    <a:lstStyle/>
                    <a:p>
                      <a:r>
                        <a:rPr lang="en-US" dirty="0" smtClean="0"/>
                        <a:t>CRC</a:t>
                      </a:r>
                      <a:endParaRPr lang="en-US" dirty="0"/>
                    </a:p>
                  </a:txBody>
                  <a:tcPr/>
                </a:tc>
              </a:tr>
              <a:tr h="713740">
                <a:tc>
                  <a:txBody>
                    <a:bodyPr/>
                    <a:lstStyle/>
                    <a:p>
                      <a:r>
                        <a:rPr lang="en-US" dirty="0" smtClean="0"/>
                        <a:t>CRC delimiter</a:t>
                      </a:r>
                      <a:endParaRPr lang="en-US" dirty="0"/>
                    </a:p>
                  </a:txBody>
                  <a:tcPr/>
                </a:tc>
                <a:tc>
                  <a:txBody>
                    <a:bodyPr/>
                    <a:lstStyle/>
                    <a:p>
                      <a:r>
                        <a:rPr lang="en-US" dirty="0" smtClean="0"/>
                        <a:t>1</a:t>
                      </a:r>
                      <a:endParaRPr lang="en-US" dirty="0"/>
                    </a:p>
                  </a:txBody>
                  <a:tcPr/>
                </a:tc>
                <a:tc>
                  <a:txBody>
                    <a:bodyPr/>
                    <a:lstStyle/>
                    <a:p>
                      <a:r>
                        <a:rPr lang="en-US" dirty="0" smtClean="0"/>
                        <a:t>Must be recessive (1)</a:t>
                      </a:r>
                      <a:endParaRPr lang="en-US" dirty="0"/>
                    </a:p>
                  </a:txBody>
                  <a:tcPr/>
                </a:tc>
              </a:tr>
              <a:tr h="713740">
                <a:tc>
                  <a:txBody>
                    <a:bodyPr/>
                    <a:lstStyle/>
                    <a:p>
                      <a:r>
                        <a:rPr lang="en-US" dirty="0" smtClean="0"/>
                        <a:t>ACK slot</a:t>
                      </a:r>
                      <a:endParaRPr lang="en-US" dirty="0"/>
                    </a:p>
                  </a:txBody>
                  <a:tcPr/>
                </a:tc>
                <a:tc>
                  <a:txBody>
                    <a:bodyPr/>
                    <a:lstStyle/>
                    <a:p>
                      <a:r>
                        <a:rPr lang="en-US" dirty="0" smtClean="0"/>
                        <a:t>1</a:t>
                      </a:r>
                      <a:endParaRPr lang="en-US" dirty="0"/>
                    </a:p>
                  </a:txBody>
                  <a:tcPr/>
                </a:tc>
                <a:tc>
                  <a:txBody>
                    <a:bodyPr/>
                    <a:lstStyle/>
                    <a:p>
                      <a:r>
                        <a:rPr lang="en-US" dirty="0" smtClean="0"/>
                        <a:t>Transmitter sends recessive (1) and any receiver can assert a dominant (0)</a:t>
                      </a:r>
                      <a:endParaRPr lang="en-US" dirty="0"/>
                    </a:p>
                  </a:txBody>
                  <a:tcPr/>
                </a:tc>
              </a:tr>
              <a:tr h="713740">
                <a:tc>
                  <a:txBody>
                    <a:bodyPr/>
                    <a:lstStyle/>
                    <a:p>
                      <a:r>
                        <a:rPr lang="en-US" dirty="0" smtClean="0"/>
                        <a:t>ACK delimiter</a:t>
                      </a:r>
                      <a:endParaRPr lang="en-US" dirty="0"/>
                    </a:p>
                  </a:txBody>
                  <a:tcPr/>
                </a:tc>
                <a:tc>
                  <a:txBody>
                    <a:bodyPr/>
                    <a:lstStyle/>
                    <a:p>
                      <a:r>
                        <a:rPr lang="en-US" dirty="0" smtClean="0"/>
                        <a:t>1</a:t>
                      </a:r>
                      <a:endParaRPr lang="en-US" dirty="0"/>
                    </a:p>
                  </a:txBody>
                  <a:tcPr/>
                </a:tc>
                <a:tc>
                  <a:txBody>
                    <a:bodyPr/>
                    <a:lstStyle/>
                    <a:p>
                      <a:r>
                        <a:rPr lang="en-US" dirty="0" smtClean="0"/>
                        <a:t>Must be recessive (1)</a:t>
                      </a:r>
                      <a:endParaRPr lang="en-US" dirty="0"/>
                    </a:p>
                  </a:txBody>
                  <a:tcPr/>
                </a:tc>
              </a:tr>
              <a:tr h="713740">
                <a:tc>
                  <a:txBody>
                    <a:bodyPr/>
                    <a:lstStyle/>
                    <a:p>
                      <a:r>
                        <a:rPr lang="en-US" dirty="0" smtClean="0"/>
                        <a:t>End-of-frame (EOF)</a:t>
                      </a:r>
                      <a:endParaRPr lang="en-US" dirty="0"/>
                    </a:p>
                  </a:txBody>
                  <a:tcPr/>
                </a:tc>
                <a:tc>
                  <a:txBody>
                    <a:bodyPr/>
                    <a:lstStyle/>
                    <a:p>
                      <a:r>
                        <a:rPr lang="en-US" dirty="0" smtClean="0"/>
                        <a:t>7</a:t>
                      </a:r>
                      <a:endParaRPr lang="en-US" dirty="0"/>
                    </a:p>
                  </a:txBody>
                  <a:tcPr/>
                </a:tc>
                <a:tc>
                  <a:txBody>
                    <a:bodyPr/>
                    <a:lstStyle/>
                    <a:p>
                      <a:r>
                        <a:rPr lang="en-US" dirty="0" smtClean="0"/>
                        <a:t>Must be recessive (1)</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00B0F0"/>
                </a:solidFill>
                <a:latin typeface="Times New Roman" pitchFamily="18" charset="0"/>
                <a:cs typeface="Times New Roman" pitchFamily="18" charset="0"/>
              </a:rPr>
              <a:t>History</a:t>
            </a:r>
          </a:p>
        </p:txBody>
      </p:sp>
      <p:sp>
        <p:nvSpPr>
          <p:cNvPr id="3" name="Content Placeholder 2"/>
          <p:cNvSpPr>
            <a:spLocks noGrp="1"/>
          </p:cNvSpPr>
          <p:nvPr>
            <p:ph idx="1"/>
          </p:nvPr>
        </p:nvSpPr>
        <p:spPr>
          <a:xfrm>
            <a:off x="304800" y="1219200"/>
            <a:ext cx="8382000" cy="5410200"/>
          </a:xfrm>
        </p:spPr>
        <p:txBody>
          <a:bodyPr>
            <a:normAutofit/>
          </a:bodyPr>
          <a:lstStyle/>
          <a:p>
            <a:r>
              <a:rPr lang="en-US" sz="2400" dirty="0">
                <a:solidFill>
                  <a:srgbClr val="7030A0"/>
                </a:solidFill>
                <a:latin typeface="Times New Roman" pitchFamily="18" charset="0"/>
                <a:cs typeface="Times New Roman" pitchFamily="18" charset="0"/>
              </a:rPr>
              <a:t>First introduced in February of 1986 by Robert Bosch GmbH</a:t>
            </a:r>
          </a:p>
          <a:p>
            <a:r>
              <a:rPr lang="en-US" sz="2400" dirty="0" smtClean="0">
                <a:solidFill>
                  <a:srgbClr val="7030A0"/>
                </a:solidFill>
                <a:latin typeface="Times New Roman" pitchFamily="18" charset="0"/>
                <a:cs typeface="Times New Roman" pitchFamily="18" charset="0"/>
              </a:rPr>
              <a:t> </a:t>
            </a:r>
            <a:r>
              <a:rPr lang="en-US" sz="2400" dirty="0">
                <a:solidFill>
                  <a:srgbClr val="7030A0"/>
                </a:solidFill>
                <a:latin typeface="Times New Roman" pitchFamily="18" charset="0"/>
                <a:cs typeface="Times New Roman" pitchFamily="18" charset="0"/>
              </a:rPr>
              <a:t>Developed because existing serial buses in the early 1980s were not able </a:t>
            </a:r>
            <a:r>
              <a:rPr lang="en-US" sz="2400" dirty="0" smtClean="0">
                <a:solidFill>
                  <a:srgbClr val="7030A0"/>
                </a:solidFill>
                <a:latin typeface="Times New Roman" pitchFamily="18" charset="0"/>
                <a:cs typeface="Times New Roman" pitchFamily="18" charset="0"/>
              </a:rPr>
              <a:t>to fulfill </a:t>
            </a:r>
            <a:r>
              <a:rPr lang="en-US" sz="2400" dirty="0">
                <a:solidFill>
                  <a:srgbClr val="7030A0"/>
                </a:solidFill>
                <a:latin typeface="Times New Roman" pitchFamily="18" charset="0"/>
                <a:cs typeface="Times New Roman" pitchFamily="18" charset="0"/>
              </a:rPr>
              <a:t>all the requirements to be used in passenger cars</a:t>
            </a:r>
          </a:p>
          <a:p>
            <a:r>
              <a:rPr lang="en-US" sz="2400" dirty="0" smtClean="0">
                <a:solidFill>
                  <a:srgbClr val="7030A0"/>
                </a:solidFill>
                <a:latin typeface="Times New Roman" pitchFamily="18" charset="0"/>
                <a:cs typeface="Times New Roman" pitchFamily="18" charset="0"/>
              </a:rPr>
              <a:t> </a:t>
            </a:r>
            <a:r>
              <a:rPr lang="en-US" sz="2400" dirty="0">
                <a:solidFill>
                  <a:srgbClr val="7030A0"/>
                </a:solidFill>
                <a:latin typeface="Times New Roman" pitchFamily="18" charset="0"/>
                <a:cs typeface="Times New Roman" pitchFamily="18" charset="0"/>
              </a:rPr>
              <a:t>Intel released the first CAN controller chip in 1987</a:t>
            </a:r>
          </a:p>
          <a:p>
            <a:r>
              <a:rPr lang="en-US" sz="2400" dirty="0" smtClean="0">
                <a:solidFill>
                  <a:srgbClr val="7030A0"/>
                </a:solidFill>
                <a:latin typeface="Times New Roman" pitchFamily="18" charset="0"/>
                <a:cs typeface="Times New Roman" pitchFamily="18" charset="0"/>
              </a:rPr>
              <a:t> </a:t>
            </a:r>
            <a:r>
              <a:rPr lang="en-US" sz="2400" dirty="0">
                <a:solidFill>
                  <a:srgbClr val="7030A0"/>
                </a:solidFill>
                <a:latin typeface="Times New Roman" pitchFamily="18" charset="0"/>
                <a:cs typeface="Times New Roman" pitchFamily="18" charset="0"/>
              </a:rPr>
              <a:t>In November 1993 the CAN ISO standard was published</a:t>
            </a:r>
          </a:p>
          <a:p>
            <a:r>
              <a:rPr lang="en-US" sz="2400" dirty="0" smtClean="0">
                <a:solidFill>
                  <a:srgbClr val="7030A0"/>
                </a:solidFill>
                <a:latin typeface="Times New Roman" pitchFamily="18" charset="0"/>
                <a:cs typeface="Times New Roman" pitchFamily="18" charset="0"/>
              </a:rPr>
              <a:t> </a:t>
            </a:r>
            <a:r>
              <a:rPr lang="en-US" sz="2400" dirty="0">
                <a:solidFill>
                  <a:srgbClr val="7030A0"/>
                </a:solidFill>
                <a:latin typeface="Times New Roman" pitchFamily="18" charset="0"/>
                <a:cs typeface="Times New Roman" pitchFamily="18" charset="0"/>
              </a:rPr>
              <a:t>First applications included use by an elevator manufacturer and </a:t>
            </a:r>
            <a:r>
              <a:rPr lang="en-US" sz="2400" dirty="0" smtClean="0">
                <a:solidFill>
                  <a:srgbClr val="7030A0"/>
                </a:solidFill>
                <a:latin typeface="Times New Roman" pitchFamily="18" charset="0"/>
                <a:cs typeface="Times New Roman" pitchFamily="18" charset="0"/>
              </a:rPr>
              <a:t>some textile </a:t>
            </a:r>
            <a:r>
              <a:rPr lang="en-US" sz="2400" dirty="0">
                <a:solidFill>
                  <a:srgbClr val="7030A0"/>
                </a:solidFill>
                <a:latin typeface="Times New Roman" pitchFamily="18" charset="0"/>
                <a:cs typeface="Times New Roman" pitchFamily="18" charset="0"/>
              </a:rPr>
              <a:t>machine manufacturers</a:t>
            </a:r>
          </a:p>
          <a:p>
            <a:r>
              <a:rPr lang="en-US" sz="2400" dirty="0" smtClean="0">
                <a:solidFill>
                  <a:srgbClr val="7030A0"/>
                </a:solidFill>
                <a:latin typeface="Times New Roman" pitchFamily="18" charset="0"/>
                <a:cs typeface="Times New Roman" pitchFamily="18" charset="0"/>
              </a:rPr>
              <a:t> </a:t>
            </a:r>
            <a:r>
              <a:rPr lang="en-US" sz="2400" dirty="0">
                <a:solidFill>
                  <a:srgbClr val="7030A0"/>
                </a:solidFill>
                <a:latin typeface="Times New Roman" pitchFamily="18" charset="0"/>
                <a:cs typeface="Times New Roman" pitchFamily="18" charset="0"/>
              </a:rPr>
              <a:t>Multiple higher level protocols for CAN have been developed since 1994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81000"/>
            <a:ext cx="6705600" cy="923330"/>
          </a:xfrm>
          <a:prstGeom prst="rect">
            <a:avLst/>
          </a:prstGeom>
          <a:noFill/>
        </p:spPr>
        <p:txBody>
          <a:bodyPr wrap="square" rtlCol="0">
            <a:spAutoFit/>
          </a:bodyPr>
          <a:lstStyle/>
          <a:p>
            <a:pPr algn="ctr"/>
            <a:r>
              <a:rPr lang="en-US" sz="5400" dirty="0" smtClean="0">
                <a:solidFill>
                  <a:srgbClr val="00B0F0"/>
                </a:solidFill>
                <a:latin typeface="Times New Roman" pitchFamily="18" charset="0"/>
                <a:cs typeface="Times New Roman" pitchFamily="18" charset="0"/>
              </a:rPr>
              <a:t>Extended frame format</a:t>
            </a:r>
            <a:endParaRPr lang="en-US" sz="5400" dirty="0">
              <a:solidFill>
                <a:srgbClr val="00B0F0"/>
              </a:solidFill>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228600" y="1757363"/>
            <a:ext cx="8534400" cy="42027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38638"/>
          <a:ext cx="8229600" cy="6145042"/>
        </p:xfrm>
        <a:graphic>
          <a:graphicData uri="http://schemas.openxmlformats.org/drawingml/2006/table">
            <a:tbl>
              <a:tblPr firstRow="1" bandRow="1">
                <a:tableStyleId>{5C22544A-7EE6-4342-B048-85BDC9FD1C3A}</a:tableStyleId>
              </a:tblPr>
              <a:tblGrid>
                <a:gridCol w="2743200"/>
                <a:gridCol w="990600"/>
                <a:gridCol w="4495800"/>
              </a:tblGrid>
              <a:tr h="630272">
                <a:tc>
                  <a:txBody>
                    <a:bodyPr/>
                    <a:lstStyle/>
                    <a:p>
                      <a:r>
                        <a:rPr lang="en-US" dirty="0" smtClean="0"/>
                        <a:t>Field name</a:t>
                      </a:r>
                      <a:endParaRPr lang="en-US" dirty="0"/>
                    </a:p>
                  </a:txBody>
                  <a:tcPr/>
                </a:tc>
                <a:tc>
                  <a:txBody>
                    <a:bodyPr/>
                    <a:lstStyle/>
                    <a:p>
                      <a:r>
                        <a:rPr lang="en-US" dirty="0" smtClean="0"/>
                        <a:t>Length (bits)</a:t>
                      </a:r>
                      <a:endParaRPr lang="en-US" dirty="0"/>
                    </a:p>
                  </a:txBody>
                  <a:tcPr/>
                </a:tc>
                <a:tc>
                  <a:txBody>
                    <a:bodyPr/>
                    <a:lstStyle/>
                    <a:p>
                      <a:r>
                        <a:rPr lang="en-US" dirty="0" smtClean="0"/>
                        <a:t>Purpose</a:t>
                      </a:r>
                      <a:endParaRPr lang="en-US" dirty="0"/>
                    </a:p>
                  </a:txBody>
                  <a:tcPr/>
                </a:tc>
              </a:tr>
              <a:tr h="630272">
                <a:tc>
                  <a:txBody>
                    <a:bodyPr/>
                    <a:lstStyle/>
                    <a:p>
                      <a:r>
                        <a:rPr lang="en-US" dirty="0" smtClean="0"/>
                        <a:t>Start-of-frame</a:t>
                      </a:r>
                      <a:endParaRPr lang="en-US" dirty="0"/>
                    </a:p>
                  </a:txBody>
                  <a:tcPr/>
                </a:tc>
                <a:tc>
                  <a:txBody>
                    <a:bodyPr/>
                    <a:lstStyle/>
                    <a:p>
                      <a:r>
                        <a:rPr lang="en-US" dirty="0" smtClean="0"/>
                        <a:t>1</a:t>
                      </a:r>
                      <a:endParaRPr lang="en-US" dirty="0"/>
                    </a:p>
                  </a:txBody>
                  <a:tcPr/>
                </a:tc>
                <a:tc>
                  <a:txBody>
                    <a:bodyPr/>
                    <a:lstStyle/>
                    <a:p>
                      <a:r>
                        <a:rPr lang="en-US" dirty="0" smtClean="0"/>
                        <a:t>Denotes the start of frame transmission</a:t>
                      </a:r>
                      <a:endParaRPr lang="en-US" dirty="0"/>
                    </a:p>
                  </a:txBody>
                  <a:tcPr/>
                </a:tc>
              </a:tr>
              <a:tr h="630272">
                <a:tc>
                  <a:txBody>
                    <a:bodyPr/>
                    <a:lstStyle/>
                    <a:p>
                      <a:r>
                        <a:rPr lang="en-US" dirty="0" smtClean="0"/>
                        <a:t>Identifier A</a:t>
                      </a:r>
                      <a:endParaRPr lang="en-US" dirty="0"/>
                    </a:p>
                  </a:txBody>
                  <a:tcPr/>
                </a:tc>
                <a:tc>
                  <a:txBody>
                    <a:bodyPr/>
                    <a:lstStyle/>
                    <a:p>
                      <a:r>
                        <a:rPr lang="en-US" dirty="0" smtClean="0"/>
                        <a:t>11</a:t>
                      </a:r>
                      <a:endParaRPr lang="en-US" dirty="0"/>
                    </a:p>
                  </a:txBody>
                  <a:tcPr/>
                </a:tc>
                <a:tc>
                  <a:txBody>
                    <a:bodyPr/>
                    <a:lstStyle/>
                    <a:p>
                      <a:r>
                        <a:rPr lang="en-US" dirty="0" smtClean="0"/>
                        <a:t>A (unique) identifier for the data which also represents the message priority</a:t>
                      </a:r>
                      <a:endParaRPr lang="en-US" dirty="0"/>
                    </a:p>
                  </a:txBody>
                  <a:tcPr/>
                </a:tc>
              </a:tr>
              <a:tr h="630272">
                <a:tc>
                  <a:txBody>
                    <a:bodyPr/>
                    <a:lstStyle/>
                    <a:p>
                      <a:r>
                        <a:rPr lang="en-US" dirty="0" smtClean="0"/>
                        <a:t>Substitute remote request (SRR)</a:t>
                      </a:r>
                      <a:endParaRPr lang="en-US" dirty="0"/>
                    </a:p>
                  </a:txBody>
                  <a:tcPr/>
                </a:tc>
                <a:tc>
                  <a:txBody>
                    <a:bodyPr/>
                    <a:lstStyle/>
                    <a:p>
                      <a:r>
                        <a:rPr lang="en-US" dirty="0" smtClean="0"/>
                        <a:t>1</a:t>
                      </a:r>
                      <a:endParaRPr lang="en-US" dirty="0"/>
                    </a:p>
                  </a:txBody>
                  <a:tcPr/>
                </a:tc>
                <a:tc>
                  <a:txBody>
                    <a:bodyPr/>
                    <a:lstStyle/>
                    <a:p>
                      <a:r>
                        <a:rPr lang="en-US" dirty="0" smtClean="0"/>
                        <a:t>Must be recessive (1). Optional</a:t>
                      </a:r>
                    </a:p>
                    <a:p>
                      <a:r>
                        <a:rPr lang="en-US" sz="1800" kern="1200" baseline="0" dirty="0" smtClean="0">
                          <a:solidFill>
                            <a:schemeClr val="dk1"/>
                          </a:solidFill>
                          <a:latin typeface="+mn-lt"/>
                          <a:ea typeface="+mn-ea"/>
                          <a:cs typeface="+mn-cs"/>
                        </a:rPr>
                        <a:t>The SRR bit is a recessive bit. It is transmitted in extended frames at the position of the RTR bit of </a:t>
                      </a:r>
                      <a:r>
                        <a:rPr lang="en-US" sz="1800" kern="1200" baseline="0" dirty="0" err="1" smtClean="0">
                          <a:solidFill>
                            <a:schemeClr val="dk1"/>
                          </a:solidFill>
                          <a:latin typeface="+mn-lt"/>
                          <a:ea typeface="+mn-ea"/>
                          <a:cs typeface="+mn-cs"/>
                        </a:rPr>
                        <a:t>standardframes</a:t>
                      </a:r>
                      <a:r>
                        <a:rPr lang="en-US" sz="1800" kern="1200" baseline="0" dirty="0" smtClean="0">
                          <a:solidFill>
                            <a:schemeClr val="dk1"/>
                          </a:solidFill>
                          <a:latin typeface="+mn-lt"/>
                          <a:ea typeface="+mn-ea"/>
                          <a:cs typeface="+mn-cs"/>
                        </a:rPr>
                        <a:t>.</a:t>
                      </a:r>
                      <a:endParaRPr lang="en-US" dirty="0"/>
                    </a:p>
                  </a:txBody>
                  <a:tcPr/>
                </a:tc>
              </a:tr>
              <a:tr h="1049705">
                <a:tc>
                  <a:txBody>
                    <a:bodyPr/>
                    <a:lstStyle/>
                    <a:p>
                      <a:r>
                        <a:rPr lang="en-US" dirty="0" smtClean="0"/>
                        <a:t>Identifier extension bit (IDE)</a:t>
                      </a:r>
                      <a:endParaRPr lang="en-US" dirty="0"/>
                    </a:p>
                  </a:txBody>
                  <a:tcPr/>
                </a:tc>
                <a:tc>
                  <a:txBody>
                    <a:bodyPr/>
                    <a:lstStyle/>
                    <a:p>
                      <a:r>
                        <a:rPr lang="en-US" dirty="0" smtClean="0"/>
                        <a:t>1</a:t>
                      </a:r>
                      <a:endParaRPr lang="en-US" dirty="0"/>
                    </a:p>
                  </a:txBody>
                  <a:tcPr/>
                </a:tc>
                <a:tc>
                  <a:txBody>
                    <a:bodyPr/>
                    <a:lstStyle/>
                    <a:p>
                      <a:r>
                        <a:rPr lang="en-US" dirty="0" smtClean="0"/>
                        <a:t>Declaring if 11 bit message ID or 29 bit message ID is used.</a:t>
                      </a:r>
                    </a:p>
                    <a:p>
                      <a:r>
                        <a:rPr lang="en-US" dirty="0" smtClean="0"/>
                        <a:t> Dominant (0) indicate 11 bit message ID  Recessive (1) indicate 29 bit message ID</a:t>
                      </a:r>
                      <a:endParaRPr lang="en-US" dirty="0"/>
                    </a:p>
                  </a:txBody>
                  <a:tcPr/>
                </a:tc>
              </a:tr>
              <a:tr h="1049705">
                <a:tc>
                  <a:txBody>
                    <a:bodyPr/>
                    <a:lstStyle/>
                    <a:p>
                      <a:r>
                        <a:rPr lang="en-US" dirty="0" smtClean="0"/>
                        <a:t>Identifier B</a:t>
                      </a:r>
                      <a:endParaRPr lang="en-US" dirty="0"/>
                    </a:p>
                  </a:txBody>
                  <a:tcPr/>
                </a:tc>
                <a:tc>
                  <a:txBody>
                    <a:bodyPr/>
                    <a:lstStyle/>
                    <a:p>
                      <a:r>
                        <a:rPr lang="en-US" dirty="0" smtClean="0"/>
                        <a:t>18</a:t>
                      </a:r>
                      <a:endParaRPr lang="en-US" dirty="0"/>
                    </a:p>
                  </a:txBody>
                  <a:tcPr/>
                </a:tc>
                <a:tc>
                  <a:txBody>
                    <a:bodyPr/>
                    <a:lstStyle/>
                    <a:p>
                      <a:r>
                        <a:rPr lang="en-US" dirty="0" smtClean="0"/>
                        <a:t>Second part of the (unique) identifier for the data which also represents the message priority</a:t>
                      </a:r>
                      <a:endParaRPr lang="en-US" dirty="0"/>
                    </a:p>
                  </a:txBody>
                  <a:tcPr/>
                </a:tc>
              </a:tr>
              <a:tr h="807465">
                <a:tc>
                  <a:txBody>
                    <a:bodyPr/>
                    <a:lstStyle/>
                    <a:p>
                      <a:r>
                        <a:rPr lang="en-US" dirty="0" smtClean="0"/>
                        <a:t>Remote transmission request (RTR]</a:t>
                      </a:r>
                      <a:endParaRPr lang="en-US" dirty="0"/>
                    </a:p>
                  </a:txBody>
                  <a:tcPr/>
                </a:tc>
                <a:tc>
                  <a:txBody>
                    <a:bodyPr/>
                    <a:lstStyle/>
                    <a:p>
                      <a:r>
                        <a:rPr lang="en-US" dirty="0" smtClean="0"/>
                        <a:t>1</a:t>
                      </a:r>
                      <a:endParaRPr lang="en-US" dirty="0"/>
                    </a:p>
                  </a:txBody>
                  <a:tcPr/>
                </a:tc>
                <a:tc>
                  <a:txBody>
                    <a:bodyPr/>
                    <a:lstStyle/>
                    <a:p>
                      <a:r>
                        <a:rPr lang="en-US" dirty="0" smtClean="0"/>
                        <a:t>RTR = 0 - DOMINANT in data frame </a:t>
                      </a:r>
                    </a:p>
                    <a:p>
                      <a:r>
                        <a:rPr lang="en-US" dirty="0" smtClean="0"/>
                        <a:t>RTR = 1 - RECESSIVE in remote frame</a:t>
                      </a:r>
                      <a:endParaRPr lang="en-US" baseline="0" dirty="0" smtClean="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233680"/>
          <a:ext cx="9144000" cy="6701592"/>
        </p:xfrm>
        <a:graphic>
          <a:graphicData uri="http://schemas.openxmlformats.org/drawingml/2006/table">
            <a:tbl>
              <a:tblPr firstRow="1" bandRow="1">
                <a:tableStyleId>{5C22544A-7EE6-4342-B048-85BDC9FD1C3A}</a:tableStyleId>
              </a:tblPr>
              <a:tblGrid>
                <a:gridCol w="3048000"/>
                <a:gridCol w="1100667"/>
                <a:gridCol w="4995333"/>
              </a:tblGrid>
              <a:tr h="689109">
                <a:tc>
                  <a:txBody>
                    <a:bodyPr/>
                    <a:lstStyle/>
                    <a:p>
                      <a:r>
                        <a:rPr lang="en-US" dirty="0" smtClean="0"/>
                        <a:t>Field name</a:t>
                      </a:r>
                      <a:endParaRPr lang="en-US" dirty="0"/>
                    </a:p>
                  </a:txBody>
                  <a:tcPr/>
                </a:tc>
                <a:tc>
                  <a:txBody>
                    <a:bodyPr/>
                    <a:lstStyle/>
                    <a:p>
                      <a:r>
                        <a:rPr lang="en-US" dirty="0" smtClean="0"/>
                        <a:t>Length (bits)</a:t>
                      </a:r>
                      <a:endParaRPr lang="en-US" dirty="0"/>
                    </a:p>
                  </a:txBody>
                  <a:tcPr/>
                </a:tc>
                <a:tc>
                  <a:txBody>
                    <a:bodyPr/>
                    <a:lstStyle/>
                    <a:p>
                      <a:r>
                        <a:rPr lang="en-US" dirty="0" smtClean="0"/>
                        <a:t>Purpose</a:t>
                      </a:r>
                      <a:endParaRPr lang="en-US" dirty="0"/>
                    </a:p>
                  </a:txBody>
                  <a:tcPr/>
                </a:tc>
              </a:tr>
              <a:tr h="689109">
                <a:tc>
                  <a:txBody>
                    <a:bodyPr/>
                    <a:lstStyle/>
                    <a:p>
                      <a:r>
                        <a:rPr lang="en-US" dirty="0" smtClean="0"/>
                        <a:t>Reserved bit (r0,r1)</a:t>
                      </a:r>
                      <a:endParaRPr lang="en-US" dirty="0"/>
                    </a:p>
                  </a:txBody>
                  <a:tcPr/>
                </a:tc>
                <a:tc>
                  <a:txBody>
                    <a:bodyPr/>
                    <a:lstStyle/>
                    <a:p>
                      <a:r>
                        <a:rPr lang="en-US" dirty="0" smtClean="0"/>
                        <a:t>2</a:t>
                      </a:r>
                      <a:endParaRPr lang="en-US" dirty="0"/>
                    </a:p>
                  </a:txBody>
                  <a:tcPr/>
                </a:tc>
                <a:tc>
                  <a:txBody>
                    <a:bodyPr/>
                    <a:lstStyle/>
                    <a:p>
                      <a:r>
                        <a:rPr lang="en-US" dirty="0" smtClean="0"/>
                        <a:t>Reserved bit (it must be set to dominant (0), but accepted as either dominant or recessive)</a:t>
                      </a:r>
                      <a:endParaRPr lang="en-US" dirty="0"/>
                    </a:p>
                  </a:txBody>
                  <a:tcPr/>
                </a:tc>
              </a:tr>
              <a:tr h="689109">
                <a:tc>
                  <a:txBody>
                    <a:bodyPr/>
                    <a:lstStyle/>
                    <a:p>
                      <a:r>
                        <a:rPr lang="en-US" dirty="0" smtClean="0"/>
                        <a:t>Data length code (DLC) (yellow)</a:t>
                      </a:r>
                      <a:endParaRPr lang="en-US" dirty="0"/>
                    </a:p>
                  </a:txBody>
                  <a:tcPr/>
                </a:tc>
                <a:tc>
                  <a:txBody>
                    <a:bodyPr/>
                    <a:lstStyle/>
                    <a:p>
                      <a:r>
                        <a:rPr lang="en-US" dirty="0" smtClean="0"/>
                        <a:t>4</a:t>
                      </a:r>
                      <a:endParaRPr lang="en-US" dirty="0"/>
                    </a:p>
                  </a:txBody>
                  <a:tcPr/>
                </a:tc>
                <a:tc>
                  <a:txBody>
                    <a:bodyPr/>
                    <a:lstStyle/>
                    <a:p>
                      <a:r>
                        <a:rPr lang="en-US" dirty="0" smtClean="0"/>
                        <a:t>Number of bytes of data (0–8 bytes)</a:t>
                      </a:r>
                      <a:endParaRPr lang="en-US" dirty="0"/>
                    </a:p>
                  </a:txBody>
                  <a:tcPr/>
                </a:tc>
              </a:tr>
              <a:tr h="882845">
                <a:tc>
                  <a:txBody>
                    <a:bodyPr/>
                    <a:lstStyle/>
                    <a:p>
                      <a:r>
                        <a:rPr lang="en-US" dirty="0" smtClean="0"/>
                        <a:t>Data field (red)</a:t>
                      </a:r>
                      <a:endParaRPr lang="en-US" dirty="0"/>
                    </a:p>
                  </a:txBody>
                  <a:tcPr/>
                </a:tc>
                <a:tc>
                  <a:txBody>
                    <a:bodyPr/>
                    <a:lstStyle/>
                    <a:p>
                      <a:r>
                        <a:rPr lang="en-US" dirty="0" smtClean="0"/>
                        <a:t>0–64</a:t>
                      </a:r>
                    </a:p>
                    <a:p>
                      <a:r>
                        <a:rPr lang="en-US" dirty="0" smtClean="0"/>
                        <a:t> (0-8 Bytes)</a:t>
                      </a:r>
                      <a:endParaRPr lang="en-US" dirty="0"/>
                    </a:p>
                  </a:txBody>
                  <a:tcPr/>
                </a:tc>
                <a:tc>
                  <a:txBody>
                    <a:bodyPr/>
                    <a:lstStyle/>
                    <a:p>
                      <a:r>
                        <a:rPr lang="en-US" dirty="0" smtClean="0"/>
                        <a:t>Data to be transmitted (length in bytes dictated by DLC field)</a:t>
                      </a:r>
                    </a:p>
                    <a:p>
                      <a:r>
                        <a:rPr lang="en-IN" dirty="0" err="1" smtClean="0"/>
                        <a:t>DataByteCount</a:t>
                      </a:r>
                      <a:r>
                        <a:rPr lang="en-IN" dirty="0" smtClean="0"/>
                        <a:t> = 8 × DLC.3 + 4 × DLC.2 + 2 × DLC.1 + DLC.0</a:t>
                      </a:r>
                      <a:endParaRPr lang="en-US" dirty="0"/>
                    </a:p>
                  </a:txBody>
                  <a:tcPr/>
                </a:tc>
              </a:tr>
              <a:tr h="689109">
                <a:tc>
                  <a:txBody>
                    <a:bodyPr/>
                    <a:lstStyle/>
                    <a:p>
                      <a:r>
                        <a:rPr lang="en-US" dirty="0" smtClean="0"/>
                        <a:t>CRC</a:t>
                      </a:r>
                      <a:endParaRPr lang="en-US" dirty="0"/>
                    </a:p>
                  </a:txBody>
                  <a:tcPr/>
                </a:tc>
                <a:tc>
                  <a:txBody>
                    <a:bodyPr/>
                    <a:lstStyle/>
                    <a:p>
                      <a:r>
                        <a:rPr lang="en-US" dirty="0" smtClean="0"/>
                        <a:t>15</a:t>
                      </a:r>
                      <a:endParaRPr lang="en-US" dirty="0"/>
                    </a:p>
                  </a:txBody>
                  <a:tcPr/>
                </a:tc>
                <a:tc>
                  <a:txBody>
                    <a:bodyPr/>
                    <a:lstStyle/>
                    <a:p>
                      <a:r>
                        <a:rPr lang="en-US" dirty="0" smtClean="0"/>
                        <a:t>CRC</a:t>
                      </a:r>
                      <a:endParaRPr lang="en-US" dirty="0"/>
                    </a:p>
                  </a:txBody>
                  <a:tcPr/>
                </a:tc>
              </a:tr>
              <a:tr h="689109">
                <a:tc>
                  <a:txBody>
                    <a:bodyPr/>
                    <a:lstStyle/>
                    <a:p>
                      <a:r>
                        <a:rPr lang="en-US" dirty="0" smtClean="0"/>
                        <a:t>CRC delimiter</a:t>
                      </a:r>
                      <a:endParaRPr lang="en-US" dirty="0"/>
                    </a:p>
                  </a:txBody>
                  <a:tcPr/>
                </a:tc>
                <a:tc>
                  <a:txBody>
                    <a:bodyPr/>
                    <a:lstStyle/>
                    <a:p>
                      <a:r>
                        <a:rPr lang="en-US" dirty="0" smtClean="0"/>
                        <a:t>1</a:t>
                      </a:r>
                      <a:endParaRPr lang="en-US" dirty="0"/>
                    </a:p>
                  </a:txBody>
                  <a:tcPr/>
                </a:tc>
                <a:tc>
                  <a:txBody>
                    <a:bodyPr/>
                    <a:lstStyle/>
                    <a:p>
                      <a:r>
                        <a:rPr lang="en-US" dirty="0" smtClean="0"/>
                        <a:t>Must be recessive (1)</a:t>
                      </a:r>
                      <a:endParaRPr lang="en-US" dirty="0"/>
                    </a:p>
                  </a:txBody>
                  <a:tcPr/>
                </a:tc>
              </a:tr>
              <a:tr h="689109">
                <a:tc>
                  <a:txBody>
                    <a:bodyPr/>
                    <a:lstStyle/>
                    <a:p>
                      <a:r>
                        <a:rPr lang="en-US" dirty="0" smtClean="0"/>
                        <a:t>ACK slot</a:t>
                      </a:r>
                      <a:endParaRPr lang="en-US" dirty="0"/>
                    </a:p>
                  </a:txBody>
                  <a:tcPr/>
                </a:tc>
                <a:tc>
                  <a:txBody>
                    <a:bodyPr/>
                    <a:lstStyle/>
                    <a:p>
                      <a:r>
                        <a:rPr lang="en-US" dirty="0" smtClean="0"/>
                        <a:t>1</a:t>
                      </a:r>
                      <a:endParaRPr lang="en-US" dirty="0"/>
                    </a:p>
                  </a:txBody>
                  <a:tcPr/>
                </a:tc>
                <a:tc>
                  <a:txBody>
                    <a:bodyPr/>
                    <a:lstStyle/>
                    <a:p>
                      <a:r>
                        <a:rPr lang="en-US" dirty="0" smtClean="0"/>
                        <a:t>Transmitter sends recessive (1) and any receiver can assert a dominant (0)</a:t>
                      </a:r>
                      <a:endParaRPr lang="en-US" dirty="0"/>
                    </a:p>
                  </a:txBody>
                  <a:tcPr/>
                </a:tc>
              </a:tr>
              <a:tr h="689109">
                <a:tc>
                  <a:txBody>
                    <a:bodyPr/>
                    <a:lstStyle/>
                    <a:p>
                      <a:r>
                        <a:rPr lang="en-US" dirty="0" smtClean="0"/>
                        <a:t>ACK delimiter</a:t>
                      </a:r>
                      <a:endParaRPr lang="en-US" dirty="0"/>
                    </a:p>
                  </a:txBody>
                  <a:tcPr/>
                </a:tc>
                <a:tc>
                  <a:txBody>
                    <a:bodyPr/>
                    <a:lstStyle/>
                    <a:p>
                      <a:r>
                        <a:rPr lang="en-US" dirty="0" smtClean="0"/>
                        <a:t>1</a:t>
                      </a:r>
                      <a:endParaRPr lang="en-US" dirty="0"/>
                    </a:p>
                  </a:txBody>
                  <a:tcPr/>
                </a:tc>
                <a:tc>
                  <a:txBody>
                    <a:bodyPr/>
                    <a:lstStyle/>
                    <a:p>
                      <a:r>
                        <a:rPr lang="en-US" dirty="0" smtClean="0"/>
                        <a:t>Must be recessive (1)</a:t>
                      </a:r>
                      <a:endParaRPr lang="en-US" dirty="0"/>
                    </a:p>
                  </a:txBody>
                  <a:tcPr/>
                </a:tc>
              </a:tr>
              <a:tr h="689109">
                <a:tc>
                  <a:txBody>
                    <a:bodyPr/>
                    <a:lstStyle/>
                    <a:p>
                      <a:r>
                        <a:rPr lang="en-US" dirty="0" smtClean="0"/>
                        <a:t>End-of-frame (EOF)</a:t>
                      </a:r>
                      <a:endParaRPr lang="en-US" dirty="0"/>
                    </a:p>
                  </a:txBody>
                  <a:tcPr/>
                </a:tc>
                <a:tc>
                  <a:txBody>
                    <a:bodyPr/>
                    <a:lstStyle/>
                    <a:p>
                      <a:r>
                        <a:rPr lang="en-US" dirty="0" smtClean="0"/>
                        <a:t>7</a:t>
                      </a:r>
                      <a:endParaRPr lang="en-US" dirty="0"/>
                    </a:p>
                  </a:txBody>
                  <a:tcPr/>
                </a:tc>
                <a:tc>
                  <a:txBody>
                    <a:bodyPr/>
                    <a:lstStyle/>
                    <a:p>
                      <a:r>
                        <a:rPr lang="en-US" dirty="0" smtClean="0"/>
                        <a:t>Must be recessive (1)</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latin typeface="Algerian" pitchFamily="82" charset="0"/>
                <a:cs typeface="Times New Roman" pitchFamily="18" charset="0"/>
              </a:rPr>
              <a:t>The CAN Data Frame</a:t>
            </a:r>
            <a:endParaRPr lang="en-IN" dirty="0">
              <a:latin typeface="Algerian" pitchFamily="82" charset="0"/>
              <a:cs typeface="Times New Roman" pitchFamily="18" charset="0"/>
            </a:endParaRPr>
          </a:p>
        </p:txBody>
      </p:sp>
      <p:sp>
        <p:nvSpPr>
          <p:cNvPr id="3" name="Content Placeholder 2"/>
          <p:cNvSpPr>
            <a:spLocks noGrp="1"/>
          </p:cNvSpPr>
          <p:nvPr>
            <p:ph idx="1"/>
          </p:nvPr>
        </p:nvSpPr>
        <p:spPr>
          <a:xfrm>
            <a:off x="457200" y="1071546"/>
            <a:ext cx="8229600" cy="5054617"/>
          </a:xfrm>
        </p:spPr>
        <p:txBody>
          <a:bodyPr>
            <a:normAutofit fontScale="92500" lnSpcReduction="10000"/>
          </a:bodyPr>
          <a:lstStyle/>
          <a:p>
            <a:pPr>
              <a:buNone/>
            </a:pPr>
            <a:r>
              <a:rPr lang="en-IN" sz="2400" dirty="0" smtClean="0">
                <a:latin typeface="Times New Roman" pitchFamily="18" charset="0"/>
                <a:cs typeface="Times New Roman" pitchFamily="18" charset="0"/>
              </a:rPr>
              <a:t>  </a:t>
            </a:r>
            <a:r>
              <a:rPr lang="en-IN" sz="2400" dirty="0" smtClean="0">
                <a:latin typeface="Algerian" pitchFamily="82" charset="0"/>
                <a:cs typeface="Times New Roman" pitchFamily="18" charset="0"/>
              </a:rPr>
              <a:t>The CAN data frame is composed of seven fields</a:t>
            </a:r>
          </a:p>
          <a:p>
            <a:pPr>
              <a:buNone/>
            </a:pPr>
            <a:r>
              <a:rPr lang="en-IN" sz="2400" dirty="0" smtClean="0">
                <a:latin typeface="Times New Roman" pitchFamily="18" charset="0"/>
                <a:cs typeface="Times New Roman" pitchFamily="18" charset="0"/>
              </a:rPr>
              <a:t>1.Start of frame (SOF).</a:t>
            </a:r>
          </a:p>
          <a:p>
            <a:pPr>
              <a:buNone/>
            </a:pPr>
            <a:r>
              <a:rPr lang="en-IN" sz="2400" dirty="0" smtClean="0">
                <a:latin typeface="Times New Roman" pitchFamily="18" charset="0"/>
                <a:cs typeface="Times New Roman" pitchFamily="18" charset="0"/>
              </a:rPr>
              <a:t>2. arbitration.</a:t>
            </a:r>
          </a:p>
          <a:p>
            <a:pPr>
              <a:buNone/>
            </a:pPr>
            <a:r>
              <a:rPr lang="en-IN" sz="2400" dirty="0" smtClean="0">
                <a:latin typeface="Times New Roman" pitchFamily="18" charset="0"/>
                <a:cs typeface="Times New Roman" pitchFamily="18" charset="0"/>
              </a:rPr>
              <a:t>3.Control.</a:t>
            </a:r>
          </a:p>
          <a:p>
            <a:pPr>
              <a:buNone/>
            </a:pPr>
            <a:r>
              <a:rPr lang="en-IN" sz="2400" dirty="0" smtClean="0">
                <a:latin typeface="Times New Roman" pitchFamily="18" charset="0"/>
                <a:cs typeface="Times New Roman" pitchFamily="18" charset="0"/>
              </a:rPr>
              <a:t>4.data.</a:t>
            </a:r>
          </a:p>
          <a:p>
            <a:pPr>
              <a:buNone/>
            </a:pPr>
            <a:r>
              <a:rPr lang="en-IN" sz="2400" dirty="0" smtClean="0">
                <a:latin typeface="Times New Roman" pitchFamily="18" charset="0"/>
                <a:cs typeface="Times New Roman" pitchFamily="18" charset="0"/>
              </a:rPr>
              <a:t>5.Cyclical redundancy check (CRC).</a:t>
            </a:r>
          </a:p>
          <a:p>
            <a:pPr>
              <a:buNone/>
            </a:pPr>
            <a:r>
              <a:rPr lang="en-IN" sz="2400" dirty="0" smtClean="0">
                <a:latin typeface="Times New Roman" pitchFamily="18" charset="0"/>
                <a:cs typeface="Times New Roman" pitchFamily="18" charset="0"/>
              </a:rPr>
              <a:t>6.acknowledge (ACK) .</a:t>
            </a:r>
          </a:p>
          <a:p>
            <a:pPr>
              <a:buNone/>
            </a:pPr>
            <a:r>
              <a:rPr lang="en-IN" sz="2400" dirty="0" smtClean="0">
                <a:latin typeface="Times New Roman" pitchFamily="18" charset="0"/>
                <a:cs typeface="Times New Roman" pitchFamily="18" charset="0"/>
              </a:rPr>
              <a:t>7. end of frame (EOF).</a:t>
            </a:r>
          </a:p>
          <a:p>
            <a:pPr>
              <a:buNone/>
            </a:pPr>
            <a:r>
              <a:rPr lang="en-IN" sz="2400" dirty="0" smtClean="0">
                <a:latin typeface="Times New Roman" pitchFamily="18" charset="0"/>
                <a:cs typeface="Times New Roman" pitchFamily="18" charset="0"/>
              </a:rPr>
              <a:t>     CAN message bits are referred to as “dominant” (0) or “recessive” (1). The SOF field consists of one dominant bit. All network nodes waiting to transmit synchronize with the SOF and begin transmitting at the same time.</a:t>
            </a:r>
          </a:p>
          <a:p>
            <a:pPr>
              <a:buNone/>
            </a:pPr>
            <a:r>
              <a:rPr lang="en-IN" sz="2400" dirty="0" smtClean="0">
                <a:latin typeface="Times New Roman" pitchFamily="18" charset="0"/>
                <a:cs typeface="Times New Roman" pitchFamily="18" charset="0"/>
              </a:rPr>
              <a:t> An arbitration scheme determines which of the nodes attempting to transmit will actually control the bus.</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sz="3600" dirty="0" smtClean="0">
                <a:latin typeface="Algerian" pitchFamily="82" charset="0"/>
                <a:cs typeface="Times New Roman" pitchFamily="18" charset="0"/>
              </a:rPr>
              <a:t>Arbitration</a:t>
            </a:r>
            <a:endParaRPr lang="en-IN" sz="3600" dirty="0">
              <a:latin typeface="Algerian" pitchFamily="82" charset="0"/>
              <a:cs typeface="Times New Roman" pitchFamily="18" charset="0"/>
            </a:endParaRPr>
          </a:p>
        </p:txBody>
      </p:sp>
      <p:sp>
        <p:nvSpPr>
          <p:cNvPr id="3" name="Content Placeholder 2"/>
          <p:cNvSpPr>
            <a:spLocks noGrp="1"/>
          </p:cNvSpPr>
          <p:nvPr>
            <p:ph idx="1"/>
          </p:nvPr>
        </p:nvSpPr>
        <p:spPr>
          <a:xfrm>
            <a:off x="457200" y="928670"/>
            <a:ext cx="8229600" cy="5197493"/>
          </a:xfrm>
        </p:spPr>
        <p:txBody>
          <a:bodyPr>
            <a:normAutofit lnSpcReduction="10000"/>
          </a:bodyPr>
          <a:lstStyle/>
          <a:p>
            <a:r>
              <a:rPr lang="en-IN" sz="2400" dirty="0" smtClean="0">
                <a:latin typeface="Times New Roman" pitchFamily="18" charset="0"/>
                <a:cs typeface="Times New Roman" pitchFamily="18" charset="0"/>
              </a:rPr>
              <a:t>The arbitration field of the CAN message consists of an 11- or 29-bit identifier and a remote transmission (RTR) bit.</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CAN arbitration scheme is called “carrier sense multiple access with collision detection” or CSMA/CD, and assures that the highest priority message is broadcast.</a:t>
            </a:r>
          </a:p>
          <a:p>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Message priority is determined by the numerical value of the identifier in the arbitration field, with the lowest numerical value having the highest priority.</a:t>
            </a:r>
          </a:p>
          <a:p>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Non-destructive, bit-wise arbitration resolves conflicts among competing transmitters. This means that the bus can be thought of as acting like an AND gate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643998" cy="5768997"/>
          </a:xfrm>
        </p:spPr>
        <p:txBody>
          <a:bodyPr>
            <a:normAutofit/>
          </a:bodyPr>
          <a:lstStyle/>
          <a:p>
            <a:r>
              <a:rPr lang="en-IN" sz="2800" dirty="0" smtClean="0">
                <a:latin typeface="Times New Roman" pitchFamily="18" charset="0"/>
                <a:cs typeface="Times New Roman" pitchFamily="18" charset="0"/>
              </a:rPr>
              <a:t>If any node writes a dominant (0) bit on the bus, every node will read a dominant bit regardless of the value written by that node. Every transmitting node always reads back the bus value for each bit transmitted. If a node transmits a recessive bit and reads back a  dominant bit, it immediately stops transmitting.</a:t>
            </a:r>
          </a:p>
          <a:p>
            <a:pPr>
              <a:buNone/>
            </a:pPr>
            <a:r>
              <a:rPr lang="en-US" sz="2800" dirty="0" smtClean="0">
                <a:solidFill>
                  <a:srgbClr val="FF0000"/>
                </a:solidFill>
                <a:latin typeface="Times New Roman" pitchFamily="18" charset="0"/>
                <a:cs typeface="Times New Roman" pitchFamily="18" charset="0"/>
              </a:rPr>
              <a:t>     The RTR bit simply distinguishes between data frames and remote frames.</a:t>
            </a:r>
          </a:p>
          <a:p>
            <a:r>
              <a:rPr lang="en-US" sz="2800" dirty="0" smtClean="0">
                <a:latin typeface="Times New Roman" pitchFamily="18" charset="0"/>
                <a:cs typeface="Times New Roman" pitchFamily="18" charset="0"/>
              </a:rPr>
              <a:t>In data frames, the RTR bit must be dominant.</a:t>
            </a:r>
          </a:p>
          <a:p>
            <a:r>
              <a:rPr lang="en-US" sz="2800" dirty="0" smtClean="0">
                <a:latin typeface="Times New Roman" pitchFamily="18" charset="0"/>
                <a:cs typeface="Times New Roman" pitchFamily="18" charset="0"/>
              </a:rPr>
              <a:t>In Remote frames it must be recessive.</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latin typeface="Algerian" pitchFamily="82" charset="0"/>
              </a:rPr>
              <a:t/>
            </a:r>
            <a:br>
              <a:rPr lang="en-IN" dirty="0" smtClean="0">
                <a:latin typeface="Algerian" pitchFamily="82" charset="0"/>
              </a:rPr>
            </a:br>
            <a:r>
              <a:rPr lang="en-IN" dirty="0" smtClean="0">
                <a:latin typeface="Algerian" pitchFamily="82" charset="0"/>
              </a:rPr>
              <a:t/>
            </a:r>
            <a:br>
              <a:rPr lang="en-IN" dirty="0" smtClean="0">
                <a:latin typeface="Algerian" pitchFamily="82" charset="0"/>
              </a:rPr>
            </a:br>
            <a:r>
              <a:rPr lang="en-IN" b="1" dirty="0" smtClean="0">
                <a:latin typeface="Algerian" pitchFamily="82" charset="0"/>
              </a:rPr>
              <a:t>Priority Levels </a:t>
            </a:r>
            <a:br>
              <a:rPr lang="en-IN" b="1" dirty="0" smtClean="0">
                <a:latin typeface="Algerian" pitchFamily="82" charset="0"/>
              </a:rPr>
            </a:br>
            <a:r>
              <a:rPr lang="en-IN" dirty="0" smtClean="0">
                <a:latin typeface="Algerian" pitchFamily="82" charset="0"/>
              </a:rPr>
              <a:t/>
            </a:r>
            <a:br>
              <a:rPr lang="en-IN" dirty="0" smtClean="0">
                <a:latin typeface="Algerian" pitchFamily="82" charset="0"/>
              </a:rPr>
            </a:br>
            <a:endParaRPr lang="en-IN" dirty="0">
              <a:latin typeface="Algerian" pitchFamily="82" charset="0"/>
            </a:endParaRPr>
          </a:p>
        </p:txBody>
      </p:sp>
      <p:sp>
        <p:nvSpPr>
          <p:cNvPr id="3" name="Content Placeholder 2"/>
          <p:cNvSpPr>
            <a:spLocks noGrp="1"/>
          </p:cNvSpPr>
          <p:nvPr>
            <p:ph idx="1"/>
          </p:nvPr>
        </p:nvSpPr>
        <p:spPr>
          <a:xfrm>
            <a:off x="457200" y="1000108"/>
            <a:ext cx="8472518" cy="5126055"/>
          </a:xfrm>
        </p:spPr>
        <p:txBody>
          <a:bodyPr>
            <a:normAutofit lnSpcReduction="10000"/>
          </a:bodyPr>
          <a:lstStyle/>
          <a:p>
            <a:r>
              <a:rPr lang="en-IN" dirty="0" smtClean="0">
                <a:latin typeface="Times New Roman" pitchFamily="18" charset="0"/>
                <a:cs typeface="Times New Roman" pitchFamily="18" charset="0"/>
              </a:rPr>
              <a:t>Message with highest priority gets thru. </a:t>
            </a:r>
          </a:p>
          <a:p>
            <a:r>
              <a:rPr lang="en-IN" dirty="0" smtClean="0">
                <a:latin typeface="Times New Roman" pitchFamily="18" charset="0"/>
                <a:cs typeface="Times New Roman" pitchFamily="18" charset="0"/>
              </a:rPr>
              <a:t>Lowest Identifier has priority. </a:t>
            </a:r>
          </a:p>
          <a:p>
            <a:r>
              <a:rPr lang="en-IN" dirty="0" smtClean="0">
                <a:latin typeface="Times New Roman" pitchFamily="18" charset="0"/>
                <a:cs typeface="Times New Roman" pitchFamily="18" charset="0"/>
              </a:rPr>
              <a:t>000 beats 001, 123 beats 256. Always. </a:t>
            </a:r>
          </a:p>
          <a:p>
            <a:r>
              <a:rPr lang="en-IN" dirty="0" smtClean="0">
                <a:latin typeface="Times New Roman" pitchFamily="18" charset="0"/>
                <a:cs typeface="Times New Roman" pitchFamily="18" charset="0"/>
              </a:rPr>
              <a:t>Arbitration evaluated in real-time. </a:t>
            </a:r>
          </a:p>
          <a:p>
            <a:r>
              <a:rPr lang="en-IN" dirty="0" smtClean="0">
                <a:latin typeface="Times New Roman" pitchFamily="18" charset="0"/>
                <a:cs typeface="Times New Roman" pitchFamily="18" charset="0"/>
              </a:rPr>
              <a:t>Uses Recessive and Dominant bits. </a:t>
            </a:r>
          </a:p>
          <a:p>
            <a:r>
              <a:rPr lang="en-IN" dirty="0" smtClean="0">
                <a:latin typeface="Times New Roman" pitchFamily="18" charset="0"/>
                <a:cs typeface="Times New Roman" pitchFamily="18" charset="0"/>
              </a:rPr>
              <a:t>A node can (and must!) see itself and others on the bus in real time. </a:t>
            </a:r>
          </a:p>
          <a:p>
            <a:r>
              <a:rPr lang="en-IN" dirty="0" smtClean="0">
                <a:latin typeface="Times New Roman" pitchFamily="18" charset="0"/>
                <a:cs typeface="Times New Roman" pitchFamily="18" charset="0"/>
              </a:rPr>
              <a:t>Note: a node can’t see its own ID and data. </a:t>
            </a:r>
          </a:p>
          <a:p>
            <a:r>
              <a:rPr lang="en-IN" dirty="0" smtClean="0">
                <a:latin typeface="Times New Roman" pitchFamily="18" charset="0"/>
                <a:cs typeface="Times New Roman" pitchFamily="18" charset="0"/>
              </a:rPr>
              <a:t>All this happens without your intervention ! </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b="1" dirty="0" smtClean="0">
                <a:latin typeface="Algerian" pitchFamily="82" charset="0"/>
              </a:rPr>
              <a:t>Bit-wise Arbitration </a:t>
            </a:r>
            <a:endParaRPr lang="en-IN" dirty="0">
              <a:latin typeface="Algerian" pitchFamily="82"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2143108" y="1643050"/>
            <a:ext cx="5210175"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b="1" dirty="0" smtClean="0">
                <a:latin typeface="Algerian" pitchFamily="82" charset="0"/>
              </a:rPr>
              <a:t>Both are dominant (0)… </a:t>
            </a:r>
            <a:endParaRPr lang="en-IN" dirty="0">
              <a:latin typeface="Algerian" pitchFamily="82"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1966912" y="1755775"/>
            <a:ext cx="5210175"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smtClean="0">
                <a:latin typeface="Algerian" pitchFamily="82" charset="0"/>
              </a:rPr>
              <a:t>Both are recessive… </a:t>
            </a:r>
            <a:endParaRPr lang="en-IN" dirty="0">
              <a:latin typeface="Algerian" pitchFamily="82"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1500166" y="1428736"/>
            <a:ext cx="5429288" cy="3692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4000" b="1" dirty="0" smtClean="0">
                <a:latin typeface="Bernard MT Condensed" pitchFamily="18" charset="0"/>
                <a:cs typeface="Times New Roman" pitchFamily="18" charset="0"/>
              </a:rPr>
              <a:t>Why Use CAN ? </a:t>
            </a:r>
            <a:endParaRPr lang="en-IN" sz="4000" dirty="0">
              <a:latin typeface="Bernard MT Condensed"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IN" dirty="0" smtClean="0">
                <a:solidFill>
                  <a:srgbClr val="00B0F0"/>
                </a:solidFill>
                <a:latin typeface="Times New Roman" pitchFamily="18" charset="0"/>
                <a:cs typeface="Times New Roman" pitchFamily="18" charset="0"/>
              </a:rPr>
              <a:t>Electrically robust with built-in error and arbitration features. These are automatic ! </a:t>
            </a:r>
          </a:p>
          <a:p>
            <a:r>
              <a:rPr lang="en-IN" dirty="0" smtClean="0">
                <a:solidFill>
                  <a:srgbClr val="00B0F0"/>
                </a:solidFill>
                <a:latin typeface="Times New Roman" pitchFamily="18" charset="0"/>
                <a:cs typeface="Times New Roman" pitchFamily="18" charset="0"/>
              </a:rPr>
              <a:t>Differential pair reduces EMI in/out. </a:t>
            </a:r>
          </a:p>
          <a:p>
            <a:r>
              <a:rPr lang="en-IN" dirty="0" smtClean="0">
                <a:solidFill>
                  <a:srgbClr val="00B0F0"/>
                </a:solidFill>
                <a:latin typeface="Times New Roman" pitchFamily="18" charset="0"/>
                <a:cs typeface="Times New Roman" pitchFamily="18" charset="0"/>
              </a:rPr>
              <a:t>Cheap wiring: twisted pair </a:t>
            </a:r>
          </a:p>
          <a:p>
            <a:r>
              <a:rPr lang="en-IN" dirty="0" smtClean="0">
                <a:solidFill>
                  <a:srgbClr val="00B0F0"/>
                </a:solidFill>
                <a:latin typeface="Times New Roman" pitchFamily="18" charset="0"/>
                <a:cs typeface="Times New Roman" pitchFamily="18" charset="0"/>
              </a:rPr>
              <a:t>Many controllers, parts &amp; software available. </a:t>
            </a:r>
          </a:p>
          <a:p>
            <a:r>
              <a:rPr lang="en-IN" dirty="0" smtClean="0">
                <a:solidFill>
                  <a:srgbClr val="00B0F0"/>
                </a:solidFill>
                <a:latin typeface="Times New Roman" pitchFamily="18" charset="0"/>
                <a:cs typeface="Times New Roman" pitchFamily="18" charset="0"/>
              </a:rPr>
              <a:t>Really, really easy to add another node. </a:t>
            </a:r>
          </a:p>
          <a:p>
            <a:r>
              <a:rPr lang="en-IN" dirty="0" smtClean="0">
                <a:solidFill>
                  <a:srgbClr val="00B0F0"/>
                </a:solidFill>
                <a:latin typeface="Times New Roman" pitchFamily="18" charset="0"/>
                <a:cs typeface="Times New Roman" pitchFamily="18" charset="0"/>
              </a:rPr>
              <a:t>Hard work is done by the CAN controller. </a:t>
            </a:r>
          </a:p>
          <a:p>
            <a:r>
              <a:rPr lang="en-IN" dirty="0" smtClean="0">
                <a:solidFill>
                  <a:srgbClr val="00B0F0"/>
                </a:solidFill>
                <a:latin typeface="Times New Roman" pitchFamily="18" charset="0"/>
                <a:cs typeface="Times New Roman" pitchFamily="18" charset="0"/>
              </a:rPr>
              <a:t>Many chips have implemented CAN. </a:t>
            </a:r>
          </a:p>
          <a:p>
            <a:r>
              <a:rPr lang="en-IN" dirty="0" smtClean="0">
                <a:solidFill>
                  <a:srgbClr val="00B0F0"/>
                </a:solidFill>
                <a:latin typeface="Times New Roman" pitchFamily="18" charset="0"/>
                <a:cs typeface="Times New Roman" pitchFamily="18" charset="0"/>
              </a:rPr>
              <a:t>Very easy to add and subtract nodes.</a:t>
            </a:r>
            <a:endParaRPr lang="en-IN" dirty="0">
              <a:solidFill>
                <a:srgbClr val="00B0F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966912" y="1470025"/>
            <a:ext cx="5210175"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b="1" dirty="0" smtClean="0">
                <a:solidFill>
                  <a:srgbClr val="FF0000"/>
                </a:solidFill>
                <a:latin typeface="Algerian" pitchFamily="82" charset="0"/>
              </a:rPr>
              <a:t>Node 2 WINS ! </a:t>
            </a:r>
            <a:endParaRPr lang="en-IN" dirty="0">
              <a:solidFill>
                <a:srgbClr val="FF0000"/>
              </a:solidFill>
              <a:latin typeface="Algerian" pitchFamily="82" charset="0"/>
            </a:endParaRPr>
          </a:p>
        </p:txBody>
      </p:sp>
      <p:pic>
        <p:nvPicPr>
          <p:cNvPr id="9218" name="Picture 2"/>
          <p:cNvPicPr>
            <a:picLocks noGrp="1" noChangeAspect="1" noChangeArrowheads="1"/>
          </p:cNvPicPr>
          <p:nvPr>
            <p:ph idx="1"/>
          </p:nvPr>
        </p:nvPicPr>
        <p:blipFill>
          <a:blip r:embed="rId2"/>
          <a:srcRect/>
          <a:stretch>
            <a:fillRect/>
          </a:stretch>
        </p:blipFill>
        <p:spPr bwMode="auto">
          <a:xfrm>
            <a:off x="1785918" y="1357298"/>
            <a:ext cx="6248425" cy="42493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r>
              <a:rPr lang="en-IN" dirty="0" smtClean="0">
                <a:latin typeface="Algerian" pitchFamily="82" charset="0"/>
              </a:rPr>
              <a:t>if 11 and 29 bit same identifier at the same time – 11 bit wins arbitration. </a:t>
            </a:r>
          </a:p>
          <a:p>
            <a:endParaRPr lang="en-IN" dirty="0" smtClean="0"/>
          </a:p>
          <a:p>
            <a:pPr>
              <a:buNone/>
            </a:pPr>
            <a:endParaRPr lang="en-IN" dirty="0" smtClean="0"/>
          </a:p>
          <a:p>
            <a:r>
              <a:rPr lang="en-IN" dirty="0" smtClean="0">
                <a:latin typeface="Algerian" pitchFamily="82" charset="0"/>
              </a:rPr>
              <a:t>i.e. 11010101010 &amp; 11010101010101100101001101000 </a:t>
            </a:r>
          </a:p>
          <a:p>
            <a:endParaRPr lang="en-IN" dirty="0">
              <a:latin typeface="Algerian" pitchFamily="8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solidFill>
                  <a:srgbClr val="FF0000"/>
                </a:solidFill>
                <a:latin typeface="Times New Roman" pitchFamily="18" charset="0"/>
                <a:cs typeface="Times New Roman" pitchFamily="18" charset="0"/>
              </a:rPr>
              <a:t>     SRR bit - Substitute Remote Request</a:t>
            </a:r>
          </a:p>
          <a:p>
            <a:r>
              <a:rPr lang="en-US" dirty="0" smtClean="0">
                <a:latin typeface="Times New Roman" pitchFamily="18" charset="0"/>
                <a:cs typeface="Times New Roman" pitchFamily="18" charset="0"/>
              </a:rPr>
              <a:t>The SRR bit is a recessive bit. It is transmitted in extended frames at the position of the RTR bit of standard frames.</a:t>
            </a:r>
          </a:p>
          <a:p>
            <a:pPr>
              <a:buNone/>
            </a:pPr>
            <a:r>
              <a:rPr lang="en-US" dirty="0" smtClean="0">
                <a:solidFill>
                  <a:srgbClr val="FF0000"/>
                </a:solidFill>
                <a:latin typeface="Times New Roman" pitchFamily="18" charset="0"/>
                <a:cs typeface="Times New Roman" pitchFamily="18" charset="0"/>
              </a:rPr>
              <a:t>   IDE bit - Identifier Extension</a:t>
            </a:r>
          </a:p>
          <a:p>
            <a:r>
              <a:rPr lang="en-US" dirty="0" smtClean="0">
                <a:latin typeface="Times New Roman" pitchFamily="18" charset="0"/>
                <a:cs typeface="Times New Roman" pitchFamily="18" charset="0"/>
              </a:rPr>
              <a:t>The IDE bit differentiates between standard and extended frames. </a:t>
            </a:r>
          </a:p>
          <a:p>
            <a:r>
              <a:rPr lang="en-US" dirty="0" smtClean="0">
                <a:latin typeface="Times New Roman" pitchFamily="18" charset="0"/>
                <a:cs typeface="Times New Roman" pitchFamily="18" charset="0"/>
              </a:rPr>
              <a:t>In standard frames this bit is dominant,</a:t>
            </a:r>
          </a:p>
          <a:p>
            <a:r>
              <a:rPr lang="en-US" dirty="0" smtClean="0">
                <a:latin typeface="Times New Roman" pitchFamily="18" charset="0"/>
                <a:cs typeface="Times New Roman" pitchFamily="18" charset="0"/>
              </a:rPr>
              <a:t>whereas in extended frames this bit is recessive.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latin typeface="Algerian" pitchFamily="82" charset="0"/>
              </a:rPr>
              <a:t>Data Length Code (DLC)</a:t>
            </a:r>
            <a:endParaRPr lang="en-IN" dirty="0">
              <a:latin typeface="Algerian" pitchFamily="82" charset="0"/>
            </a:endParaRPr>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IN" sz="2800" dirty="0" smtClean="0">
                <a:latin typeface="Times New Roman" pitchFamily="18" charset="0"/>
                <a:cs typeface="Times New Roman" pitchFamily="18" charset="0"/>
              </a:rPr>
              <a:t>The number of bytes in the data field of a message is coded by the data length code.</a:t>
            </a:r>
          </a:p>
          <a:p>
            <a:r>
              <a:rPr lang="en-IN" sz="2800" dirty="0" smtClean="0">
                <a:latin typeface="Times New Roman" pitchFamily="18" charset="0"/>
                <a:cs typeface="Times New Roman" pitchFamily="18" charset="0"/>
              </a:rPr>
              <a:t> With RTR = 1, this value indicates the number of data bytes requested to be sent back, with the same encoding.</a:t>
            </a:r>
          </a:p>
          <a:p>
            <a:r>
              <a:rPr lang="en-IN" sz="2800" dirty="0" smtClean="0">
                <a:latin typeface="Times New Roman" pitchFamily="18" charset="0"/>
                <a:cs typeface="Times New Roman" pitchFamily="18" charset="0"/>
              </a:rPr>
              <a:t>The range of the data byte count is 0 to 8 bytes and is coded as follows:</a:t>
            </a:r>
          </a:p>
          <a:p>
            <a:r>
              <a:rPr lang="en-IN" sz="2800" dirty="0" err="1" smtClean="0">
                <a:latin typeface="Times New Roman" pitchFamily="18" charset="0"/>
                <a:cs typeface="Times New Roman" pitchFamily="18" charset="0"/>
              </a:rPr>
              <a:t>DataByteCount</a:t>
            </a:r>
            <a:r>
              <a:rPr lang="en-IN" sz="2800" dirty="0" smtClean="0">
                <a:latin typeface="Times New Roman" pitchFamily="18" charset="0"/>
                <a:cs typeface="Times New Roman" pitchFamily="18" charset="0"/>
              </a:rPr>
              <a:t> = 8 × DLC.3 + 4 × DLC.2 + 2 × DLC.1 + DLC.0 </a:t>
            </a:r>
          </a:p>
          <a:p>
            <a:r>
              <a:rPr lang="en-IN" sz="2800" dirty="0" smtClean="0">
                <a:latin typeface="Times New Roman" pitchFamily="18" charset="0"/>
                <a:cs typeface="Times New Roman" pitchFamily="18" charset="0"/>
              </a:rPr>
              <a:t>For reasons of compatibility no data length code &gt;8 should be used. If a value &gt;8 is selected, 8 bytes are transmitted in the data frame with the data length code specified in DLC.</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3600" b="1" dirty="0" smtClean="0">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Cyclic Redundancy Field</a:t>
            </a:r>
          </a:p>
          <a:p>
            <a:r>
              <a:rPr lang="en-US" dirty="0" smtClean="0">
                <a:latin typeface="Times New Roman" pitchFamily="18" charset="0"/>
                <a:cs typeface="Times New Roman" pitchFamily="18" charset="0"/>
              </a:rPr>
              <a:t>The Cyclic Redundancy Field (CRC field) follows and is used to detect possible transmission errors. </a:t>
            </a:r>
          </a:p>
          <a:p>
            <a:r>
              <a:rPr lang="en-US" dirty="0" smtClean="0">
                <a:latin typeface="Times New Roman" pitchFamily="18" charset="0"/>
                <a:cs typeface="Times New Roman" pitchFamily="18" charset="0"/>
              </a:rPr>
              <a:t>The CRC Field consists of a 15 bit CRC sequence, completed by the recessive CRC Delimiter bit.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4200" dirty="0" smtClean="0">
                <a:solidFill>
                  <a:srgbClr val="FF0000"/>
                </a:solidFill>
                <a:latin typeface="Times New Roman" pitchFamily="18" charset="0"/>
                <a:cs typeface="Times New Roman" pitchFamily="18" charset="0"/>
              </a:rPr>
              <a:t> Acknowledge Field. </a:t>
            </a:r>
          </a:p>
          <a:p>
            <a:r>
              <a:rPr lang="en-US" dirty="0" smtClean="0">
                <a:latin typeface="Times New Roman" pitchFamily="18" charset="0"/>
                <a:cs typeface="Times New Roman" pitchFamily="18" charset="0"/>
              </a:rPr>
              <a:t>During the ACK Slot bit the transmitting node sends out a recessive bit. </a:t>
            </a:r>
          </a:p>
          <a:p>
            <a:r>
              <a:rPr lang="en-US" dirty="0" smtClean="0">
                <a:latin typeface="Times New Roman" pitchFamily="18" charset="0"/>
                <a:cs typeface="Times New Roman" pitchFamily="18" charset="0"/>
              </a:rPr>
              <a:t> Any node that has received an error free frame acknowledges the correct reception of the frame by sending back a dominant bit</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fontScale="92500" lnSpcReduction="20000"/>
          </a:bodyPr>
          <a:lstStyle/>
          <a:p>
            <a:pPr>
              <a:buNone/>
            </a:pPr>
            <a:r>
              <a:rPr lang="en-US" dirty="0">
                <a:solidFill>
                  <a:srgbClr val="7030A0"/>
                </a:solidFill>
                <a:latin typeface="Times New Roman" pitchFamily="18" charset="0"/>
                <a:cs typeface="Times New Roman" pitchFamily="18" charset="0"/>
              </a:rPr>
              <a:t>● reliability</a:t>
            </a:r>
          </a:p>
          <a:p>
            <a:pPr>
              <a:buNone/>
            </a:pPr>
            <a:r>
              <a:rPr lang="en-US" dirty="0">
                <a:solidFill>
                  <a:srgbClr val="7030A0"/>
                </a:solidFill>
                <a:latin typeface="Times New Roman" pitchFamily="18" charset="0"/>
                <a:cs typeface="Times New Roman" pitchFamily="18" charset="0"/>
              </a:rPr>
              <a:t>○ differential </a:t>
            </a:r>
            <a:r>
              <a:rPr lang="en-US" dirty="0" smtClean="0">
                <a:solidFill>
                  <a:srgbClr val="7030A0"/>
                </a:solidFill>
                <a:latin typeface="Times New Roman" pitchFamily="18" charset="0"/>
                <a:cs typeface="Times New Roman" pitchFamily="18" charset="0"/>
              </a:rPr>
              <a:t>signaling</a:t>
            </a:r>
            <a:endParaRPr lang="en-US" dirty="0">
              <a:solidFill>
                <a:srgbClr val="7030A0"/>
              </a:solidFill>
              <a:latin typeface="Times New Roman" pitchFamily="18" charset="0"/>
              <a:cs typeface="Times New Roman" pitchFamily="18" charset="0"/>
            </a:endParaRPr>
          </a:p>
          <a:p>
            <a:pPr>
              <a:buNone/>
            </a:pPr>
            <a:r>
              <a:rPr lang="en-US" dirty="0">
                <a:solidFill>
                  <a:srgbClr val="7030A0"/>
                </a:solidFill>
                <a:latin typeface="Times New Roman" pitchFamily="18" charset="0"/>
                <a:cs typeface="Times New Roman" pitchFamily="18" charset="0"/>
              </a:rPr>
              <a:t>● priority</a:t>
            </a:r>
          </a:p>
          <a:p>
            <a:pPr>
              <a:buNone/>
            </a:pPr>
            <a:r>
              <a:rPr lang="en-US" dirty="0">
                <a:solidFill>
                  <a:srgbClr val="7030A0"/>
                </a:solidFill>
                <a:latin typeface="Times New Roman" pitchFamily="18" charset="0"/>
                <a:cs typeface="Times New Roman" pitchFamily="18" charset="0"/>
              </a:rPr>
              <a:t>○ easily prioritize messages</a:t>
            </a:r>
          </a:p>
          <a:p>
            <a:pPr>
              <a:buNone/>
            </a:pPr>
            <a:r>
              <a:rPr lang="en-US" dirty="0">
                <a:solidFill>
                  <a:srgbClr val="7030A0"/>
                </a:solidFill>
                <a:latin typeface="Times New Roman" pitchFamily="18" charset="0"/>
                <a:cs typeface="Times New Roman" pitchFamily="18" charset="0"/>
              </a:rPr>
              <a:t>● low wire count</a:t>
            </a:r>
          </a:p>
          <a:p>
            <a:pPr>
              <a:buNone/>
            </a:pP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node independence</a:t>
            </a:r>
          </a:p>
          <a:p>
            <a:pPr>
              <a:buNone/>
            </a:pPr>
            <a:r>
              <a:rPr lang="en-US" dirty="0">
                <a:solidFill>
                  <a:srgbClr val="7030A0"/>
                </a:solidFill>
                <a:latin typeface="Times New Roman" pitchFamily="18" charset="0"/>
                <a:cs typeface="Times New Roman" pitchFamily="18" charset="0"/>
              </a:rPr>
              <a:t>○ can add / remove nodes</a:t>
            </a:r>
          </a:p>
          <a:p>
            <a:pPr>
              <a:buNone/>
            </a:pPr>
            <a:r>
              <a:rPr lang="en-US" dirty="0">
                <a:solidFill>
                  <a:srgbClr val="7030A0"/>
                </a:solidFill>
                <a:latin typeface="Times New Roman" pitchFamily="18" charset="0"/>
                <a:cs typeface="Times New Roman" pitchFamily="18" charset="0"/>
              </a:rPr>
              <a:t>○ node breakdown doesn't bring down</a:t>
            </a:r>
          </a:p>
          <a:p>
            <a:pPr>
              <a:buNone/>
            </a:pPr>
            <a:r>
              <a:rPr lang="en-US" dirty="0">
                <a:solidFill>
                  <a:srgbClr val="7030A0"/>
                </a:solidFill>
                <a:latin typeface="Times New Roman" pitchFamily="18" charset="0"/>
                <a:cs typeface="Times New Roman" pitchFamily="18" charset="0"/>
              </a:rPr>
              <a:t>network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Times New Roman" pitchFamily="18" charset="0"/>
                <a:cs typeface="Times New Roman" pitchFamily="18" charset="0"/>
              </a:rPr>
              <a:t>Disadvantages</a:t>
            </a:r>
          </a:p>
        </p:txBody>
      </p:sp>
      <p:sp>
        <p:nvSpPr>
          <p:cNvPr id="3" name="Content Placeholder 2"/>
          <p:cNvSpPr>
            <a:spLocks noGrp="1"/>
          </p:cNvSpPr>
          <p:nvPr>
            <p:ph idx="1"/>
          </p:nvPr>
        </p:nvSpPr>
        <p:spPr/>
        <p:txBody>
          <a:bodyPr/>
          <a:lstStyle/>
          <a:p>
            <a:pPr>
              <a:buNone/>
            </a:pPr>
            <a:r>
              <a:rPr lang="en-US" dirty="0">
                <a:solidFill>
                  <a:srgbClr val="7030A0"/>
                </a:solidFill>
                <a:latin typeface="Times New Roman" pitchFamily="18" charset="0"/>
                <a:cs typeface="Times New Roman" pitchFamily="18" charset="0"/>
              </a:rPr>
              <a:t>● regulate wire length</a:t>
            </a:r>
          </a:p>
          <a:p>
            <a:pPr>
              <a:buNone/>
            </a:pPr>
            <a:r>
              <a:rPr lang="en-US" dirty="0">
                <a:solidFill>
                  <a:srgbClr val="7030A0"/>
                </a:solidFill>
                <a:latin typeface="Times New Roman" pitchFamily="18" charset="0"/>
                <a:cs typeface="Times New Roman" pitchFamily="18" charset="0"/>
              </a:rPr>
              <a:t>○ particularly for high speeds</a:t>
            </a:r>
          </a:p>
          <a:p>
            <a:pPr>
              <a:buNone/>
            </a:pPr>
            <a:r>
              <a:rPr lang="en-US" dirty="0">
                <a:solidFill>
                  <a:srgbClr val="7030A0"/>
                </a:solidFill>
                <a:latin typeface="Times New Roman" pitchFamily="18" charset="0"/>
                <a:cs typeface="Times New Roman" pitchFamily="18" charset="0"/>
              </a:rPr>
              <a:t>● requires termination</a:t>
            </a:r>
          </a:p>
          <a:p>
            <a:pPr>
              <a:buNone/>
            </a:pPr>
            <a:r>
              <a:rPr lang="en-US" dirty="0">
                <a:solidFill>
                  <a:srgbClr val="7030A0"/>
                </a:solidFill>
                <a:latin typeface="Times New Roman" pitchFamily="18" charset="0"/>
                <a:cs typeface="Times New Roman" pitchFamily="18" charset="0"/>
              </a:rPr>
              <a:t>○ resistor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latin typeface="Times New Roman" pitchFamily="18" charset="0"/>
                <a:cs typeface="Times New Roman" pitchFamily="18" charset="0"/>
              </a:rPr>
              <a:t>LPC 1768  REGISTERS CONFIGARATION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dirty="0" smtClean="0">
                <a:solidFill>
                  <a:srgbClr val="7030A0"/>
                </a:solidFill>
                <a:latin typeface="Times New Roman" pitchFamily="18" charset="0"/>
                <a:cs typeface="Times New Roman" pitchFamily="18" charset="0"/>
              </a:rPr>
              <a:t>1.PCONP REGISTER</a:t>
            </a:r>
          </a:p>
          <a:p>
            <a:r>
              <a:rPr lang="en-US" sz="2800" dirty="0" smtClean="0">
                <a:solidFill>
                  <a:srgbClr val="00B0F0"/>
                </a:solidFill>
                <a:latin typeface="Times New Roman" pitchFamily="18" charset="0"/>
                <a:cs typeface="Times New Roman" pitchFamily="18" charset="0"/>
              </a:rPr>
              <a:t>The PCONP register allows turning off selected peripheral functions for the purpose of saving power.</a:t>
            </a:r>
          </a:p>
          <a:p>
            <a:pPr>
              <a:buNone/>
            </a:pPr>
            <a:endParaRPr lang="en-US" sz="2800" dirty="0" smtClean="0">
              <a:solidFill>
                <a:srgbClr val="00B0F0"/>
              </a:solidFill>
              <a:latin typeface="Times New Roman" pitchFamily="18" charset="0"/>
              <a:cs typeface="Times New Roman" pitchFamily="18" charset="0"/>
            </a:endParaRPr>
          </a:p>
          <a:p>
            <a:r>
              <a:rPr lang="en-US" sz="2800" dirty="0" smtClean="0">
                <a:solidFill>
                  <a:srgbClr val="00B0F0"/>
                </a:solidFill>
                <a:latin typeface="Times New Roman" pitchFamily="18" charset="0"/>
                <a:cs typeface="Times New Roman" pitchFamily="18" charset="0"/>
              </a:rPr>
              <a:t>Set the proper bit in the PCONP register to enable CAN1 controller.</a:t>
            </a:r>
          </a:p>
          <a:p>
            <a:endParaRPr lang="en-US" sz="2800" dirty="0" smtClean="0">
              <a:solidFill>
                <a:srgbClr val="00B0F0"/>
              </a:solidFill>
              <a:latin typeface="Times New Roman" pitchFamily="18" charset="0"/>
              <a:cs typeface="Times New Roman" pitchFamily="18" charset="0"/>
            </a:endParaRPr>
          </a:p>
          <a:p>
            <a:pPr>
              <a:buNone/>
            </a:pPr>
            <a:r>
              <a:rPr lang="en-US" sz="2800" dirty="0" smtClean="0">
                <a:solidFill>
                  <a:srgbClr val="00B0F0"/>
                </a:solidFill>
                <a:latin typeface="Times New Roman" pitchFamily="18" charset="0"/>
                <a:cs typeface="Times New Roman" pitchFamily="18" charset="0"/>
              </a:rPr>
              <a:t>LPC_SC-&gt;PCONP|=0X---------------;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600" b="1" dirty="0" smtClean="0">
                <a:latin typeface="Algerian" pitchFamily="82" charset="0"/>
                <a:cs typeface="Times New Roman" pitchFamily="18" charset="0"/>
              </a:rPr>
              <a:t>CAN Speeds </a:t>
            </a:r>
            <a:endParaRPr lang="en-IN" sz="3600" dirty="0">
              <a:latin typeface="Algerian" pitchFamily="82"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r>
              <a:rPr lang="en-IN" dirty="0" smtClean="0">
                <a:solidFill>
                  <a:srgbClr val="7030A0"/>
                </a:solidFill>
                <a:latin typeface="Times New Roman" pitchFamily="18" charset="0"/>
                <a:cs typeface="Times New Roman" pitchFamily="18" charset="0"/>
              </a:rPr>
              <a:t>Is specified from ~10 Kbps to 1Mbps. </a:t>
            </a:r>
          </a:p>
          <a:p>
            <a:r>
              <a:rPr lang="en-IN" dirty="0" smtClean="0">
                <a:solidFill>
                  <a:srgbClr val="7030A0"/>
                </a:solidFill>
                <a:latin typeface="Times New Roman" pitchFamily="18" charset="0"/>
                <a:cs typeface="Times New Roman" pitchFamily="18" charset="0"/>
              </a:rPr>
              <a:t>Can’t change speed dynamically…ever ! </a:t>
            </a:r>
          </a:p>
          <a:p>
            <a:r>
              <a:rPr lang="en-IN" dirty="0" smtClean="0">
                <a:solidFill>
                  <a:srgbClr val="7030A0"/>
                </a:solidFill>
                <a:latin typeface="Times New Roman" pitchFamily="18" charset="0"/>
                <a:cs typeface="Times New Roman" pitchFamily="18" charset="0"/>
              </a:rPr>
              <a:t>125, 250 &amp; 500 Kbps common. </a:t>
            </a:r>
          </a:p>
          <a:p>
            <a:r>
              <a:rPr lang="en-IN" dirty="0" smtClean="0">
                <a:solidFill>
                  <a:srgbClr val="7030A0"/>
                </a:solidFill>
                <a:latin typeface="Times New Roman" pitchFamily="18" charset="0"/>
                <a:cs typeface="Times New Roman" pitchFamily="18" charset="0"/>
              </a:rPr>
              <a:t>Longer cable runs means slower frequency. </a:t>
            </a:r>
          </a:p>
          <a:p>
            <a:r>
              <a:rPr lang="en-IN" dirty="0" smtClean="0">
                <a:solidFill>
                  <a:srgbClr val="7030A0"/>
                </a:solidFill>
                <a:latin typeface="Times New Roman" pitchFamily="18" charset="0"/>
                <a:cs typeface="Times New Roman" pitchFamily="18" charset="0"/>
              </a:rPr>
              <a:t>1 Mbps a bit hard to manage in a real system. </a:t>
            </a:r>
          </a:p>
          <a:p>
            <a:r>
              <a:rPr lang="en-IN" dirty="0" smtClean="0">
                <a:solidFill>
                  <a:srgbClr val="7030A0"/>
                </a:solidFill>
                <a:latin typeface="Times New Roman" pitchFamily="18" charset="0"/>
                <a:cs typeface="Times New Roman" pitchFamily="18" charset="0"/>
              </a:rPr>
              <a:t>Better controllers and transceivers make higher speeds easier. </a:t>
            </a:r>
          </a:p>
          <a:p>
            <a:pPr>
              <a:buNone/>
            </a:pPr>
            <a:endParaRPr lang="en-IN" dirty="0" smtClean="0">
              <a:solidFill>
                <a:srgbClr val="7030A0"/>
              </a:solidFill>
              <a:latin typeface="Times New Roman" pitchFamily="18" charset="0"/>
              <a:cs typeface="Times New Roman" pitchFamily="18" charset="0"/>
            </a:endParaRPr>
          </a:p>
          <a:p>
            <a:endParaRPr lang="en-IN" dirty="0">
              <a:solidFill>
                <a:srgbClr val="7030A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6019800"/>
          </a:xfrm>
        </p:spPr>
        <p:txBody>
          <a:bodyPr>
            <a:normAutofit/>
          </a:bodyPr>
          <a:lstStyle/>
          <a:p>
            <a:pPr>
              <a:buNone/>
            </a:pPr>
            <a:r>
              <a:rPr lang="en-US" sz="2800" dirty="0" smtClean="0">
                <a:solidFill>
                  <a:srgbClr val="7030A0"/>
                </a:solidFill>
                <a:latin typeface="Times New Roman" pitchFamily="18" charset="0"/>
                <a:cs typeface="Times New Roman" pitchFamily="18" charset="0"/>
              </a:rPr>
              <a:t>2.</a:t>
            </a:r>
            <a:r>
              <a:rPr lang="en-US" sz="2800" b="1" dirty="0" smtClean="0">
                <a:solidFill>
                  <a:srgbClr val="7030A0"/>
                </a:solidFill>
                <a:latin typeface="Times New Roman" pitchFamily="18" charset="0"/>
                <a:cs typeface="Times New Roman" pitchFamily="18" charset="0"/>
              </a:rPr>
              <a:t> Peripheral Clock Selection registers 0 and 1  </a:t>
            </a:r>
          </a:p>
          <a:p>
            <a:pPr>
              <a:buNone/>
            </a:pPr>
            <a:r>
              <a:rPr lang="en-US" sz="2800" b="1" dirty="0" smtClean="0">
                <a:latin typeface="Times New Roman" pitchFamily="18" charset="0"/>
                <a:cs typeface="Times New Roman" pitchFamily="18" charset="0"/>
              </a:rPr>
              <a:t>     </a:t>
            </a:r>
            <a:r>
              <a:rPr lang="en-US" sz="2800" b="1" dirty="0" smtClean="0">
                <a:solidFill>
                  <a:srgbClr val="00B0F0"/>
                </a:solidFill>
                <a:latin typeface="Times New Roman" pitchFamily="18" charset="0"/>
                <a:cs typeface="Times New Roman" pitchFamily="18" charset="0"/>
              </a:rPr>
              <a:t>Select  appropriate clock for CAN1. For setting the baud rate</a:t>
            </a:r>
          </a:p>
          <a:p>
            <a:pPr>
              <a:buNone/>
            </a:pPr>
            <a:endParaRPr lang="en-US" sz="2800" b="1" dirty="0" smtClean="0">
              <a:solidFill>
                <a:srgbClr val="00B0F0"/>
              </a:solidFill>
              <a:latin typeface="Times New Roman" pitchFamily="18" charset="0"/>
              <a:cs typeface="Times New Roman" pitchFamily="18" charset="0"/>
            </a:endParaRPr>
          </a:p>
          <a:p>
            <a:pPr>
              <a:buNone/>
            </a:pPr>
            <a:endParaRPr lang="en-US" sz="2800" b="1" dirty="0" smtClean="0">
              <a:solidFill>
                <a:srgbClr val="00B0F0"/>
              </a:solidFill>
              <a:latin typeface="Times New Roman" pitchFamily="18" charset="0"/>
              <a:cs typeface="Times New Roman" pitchFamily="18" charset="0"/>
            </a:endParaRPr>
          </a:p>
          <a:p>
            <a:pPr>
              <a:buNone/>
            </a:pPr>
            <a:r>
              <a:rPr lang="en-US" sz="2800" b="1" dirty="0" smtClean="0">
                <a:solidFill>
                  <a:srgbClr val="00B0F0"/>
                </a:solidFill>
                <a:latin typeface="Times New Roman" pitchFamily="18" charset="0"/>
                <a:cs typeface="Times New Roman" pitchFamily="18" charset="0"/>
              </a:rPr>
              <a:t>LPC_SC-&gt;PCLKSEL0|=0X………..;</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943600"/>
          </a:xfrm>
        </p:spPr>
        <p:txBody>
          <a:bodyPr/>
          <a:lstStyle/>
          <a:p>
            <a:pPr>
              <a:buNone/>
            </a:pPr>
            <a:r>
              <a:rPr lang="en-US" dirty="0" smtClean="0">
                <a:solidFill>
                  <a:srgbClr val="7030A0"/>
                </a:solidFill>
                <a:latin typeface="Times New Roman" pitchFamily="18" charset="0"/>
                <a:cs typeface="Times New Roman" pitchFamily="18" charset="0"/>
              </a:rPr>
              <a:t>3.Pin selection </a:t>
            </a:r>
          </a:p>
          <a:p>
            <a:pPr>
              <a:buNone/>
            </a:pPr>
            <a:r>
              <a:rPr lang="en-US" dirty="0" smtClean="0">
                <a:solidFill>
                  <a:srgbClr val="7030A0"/>
                </a:solidFill>
                <a:latin typeface="Times New Roman" pitchFamily="18" charset="0"/>
                <a:cs typeface="Times New Roman" pitchFamily="18" charset="0"/>
              </a:rPr>
              <a:t>      </a:t>
            </a:r>
            <a:r>
              <a:rPr lang="en-US" dirty="0" smtClean="0">
                <a:solidFill>
                  <a:srgbClr val="00B0F0"/>
                </a:solidFill>
                <a:latin typeface="Times New Roman" pitchFamily="18" charset="0"/>
                <a:cs typeface="Times New Roman" pitchFamily="18" charset="0"/>
              </a:rPr>
              <a:t>select appopriate PINSEL register for CAN1 pins</a:t>
            </a:r>
          </a:p>
          <a:p>
            <a:pPr>
              <a:buNone/>
            </a:pPr>
            <a:r>
              <a:rPr lang="en-US" dirty="0" smtClean="0">
                <a:solidFill>
                  <a:srgbClr val="00B0F0"/>
                </a:solidFill>
                <a:latin typeface="Times New Roman" pitchFamily="18" charset="0"/>
                <a:cs typeface="Times New Roman" pitchFamily="18" charset="0"/>
              </a:rPr>
              <a:t>    LPC_PINCON-&gt;PINSEL0|=0X…………</a:t>
            </a:r>
            <a:endParaRPr lang="en-US"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Times New Roman" pitchFamily="18" charset="0"/>
                <a:cs typeface="Times New Roman" pitchFamily="18" charset="0"/>
              </a:rPr>
              <a:t>CAN Mode register “CAN1MOD”</a:t>
            </a:r>
            <a:endParaRPr lang="en-US"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lstStyle/>
          <a:p>
            <a:pPr>
              <a:buNone/>
            </a:pPr>
            <a:r>
              <a:rPr lang="en-US" dirty="0" smtClean="0">
                <a:solidFill>
                  <a:srgbClr val="FFC000"/>
                </a:solidFill>
                <a:latin typeface="Times New Roman" pitchFamily="18" charset="0"/>
                <a:cs typeface="Times New Roman" pitchFamily="18" charset="0"/>
              </a:rPr>
              <a:t>1.It is 32 bit register</a:t>
            </a:r>
          </a:p>
          <a:p>
            <a:pPr>
              <a:buNone/>
            </a:pPr>
            <a:r>
              <a:rPr lang="en-US" dirty="0" smtClean="0">
                <a:solidFill>
                  <a:srgbClr val="FFC000"/>
                </a:solidFill>
                <a:latin typeface="Times New Roman" pitchFamily="18" charset="0"/>
                <a:cs typeface="Times New Roman" pitchFamily="18" charset="0"/>
              </a:rPr>
              <a:t>2.It is Read and write register</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380999"/>
          <a:ext cx="8610600" cy="5098869"/>
        </p:xfrm>
        <a:graphic>
          <a:graphicData uri="http://schemas.openxmlformats.org/drawingml/2006/table">
            <a:tbl>
              <a:tblPr firstRow="1" bandRow="1">
                <a:tableStyleId>{5C22544A-7EE6-4342-B048-85BDC9FD1C3A}</a:tableStyleId>
              </a:tblPr>
              <a:tblGrid>
                <a:gridCol w="609600"/>
                <a:gridCol w="1524000"/>
                <a:gridCol w="1154084"/>
                <a:gridCol w="5322916"/>
              </a:tblGrid>
              <a:tr h="892629">
                <a:tc>
                  <a:txBody>
                    <a:bodyPr/>
                    <a:lstStyle/>
                    <a:p>
                      <a:r>
                        <a:rPr lang="en-US" sz="1800" dirty="0" smtClean="0">
                          <a:latin typeface="Times New Roman" pitchFamily="18" charset="0"/>
                          <a:cs typeface="Times New Roman" pitchFamily="18" charset="0"/>
                        </a:rPr>
                        <a:t>BIT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SYMBOL</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VALUE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FUNCTION</a:t>
                      </a:r>
                      <a:endParaRPr lang="en-US" sz="1800" dirty="0">
                        <a:latin typeface="Times New Roman" pitchFamily="18" charset="0"/>
                        <a:cs typeface="Times New Roman" pitchFamily="18" charset="0"/>
                      </a:endParaRPr>
                    </a:p>
                  </a:txBody>
                  <a:tcPr/>
                </a:tc>
              </a:tr>
              <a:tr h="446315">
                <a:tc rowSpan="2">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rowSpan="2">
                  <a:txBody>
                    <a:bodyPr/>
                    <a:lstStyle/>
                    <a:p>
                      <a:r>
                        <a:rPr lang="en-US" sz="1800" dirty="0" smtClean="0">
                          <a:latin typeface="Times New Roman" pitchFamily="18" charset="0"/>
                          <a:cs typeface="Times New Roman" pitchFamily="18" charset="0"/>
                        </a:rPr>
                        <a:t>RM</a:t>
                      </a:r>
                    </a:p>
                    <a:p>
                      <a:r>
                        <a:rPr lang="en-US" sz="1800" dirty="0" smtClean="0">
                          <a:latin typeface="Times New Roman" pitchFamily="18" charset="0"/>
                          <a:cs typeface="Times New Roman" pitchFamily="18" charset="0"/>
                        </a:rPr>
                        <a:t>(RESETMODE)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     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CAN Controller is in the Operating Mode, and certain registers can not be written.</a:t>
                      </a:r>
                      <a:endParaRPr lang="en-US" sz="1800" dirty="0">
                        <a:latin typeface="Times New Roman" pitchFamily="18" charset="0"/>
                        <a:cs typeface="Times New Roman" pitchFamily="18" charset="0"/>
                      </a:endParaRPr>
                    </a:p>
                  </a:txBody>
                  <a:tcPr/>
                </a:tc>
              </a:tr>
              <a:tr h="446315">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     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CAN operation is disabled, writable registers can be written and the current transmission/reception of a message is aborted.</a:t>
                      </a:r>
                      <a:endParaRPr lang="en-US" sz="1800" dirty="0">
                        <a:latin typeface="Times New Roman" pitchFamily="18" charset="0"/>
                        <a:cs typeface="Times New Roman" pitchFamily="18" charset="0"/>
                      </a:endParaRPr>
                    </a:p>
                  </a:txBody>
                  <a:tcPr/>
                </a:tc>
              </a:tr>
              <a:tr h="446315">
                <a:tc rowSpan="2">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rowSpan="2">
                  <a:txBody>
                    <a:bodyPr/>
                    <a:lstStyle/>
                    <a:p>
                      <a:r>
                        <a:rPr lang="en-US" sz="1800" dirty="0" smtClean="0">
                          <a:latin typeface="Times New Roman" pitchFamily="18" charset="0"/>
                          <a:cs typeface="Times New Roman" pitchFamily="18" charset="0"/>
                        </a:rPr>
                        <a:t>LOM</a:t>
                      </a:r>
                    </a:p>
                    <a:p>
                      <a:r>
                        <a:rPr lang="en-US" sz="1800" kern="1200" baseline="0" dirty="0" smtClean="0">
                          <a:solidFill>
                            <a:schemeClr val="dk1"/>
                          </a:solidFill>
                          <a:latin typeface="+mn-lt"/>
                          <a:ea typeface="+mn-ea"/>
                          <a:cs typeface="+mn-cs"/>
                        </a:rPr>
                        <a:t>Listen </a:t>
                      </a:r>
                    </a:p>
                    <a:p>
                      <a:r>
                        <a:rPr lang="en-US" sz="1800" kern="1200" baseline="0" dirty="0" smtClean="0">
                          <a:solidFill>
                            <a:schemeClr val="dk1"/>
                          </a:solidFill>
                          <a:latin typeface="+mn-lt"/>
                          <a:ea typeface="+mn-ea"/>
                          <a:cs typeface="+mn-cs"/>
                        </a:rPr>
                        <a:t>Only Mode.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acknowledges a successfully received message on the CAN bus. The error counters are stopped at the current value.</a:t>
                      </a:r>
                      <a:endParaRPr lang="en-US" sz="1800" dirty="0">
                        <a:latin typeface="Times New Roman" pitchFamily="18" charset="0"/>
                        <a:cs typeface="Times New Roman" pitchFamily="18" charset="0"/>
                      </a:endParaRPr>
                    </a:p>
                  </a:txBody>
                  <a:tcPr/>
                </a:tc>
              </a:tr>
              <a:tr h="446315">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controller gives no acknowledgment, even if a message is successfully received. Messages cannot be sent, and the controller operates in “error</a:t>
                      </a:r>
                    </a:p>
                    <a:p>
                      <a:r>
                        <a:rPr lang="en-US" sz="1800" kern="1200" baseline="0" dirty="0" smtClean="0">
                          <a:solidFill>
                            <a:schemeClr val="dk1"/>
                          </a:solidFill>
                          <a:latin typeface="+mn-lt"/>
                          <a:ea typeface="+mn-ea"/>
                          <a:cs typeface="+mn-cs"/>
                        </a:rPr>
                        <a:t>passive” mode. This mode is intended for software bit rate detection and</a:t>
                      </a:r>
                    </a:p>
                    <a:p>
                      <a:r>
                        <a:rPr lang="en-US" sz="1800" kern="1200" baseline="0" dirty="0" smtClean="0">
                          <a:solidFill>
                            <a:schemeClr val="dk1"/>
                          </a:solidFill>
                          <a:latin typeface="+mn-lt"/>
                          <a:ea typeface="+mn-ea"/>
                          <a:cs typeface="+mn-cs"/>
                        </a:rPr>
                        <a:t>“hot plugging”.</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1" y="380999"/>
          <a:ext cx="8762999" cy="5212080"/>
        </p:xfrm>
        <a:graphic>
          <a:graphicData uri="http://schemas.openxmlformats.org/drawingml/2006/table">
            <a:tbl>
              <a:tblPr firstRow="1" bandRow="1">
                <a:tableStyleId>{5C22544A-7EE6-4342-B048-85BDC9FD1C3A}</a:tableStyleId>
              </a:tblPr>
              <a:tblGrid>
                <a:gridCol w="620390"/>
                <a:gridCol w="1550973"/>
                <a:gridCol w="749636"/>
                <a:gridCol w="5842000"/>
              </a:tblGrid>
              <a:tr h="892629">
                <a:tc>
                  <a:txBody>
                    <a:bodyPr/>
                    <a:lstStyle/>
                    <a:p>
                      <a:r>
                        <a:rPr lang="en-US" sz="2400" dirty="0" smtClean="0">
                          <a:latin typeface="Times New Roman" pitchFamily="18" charset="0"/>
                          <a:cs typeface="Times New Roman" pitchFamily="18" charset="0"/>
                        </a:rPr>
                        <a:t>BIT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SYMBOL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VALUE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a:txBody>
                  <a:tcPr/>
                </a:tc>
              </a:tr>
              <a:tr h="446315">
                <a:tc rowSpan="2">
                  <a:txBody>
                    <a:bodyPr/>
                    <a:lstStyle/>
                    <a:p>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tc>
                <a:tc rowSpan="2">
                  <a:txBody>
                    <a:bodyPr/>
                    <a:lstStyle/>
                    <a:p>
                      <a:r>
                        <a:rPr lang="en-US" sz="2400" kern="1200" baseline="0" dirty="0" smtClean="0">
                          <a:solidFill>
                            <a:schemeClr val="dk1"/>
                          </a:solidFill>
                          <a:latin typeface="Times New Roman" pitchFamily="18" charset="0"/>
                          <a:ea typeface="+mn-ea"/>
                          <a:cs typeface="Times New Roman" pitchFamily="18" charset="0"/>
                        </a:rPr>
                        <a:t>STM</a:t>
                      </a:r>
                    </a:p>
                    <a:p>
                      <a:r>
                        <a:rPr lang="en-US" sz="2400" kern="1200" baseline="0" dirty="0" smtClean="0">
                          <a:solidFill>
                            <a:schemeClr val="dk1"/>
                          </a:solidFill>
                          <a:latin typeface="Times New Roman" pitchFamily="18" charset="0"/>
                          <a:ea typeface="+mn-ea"/>
                          <a:cs typeface="Times New Roman" pitchFamily="18" charset="0"/>
                        </a:rPr>
                        <a:t>(</a:t>
                      </a:r>
                    </a:p>
                    <a:p>
                      <a:r>
                        <a:rPr lang="en-US" sz="2400" kern="1200" baseline="0" dirty="0" smtClean="0">
                          <a:solidFill>
                            <a:schemeClr val="dk1"/>
                          </a:solidFill>
                          <a:latin typeface="Times New Roman" pitchFamily="18" charset="0"/>
                          <a:ea typeface="+mn-ea"/>
                          <a:cs typeface="Times New Roman" pitchFamily="18" charset="0"/>
                        </a:rPr>
                        <a:t>Self Test Mode.)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A transmitted message must be acknowledged to be considered successful.</a:t>
                      </a:r>
                      <a:endParaRPr lang="en-US" sz="2400" dirty="0">
                        <a:latin typeface="Times New Roman" pitchFamily="18" charset="0"/>
                        <a:cs typeface="Times New Roman" pitchFamily="18" charset="0"/>
                      </a:endParaRPr>
                    </a:p>
                  </a:txBody>
                  <a:tcPr/>
                </a:tc>
              </a:tr>
              <a:tr h="446315">
                <a:tc vMerge="1">
                  <a:txBody>
                    <a:bodyPr/>
                    <a:lstStyle/>
                    <a:p>
                      <a:endParaRPr lang="en-US"/>
                    </a:p>
                  </a:txBody>
                  <a:tcPr/>
                </a:tc>
                <a:tc vMerge="1">
                  <a:txBody>
                    <a:bodyPr/>
                    <a:lstStyle/>
                    <a:p>
                      <a:endParaRPr lang="en-US"/>
                    </a:p>
                  </a:txBody>
                  <a:tcPr/>
                </a:tc>
                <a:tc>
                  <a:txBody>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The controller will consider a </a:t>
                      </a:r>
                      <a:r>
                        <a:rPr lang="en-US" sz="2400" kern="1200" baseline="0" dirty="0" err="1" smtClean="0">
                          <a:solidFill>
                            <a:schemeClr val="dk1"/>
                          </a:solidFill>
                          <a:latin typeface="Times New Roman" pitchFamily="18" charset="0"/>
                          <a:ea typeface="+mn-ea"/>
                          <a:cs typeface="Times New Roman" pitchFamily="18" charset="0"/>
                        </a:rPr>
                        <a:t>Tx</a:t>
                      </a:r>
                      <a:r>
                        <a:rPr lang="en-US" sz="2400" kern="1200" baseline="0" dirty="0" smtClean="0">
                          <a:solidFill>
                            <a:schemeClr val="dk1"/>
                          </a:solidFill>
                          <a:latin typeface="Times New Roman" pitchFamily="18" charset="0"/>
                          <a:ea typeface="+mn-ea"/>
                          <a:cs typeface="Times New Roman" pitchFamily="18" charset="0"/>
                        </a:rPr>
                        <a:t> message successful even if there is no acknowledgment  received.</a:t>
                      </a:r>
                      <a:endParaRPr lang="en-US" sz="2400" dirty="0">
                        <a:latin typeface="Times New Roman" pitchFamily="18" charset="0"/>
                        <a:cs typeface="Times New Roman" pitchFamily="18" charset="0"/>
                      </a:endParaRPr>
                    </a:p>
                  </a:txBody>
                  <a:tcPr/>
                </a:tc>
              </a:tr>
              <a:tr h="446315">
                <a:tc rowSpan="2">
                  <a:txBody>
                    <a:bodyPr/>
                    <a:lstStyle/>
                    <a:p>
                      <a:r>
                        <a:rPr lang="en-US" sz="2400" dirty="0" smtClean="0">
                          <a:latin typeface="Times New Roman" pitchFamily="18" charset="0"/>
                          <a:cs typeface="Times New Roman" pitchFamily="18" charset="0"/>
                        </a:rPr>
                        <a:t>3</a:t>
                      </a:r>
                      <a:endParaRPr lang="en-US" sz="2400" dirty="0">
                        <a:latin typeface="Times New Roman" pitchFamily="18" charset="0"/>
                        <a:cs typeface="Times New Roman" pitchFamily="18" charset="0"/>
                      </a:endParaRPr>
                    </a:p>
                  </a:txBody>
                  <a:tcPr/>
                </a:tc>
                <a:tc rowSpan="2">
                  <a:txBody>
                    <a:bodyPr/>
                    <a:lstStyle/>
                    <a:p>
                      <a:r>
                        <a:rPr lang="en-US" sz="2400" kern="1200" baseline="0" dirty="0" smtClean="0">
                          <a:solidFill>
                            <a:schemeClr val="dk1"/>
                          </a:solidFill>
                          <a:latin typeface="Times New Roman" pitchFamily="18" charset="0"/>
                          <a:ea typeface="+mn-ea"/>
                          <a:cs typeface="Times New Roman" pitchFamily="18" charset="0"/>
                        </a:rPr>
                        <a:t>TPM</a:t>
                      </a:r>
                    </a:p>
                    <a:p>
                      <a:r>
                        <a:rPr lang="en-US" sz="2400" kern="1200" baseline="0" dirty="0" smtClean="0">
                          <a:solidFill>
                            <a:schemeClr val="dk1"/>
                          </a:solidFill>
                          <a:latin typeface="Times New Roman" pitchFamily="18" charset="0"/>
                          <a:ea typeface="+mn-ea"/>
                          <a:cs typeface="Times New Roman" pitchFamily="18" charset="0"/>
                        </a:rPr>
                        <a:t>Transmit Priority Mode.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The transmit priority for 3 Transmit Buffers depends on the CAN Identifier.</a:t>
                      </a:r>
                      <a:endParaRPr lang="en-US" sz="2400" dirty="0">
                        <a:latin typeface="Times New Roman" pitchFamily="18" charset="0"/>
                        <a:cs typeface="Times New Roman" pitchFamily="18" charset="0"/>
                      </a:endParaRPr>
                    </a:p>
                  </a:txBody>
                  <a:tcPr/>
                </a:tc>
              </a:tr>
              <a:tr h="446315">
                <a:tc vMerge="1">
                  <a:txBody>
                    <a:bodyPr/>
                    <a:lstStyle/>
                    <a:p>
                      <a:endParaRPr lang="en-US"/>
                    </a:p>
                  </a:txBody>
                  <a:tcPr/>
                </a:tc>
                <a:tc vMerge="1">
                  <a:txBody>
                    <a:bodyPr/>
                    <a:lstStyle/>
                    <a:p>
                      <a:endParaRPr lang="en-US"/>
                    </a:p>
                  </a:txBody>
                  <a:tcPr/>
                </a:tc>
                <a:tc>
                  <a:txBody>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The transmit priority for 3 Transmit Buffers depends on the contents of the </a:t>
                      </a:r>
                      <a:r>
                        <a:rPr lang="en-US" sz="2400" kern="1200" baseline="0" dirty="0" err="1" smtClean="0">
                          <a:solidFill>
                            <a:schemeClr val="dk1"/>
                          </a:solidFill>
                          <a:latin typeface="Times New Roman" pitchFamily="18" charset="0"/>
                          <a:ea typeface="+mn-ea"/>
                          <a:cs typeface="Times New Roman" pitchFamily="18" charset="0"/>
                        </a:rPr>
                        <a:t>Tx</a:t>
                      </a:r>
                      <a:r>
                        <a:rPr lang="en-US" sz="2400" kern="1200" baseline="0" dirty="0" smtClean="0">
                          <a:solidFill>
                            <a:schemeClr val="dk1"/>
                          </a:solidFill>
                          <a:latin typeface="Times New Roman" pitchFamily="18" charset="0"/>
                          <a:ea typeface="+mn-ea"/>
                          <a:cs typeface="Times New Roman" pitchFamily="18" charset="0"/>
                        </a:rPr>
                        <a:t> Priority register within the Transmit Buffer.</a:t>
                      </a:r>
                      <a:endParaRPr lang="en-US"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1" y="380999"/>
          <a:ext cx="8762999" cy="5212080"/>
        </p:xfrm>
        <a:graphic>
          <a:graphicData uri="http://schemas.openxmlformats.org/drawingml/2006/table">
            <a:tbl>
              <a:tblPr firstRow="1" bandRow="1">
                <a:tableStyleId>{5C22544A-7EE6-4342-B048-85BDC9FD1C3A}</a:tableStyleId>
              </a:tblPr>
              <a:tblGrid>
                <a:gridCol w="620390"/>
                <a:gridCol w="1550973"/>
                <a:gridCol w="749636"/>
                <a:gridCol w="5842000"/>
              </a:tblGrid>
              <a:tr h="892629">
                <a:tc>
                  <a:txBody>
                    <a:bodyPr/>
                    <a:lstStyle/>
                    <a:p>
                      <a:r>
                        <a:rPr lang="en-US" sz="2400" dirty="0" smtClean="0">
                          <a:latin typeface="Times New Roman" pitchFamily="18" charset="0"/>
                          <a:cs typeface="Times New Roman" pitchFamily="18" charset="0"/>
                        </a:rPr>
                        <a:t>BIT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SYMBOL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VALUE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a:txBody>
                  <a:tcPr/>
                </a:tc>
              </a:tr>
              <a:tr h="446315">
                <a:tc rowSpan="2">
                  <a:txBody>
                    <a:bodyPr/>
                    <a:lstStyle/>
                    <a:p>
                      <a:r>
                        <a:rPr lang="en-US" sz="2400" dirty="0" smtClean="0">
                          <a:latin typeface="Times New Roman" pitchFamily="18" charset="0"/>
                          <a:cs typeface="Times New Roman" pitchFamily="18" charset="0"/>
                        </a:rPr>
                        <a:t>4</a:t>
                      </a:r>
                      <a:endParaRPr lang="en-US" sz="2400" dirty="0">
                        <a:latin typeface="Times New Roman" pitchFamily="18" charset="0"/>
                        <a:cs typeface="Times New Roman" pitchFamily="18" charset="0"/>
                      </a:endParaRPr>
                    </a:p>
                  </a:txBody>
                  <a:tcPr/>
                </a:tc>
                <a:tc rowSpan="2">
                  <a:txBody>
                    <a:bodyPr/>
                    <a:lstStyle/>
                    <a:p>
                      <a:r>
                        <a:rPr lang="en-US" sz="2400" dirty="0" smtClean="0">
                          <a:latin typeface="Times New Roman" pitchFamily="18" charset="0"/>
                          <a:cs typeface="Times New Roman" pitchFamily="18" charset="0"/>
                        </a:rPr>
                        <a:t>SM</a:t>
                      </a:r>
                    </a:p>
                    <a:p>
                      <a:r>
                        <a:rPr lang="en-US" sz="2400" dirty="0" smtClean="0">
                          <a:latin typeface="Times New Roman" pitchFamily="18" charset="0"/>
                          <a:cs typeface="Times New Roman" pitchFamily="18" charset="0"/>
                        </a:rPr>
                        <a:t>SLEEP </a:t>
                      </a:r>
                    </a:p>
                    <a:p>
                      <a:r>
                        <a:rPr lang="en-US" sz="2400" dirty="0" smtClean="0">
                          <a:latin typeface="Times New Roman" pitchFamily="18" charset="0"/>
                          <a:cs typeface="Times New Roman" pitchFamily="18" charset="0"/>
                        </a:rPr>
                        <a:t>MODE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Normal operation.</a:t>
                      </a:r>
                      <a:endParaRPr lang="en-US" sz="2400" dirty="0">
                        <a:latin typeface="Times New Roman" pitchFamily="18" charset="0"/>
                        <a:cs typeface="Times New Roman" pitchFamily="18" charset="0"/>
                      </a:endParaRPr>
                    </a:p>
                  </a:txBody>
                  <a:tcPr/>
                </a:tc>
              </a:tr>
              <a:tr h="446315">
                <a:tc vMerge="1">
                  <a:txBody>
                    <a:bodyPr/>
                    <a:lstStyle/>
                    <a:p>
                      <a:endParaRPr lang="en-US"/>
                    </a:p>
                  </a:txBody>
                  <a:tcPr/>
                </a:tc>
                <a:tc vMerge="1">
                  <a:txBody>
                    <a:bodyPr/>
                    <a:lstStyle/>
                    <a:p>
                      <a:endParaRPr lang="en-US"/>
                    </a:p>
                  </a:txBody>
                  <a:tcPr/>
                </a:tc>
                <a:tc>
                  <a:txBody>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The CAN controller enters Sleep Mode if no CAN interrupt is pending and  there is no bus activity. See the Sleep Mode description</a:t>
                      </a:r>
                      <a:endParaRPr lang="en-US" sz="2400" dirty="0">
                        <a:latin typeface="Times New Roman" pitchFamily="18" charset="0"/>
                        <a:cs typeface="Times New Roman" pitchFamily="18" charset="0"/>
                      </a:endParaRPr>
                    </a:p>
                  </a:txBody>
                  <a:tcPr/>
                </a:tc>
              </a:tr>
              <a:tr h="446315">
                <a:tc rowSpan="2">
                  <a:txBody>
                    <a:bodyPr/>
                    <a:lstStyle/>
                    <a:p>
                      <a:r>
                        <a:rPr lang="en-US" sz="2400" dirty="0" smtClean="0">
                          <a:latin typeface="Times New Roman" pitchFamily="18" charset="0"/>
                          <a:cs typeface="Times New Roman" pitchFamily="18" charset="0"/>
                        </a:rPr>
                        <a:t>5</a:t>
                      </a:r>
                      <a:endParaRPr lang="en-US" sz="2400" dirty="0">
                        <a:latin typeface="Times New Roman" pitchFamily="18" charset="0"/>
                        <a:cs typeface="Times New Roman" pitchFamily="18" charset="0"/>
                      </a:endParaRPr>
                    </a:p>
                  </a:txBody>
                  <a:tcPr/>
                </a:tc>
                <a:tc rowSpan="2">
                  <a:txBody>
                    <a:bodyPr/>
                    <a:lstStyle/>
                    <a:p>
                      <a:r>
                        <a:rPr lang="en-US" sz="2400" kern="1200" baseline="0" dirty="0" smtClean="0">
                          <a:solidFill>
                            <a:schemeClr val="dk1"/>
                          </a:solidFill>
                          <a:latin typeface="Times New Roman" pitchFamily="18" charset="0"/>
                          <a:ea typeface="+mn-ea"/>
                          <a:cs typeface="Times New Roman" pitchFamily="18" charset="0"/>
                        </a:rPr>
                        <a:t>RPM</a:t>
                      </a:r>
                    </a:p>
                    <a:p>
                      <a:r>
                        <a:rPr lang="en-US" sz="2400" kern="1200" baseline="0" dirty="0" smtClean="0">
                          <a:solidFill>
                            <a:schemeClr val="dk1"/>
                          </a:solidFill>
                          <a:latin typeface="Times New Roman" pitchFamily="18" charset="0"/>
                          <a:ea typeface="+mn-ea"/>
                          <a:cs typeface="Times New Roman" pitchFamily="18" charset="0"/>
                        </a:rPr>
                        <a:t>Receive Polarity Mode.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RD input is active Low (dominant bit = 0).</a:t>
                      </a:r>
                      <a:endParaRPr lang="en-US" sz="2400" dirty="0">
                        <a:latin typeface="Times New Roman" pitchFamily="18" charset="0"/>
                        <a:cs typeface="Times New Roman" pitchFamily="18" charset="0"/>
                      </a:endParaRPr>
                    </a:p>
                  </a:txBody>
                  <a:tcPr/>
                </a:tc>
              </a:tr>
              <a:tr h="446315">
                <a:tc vMerge="1">
                  <a:txBody>
                    <a:bodyPr/>
                    <a:lstStyle/>
                    <a:p>
                      <a:endParaRPr lang="en-US"/>
                    </a:p>
                  </a:txBody>
                  <a:tcPr/>
                </a:tc>
                <a:tc vMerge="1">
                  <a:txBody>
                    <a:bodyPr/>
                    <a:lstStyle/>
                    <a:p>
                      <a:endParaRPr lang="en-US"/>
                    </a:p>
                  </a:txBody>
                  <a:tcPr/>
                </a:tc>
                <a:tc>
                  <a:txBody>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RD input is active High (dominant bit = 1) -- reverse polarity.</a:t>
                      </a:r>
                      <a:endParaRPr lang="en-US" sz="2400" dirty="0">
                        <a:latin typeface="Times New Roman" pitchFamily="18" charset="0"/>
                        <a:cs typeface="Times New Roman" pitchFamily="18" charset="0"/>
                      </a:endParaRPr>
                    </a:p>
                  </a:txBody>
                  <a:tcPr/>
                </a:tc>
              </a:tr>
              <a:tr h="446315">
                <a:tc>
                  <a:txBody>
                    <a:bodyPr/>
                    <a:lstStyle/>
                    <a:p>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Reserved, user software should not write ones to reserved bits.</a:t>
                      </a:r>
                      <a:endParaRPr lang="en-US"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1" y="380999"/>
          <a:ext cx="8762999" cy="4023360"/>
        </p:xfrm>
        <a:graphic>
          <a:graphicData uri="http://schemas.openxmlformats.org/drawingml/2006/table">
            <a:tbl>
              <a:tblPr firstRow="1" bandRow="1">
                <a:tableStyleId>{5C22544A-7EE6-4342-B048-85BDC9FD1C3A}</a:tableStyleId>
              </a:tblPr>
              <a:tblGrid>
                <a:gridCol w="620390"/>
                <a:gridCol w="1550973"/>
                <a:gridCol w="749636"/>
                <a:gridCol w="5842000"/>
              </a:tblGrid>
              <a:tr h="892629">
                <a:tc>
                  <a:txBody>
                    <a:bodyPr/>
                    <a:lstStyle/>
                    <a:p>
                      <a:r>
                        <a:rPr lang="en-US" sz="2400" dirty="0" smtClean="0">
                          <a:latin typeface="Times New Roman" pitchFamily="18" charset="0"/>
                          <a:cs typeface="Times New Roman" pitchFamily="18" charset="0"/>
                        </a:rPr>
                        <a:t>BIT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SYMBOL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VALUE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a:txBody>
                  <a:tcPr/>
                </a:tc>
              </a:tr>
              <a:tr h="446315">
                <a:tc rowSpan="2">
                  <a:txBody>
                    <a:bodyPr/>
                    <a:lstStyle/>
                    <a:p>
                      <a:r>
                        <a:rPr lang="en-US" sz="2400" dirty="0" smtClean="0">
                          <a:latin typeface="Times New Roman" pitchFamily="18" charset="0"/>
                          <a:cs typeface="Times New Roman" pitchFamily="18" charset="0"/>
                        </a:rPr>
                        <a:t>7</a:t>
                      </a:r>
                      <a:endParaRPr lang="en-US" sz="2400" dirty="0">
                        <a:latin typeface="Times New Roman" pitchFamily="18" charset="0"/>
                        <a:cs typeface="Times New Roman" pitchFamily="18" charset="0"/>
                      </a:endParaRPr>
                    </a:p>
                  </a:txBody>
                  <a:tcPr/>
                </a:tc>
                <a:tc rowSpan="2">
                  <a:txBody>
                    <a:bodyPr/>
                    <a:lstStyle/>
                    <a:p>
                      <a:r>
                        <a:rPr lang="en-US" sz="2400" dirty="0" smtClean="0">
                          <a:latin typeface="Times New Roman" pitchFamily="18" charset="0"/>
                          <a:cs typeface="Times New Roman" pitchFamily="18" charset="0"/>
                        </a:rPr>
                        <a:t>  </a:t>
                      </a:r>
                      <a:r>
                        <a:rPr lang="en-US" sz="2400" kern="1200" baseline="0" dirty="0" smtClean="0">
                          <a:solidFill>
                            <a:schemeClr val="dk1"/>
                          </a:solidFill>
                          <a:latin typeface="Times New Roman" pitchFamily="18" charset="0"/>
                          <a:ea typeface="+mn-ea"/>
                          <a:cs typeface="Times New Roman" pitchFamily="18" charset="0"/>
                        </a:rPr>
                        <a:t>TM</a:t>
                      </a:r>
                    </a:p>
                    <a:p>
                      <a:r>
                        <a:rPr lang="en-US" sz="2400" kern="1200" baseline="0" dirty="0" smtClean="0">
                          <a:solidFill>
                            <a:schemeClr val="dk1"/>
                          </a:solidFill>
                          <a:latin typeface="Times New Roman" pitchFamily="18" charset="0"/>
                          <a:ea typeface="+mn-ea"/>
                          <a:cs typeface="Times New Roman" pitchFamily="18" charset="0"/>
                        </a:rPr>
                        <a:t>Test Mode.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Normal operation.</a:t>
                      </a:r>
                      <a:endParaRPr lang="en-US" sz="2400" dirty="0">
                        <a:latin typeface="Times New Roman" pitchFamily="18" charset="0"/>
                        <a:cs typeface="Times New Roman" pitchFamily="18" charset="0"/>
                      </a:endParaRPr>
                    </a:p>
                  </a:txBody>
                  <a:tcPr/>
                </a:tc>
              </a:tr>
              <a:tr h="446315">
                <a:tc vMerge="1">
                  <a:txBody>
                    <a:bodyPr/>
                    <a:lstStyle/>
                    <a:p>
                      <a:endParaRPr lang="en-US"/>
                    </a:p>
                  </a:txBody>
                  <a:tcPr/>
                </a:tc>
                <a:tc vMerge="1">
                  <a:txBody>
                    <a:bodyPr/>
                    <a:lstStyle/>
                    <a:p>
                      <a:endParaRPr lang="en-US"/>
                    </a:p>
                  </a:txBody>
                  <a:tcPr/>
                </a:tc>
                <a:tc>
                  <a:txBody>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r>
                        <a:rPr lang="en-US" sz="2400" kern="1200" baseline="0" dirty="0" smtClean="0">
                          <a:solidFill>
                            <a:schemeClr val="dk1"/>
                          </a:solidFill>
                          <a:latin typeface="Times New Roman" pitchFamily="18" charset="0"/>
                          <a:ea typeface="+mn-ea"/>
                          <a:cs typeface="Times New Roman" pitchFamily="18" charset="0"/>
                        </a:rPr>
                        <a:t>The TD pin will reflect the bit, detected on RD pin, with the next positive edge of the system clock.</a:t>
                      </a:r>
                      <a:endParaRPr lang="en-US" sz="2400" dirty="0">
                        <a:latin typeface="Times New Roman" pitchFamily="18" charset="0"/>
                        <a:cs typeface="Times New Roman" pitchFamily="18" charset="0"/>
                      </a:endParaRPr>
                    </a:p>
                  </a:txBody>
                  <a:tcPr/>
                </a:tc>
              </a:tr>
              <a:tr h="892630">
                <a:tc>
                  <a:txBody>
                    <a:bodyPr/>
                    <a:lstStyle/>
                    <a:p>
                      <a:r>
                        <a:rPr lang="en-US" sz="2400" dirty="0" smtClean="0">
                          <a:latin typeface="Times New Roman" pitchFamily="18" charset="0"/>
                          <a:cs typeface="Times New Roman" pitchFamily="18" charset="0"/>
                        </a:rPr>
                        <a:t>31:8</a:t>
                      </a:r>
                      <a:endParaRPr lang="en-US" sz="2400" dirty="0">
                        <a:latin typeface="Times New Roman" pitchFamily="18" charset="0"/>
                        <a:cs typeface="Times New Roman" pitchFamily="18" charset="0"/>
                      </a:endParaRPr>
                    </a:p>
                  </a:txBody>
                  <a:tcPr/>
                </a:tc>
                <a:tc>
                  <a:txBody>
                    <a:bodyPr/>
                    <a:lstStyle/>
                    <a:p>
                      <a:endParaRPr lang="en-US" sz="2400" dirty="0">
                        <a:latin typeface="Times New Roman" pitchFamily="18" charset="0"/>
                        <a:cs typeface="Times New Roman" pitchFamily="18" charset="0"/>
                      </a:endParaRPr>
                    </a:p>
                  </a:txBody>
                  <a:tcPr/>
                </a:tc>
                <a:tc gridSpan="2">
                  <a:txBody>
                    <a:bodyPr/>
                    <a:lstStyle/>
                    <a:p>
                      <a:r>
                        <a:rPr lang="en-US" sz="24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US" sz="2400" dirty="0">
                        <a:latin typeface="Times New Roman" pitchFamily="18" charset="0"/>
                        <a:cs typeface="Times New Roman" pitchFamily="18" charset="0"/>
                      </a:endParaRPr>
                    </a:p>
                  </a:txBody>
                  <a:tcPr/>
                </a:tc>
                <a:tc hMerge="1">
                  <a:txBody>
                    <a:bodyPr/>
                    <a:lstStyle/>
                    <a:p>
                      <a:endParaRPr lang="en-US"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CAN Command Register (CAN1CMR)</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572000"/>
          </a:xfrm>
        </p:spPr>
        <p:txBody>
          <a:bodyPr>
            <a:normAutofit/>
          </a:bodyPr>
          <a:lstStyle/>
          <a:p>
            <a:pPr>
              <a:buNone/>
            </a:pPr>
            <a:r>
              <a:rPr lang="en-US" sz="2800" dirty="0" smtClean="0">
                <a:solidFill>
                  <a:srgbClr val="7030A0"/>
                </a:solidFill>
                <a:latin typeface="Times New Roman" pitchFamily="18" charset="0"/>
                <a:cs typeface="Times New Roman" pitchFamily="18" charset="0"/>
              </a:rPr>
              <a:t>1.It is 32 bit register</a:t>
            </a:r>
          </a:p>
          <a:p>
            <a:pPr>
              <a:buNone/>
            </a:pPr>
            <a:endParaRPr lang="en-US" sz="2800" dirty="0" smtClean="0">
              <a:solidFill>
                <a:srgbClr val="7030A0"/>
              </a:solidFill>
              <a:latin typeface="Times New Roman" pitchFamily="18" charset="0"/>
              <a:cs typeface="Times New Roman" pitchFamily="18" charset="0"/>
            </a:endParaRPr>
          </a:p>
          <a:p>
            <a:pPr>
              <a:buNone/>
            </a:pPr>
            <a:r>
              <a:rPr lang="en-US" sz="2800" dirty="0" smtClean="0">
                <a:solidFill>
                  <a:srgbClr val="7030A0"/>
                </a:solidFill>
                <a:latin typeface="Times New Roman" pitchFamily="18" charset="0"/>
                <a:cs typeface="Times New Roman" pitchFamily="18" charset="0"/>
              </a:rPr>
              <a:t>2.Writing to this write-only register initiates an action within the transfer layer of the CAN Controller.</a:t>
            </a:r>
          </a:p>
          <a:p>
            <a:pPr>
              <a:buNone/>
            </a:pPr>
            <a:endParaRPr lang="en-US" sz="2800" dirty="0" smtClean="0">
              <a:solidFill>
                <a:srgbClr val="7030A0"/>
              </a:solidFill>
              <a:latin typeface="Times New Roman" pitchFamily="18" charset="0"/>
              <a:cs typeface="Times New Roman" pitchFamily="18" charset="0"/>
            </a:endParaRPr>
          </a:p>
          <a:p>
            <a:pPr>
              <a:buNone/>
            </a:pPr>
            <a:r>
              <a:rPr lang="en-US" sz="2800" dirty="0" smtClean="0">
                <a:solidFill>
                  <a:srgbClr val="7030A0"/>
                </a:solidFill>
                <a:latin typeface="Times New Roman" pitchFamily="18" charset="0"/>
                <a:cs typeface="Times New Roman" pitchFamily="18" charset="0"/>
              </a:rPr>
              <a:t>3. Reading this register yields zeroes.</a:t>
            </a:r>
            <a:endParaRPr lang="en-US" sz="28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399" y="304800"/>
          <a:ext cx="8763002" cy="5738982"/>
        </p:xfrm>
        <a:graphic>
          <a:graphicData uri="http://schemas.openxmlformats.org/drawingml/2006/table">
            <a:tbl>
              <a:tblPr firstRow="1" bandRow="1">
                <a:tableStyleId>{5C22544A-7EE6-4342-B048-85BDC9FD1C3A}</a:tableStyleId>
              </a:tblPr>
              <a:tblGrid>
                <a:gridCol w="789460"/>
                <a:gridCol w="1184190"/>
                <a:gridCol w="1026298"/>
                <a:gridCol w="5763054"/>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rowSpan="3">
                  <a:txBody>
                    <a:bodyPr/>
                    <a:lstStyle/>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r>
                        <a:rPr lang="en-US" sz="1800" kern="1200" baseline="0" dirty="0" smtClean="0">
                          <a:solidFill>
                            <a:schemeClr val="dk1"/>
                          </a:solidFill>
                          <a:latin typeface="Times New Roman" pitchFamily="18" charset="0"/>
                          <a:ea typeface="+mn-ea"/>
                          <a:cs typeface="Times New Roman" pitchFamily="18" charset="0"/>
                        </a:rPr>
                        <a:t>TR</a:t>
                      </a:r>
                      <a:endParaRPr lang="en-US"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                                Transmission Request.</a:t>
                      </a:r>
                      <a:endParaRPr lang="en-US"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No transmission request.</a:t>
                      </a:r>
                      <a:endParaRPr lang="en-US"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message, previously written to the </a:t>
                      </a:r>
                      <a:r>
                        <a:rPr lang="en-US" sz="1800" kern="1200" baseline="0" dirty="0" err="1" smtClean="0">
                          <a:solidFill>
                            <a:schemeClr val="dk1"/>
                          </a:solidFill>
                          <a:latin typeface="Times New Roman" pitchFamily="18" charset="0"/>
                          <a:ea typeface="+mn-ea"/>
                          <a:cs typeface="Times New Roman" pitchFamily="18" charset="0"/>
                        </a:rPr>
                        <a:t>CANxTFI</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CANxTID</a:t>
                      </a:r>
                      <a:r>
                        <a:rPr lang="en-US" sz="1800" kern="1200" baseline="0" dirty="0" smtClean="0">
                          <a:solidFill>
                            <a:schemeClr val="dk1"/>
                          </a:solidFill>
                          <a:latin typeface="Times New Roman" pitchFamily="18" charset="0"/>
                          <a:ea typeface="+mn-ea"/>
                          <a:cs typeface="Times New Roman" pitchFamily="18" charset="0"/>
                        </a:rPr>
                        <a:t>, and optionally the </a:t>
                      </a:r>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and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 is queued for transmission from the selected Transmit Buffer. If at two or all three of STB1, STB2 and STB3 bits are selected when TR=1 is written, Transmit  Buffer will be selected based on the chosen priority scheme</a:t>
                      </a:r>
                      <a:endParaRPr lang="en-US" dirty="0">
                        <a:latin typeface="Times New Roman" pitchFamily="18" charset="0"/>
                        <a:cs typeface="Times New Roman" pitchFamily="18" charset="0"/>
                      </a:endParaRPr>
                    </a:p>
                  </a:txBody>
                  <a:tcPr/>
                </a:tc>
              </a:tr>
              <a:tr h="575871">
                <a:tc rowSpan="3">
                  <a:txBody>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rowSpan="3">
                  <a:txBody>
                    <a:bodyPr/>
                    <a:lstStyle/>
                    <a:p>
                      <a:r>
                        <a:rPr lang="en-US" dirty="0" smtClean="0">
                          <a:latin typeface="Times New Roman" pitchFamily="18" charset="0"/>
                          <a:cs typeface="Times New Roman" pitchFamily="18" charset="0"/>
                        </a:rPr>
                        <a:t>AT</a:t>
                      </a:r>
                      <a:endParaRPr lang="en-US" dirty="0">
                        <a:latin typeface="Times New Roman" pitchFamily="18" charset="0"/>
                        <a:cs typeface="Times New Roman" pitchFamily="18" charset="0"/>
                      </a:endParaRPr>
                    </a:p>
                  </a:txBody>
                  <a:tcPr/>
                </a:tc>
                <a:tc gridSpan="2">
                  <a:txBody>
                    <a:bodyPr/>
                    <a:lstStyle/>
                    <a:p>
                      <a:r>
                        <a:rPr lang="en-US" dirty="0" smtClean="0">
                          <a:latin typeface="Times New Roman" pitchFamily="18" charset="0"/>
                          <a:cs typeface="Times New Roman" pitchFamily="18" charset="0"/>
                        </a:rPr>
                        <a:t>   </a:t>
                      </a:r>
                      <a:r>
                        <a:rPr lang="en-US" sz="1800" kern="1200" baseline="0" dirty="0" smtClean="0">
                          <a:solidFill>
                            <a:schemeClr val="dk1"/>
                          </a:solidFill>
                          <a:latin typeface="Times New Roman" pitchFamily="18" charset="0"/>
                          <a:ea typeface="+mn-ea"/>
                          <a:cs typeface="Times New Roman" pitchFamily="18" charset="0"/>
                        </a:rPr>
                        <a:t>Abort Transmission.</a:t>
                      </a:r>
                      <a:endParaRPr lang="en-US"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Do not abort the transmission.</a:t>
                      </a:r>
                      <a:endParaRPr lang="en-US"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if not already in progress, a pending Transmission Request for the selected Transmit Buffer is cancelled.</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1" y="304800"/>
          <a:ext cx="8839200" cy="5674773"/>
        </p:xfrm>
        <a:graphic>
          <a:graphicData uri="http://schemas.openxmlformats.org/drawingml/2006/table">
            <a:tbl>
              <a:tblPr firstRow="1" bandRow="1">
                <a:tableStyleId>{5C22544A-7EE6-4342-B048-85BDC9FD1C3A}</a:tableStyleId>
              </a:tblPr>
              <a:tblGrid>
                <a:gridCol w="796324"/>
                <a:gridCol w="1194486"/>
                <a:gridCol w="1035221"/>
                <a:gridCol w="5813169"/>
              </a:tblGrid>
              <a:tr h="914400">
                <a:tc>
                  <a:txBody>
                    <a:bodyPr/>
                    <a:lstStyle/>
                    <a:p>
                      <a:r>
                        <a:rPr lang="en-US" sz="1800" dirty="0" smtClean="0">
                          <a:latin typeface="Times New Roman" pitchFamily="18" charset="0"/>
                          <a:cs typeface="Times New Roman" pitchFamily="18" charset="0"/>
                        </a:rPr>
                        <a:t>BIT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SYMBOL</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VALUE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FUNCTION</a:t>
                      </a:r>
                      <a:endParaRPr lang="en-US" sz="1800" dirty="0">
                        <a:latin typeface="Times New Roman" pitchFamily="18" charset="0"/>
                        <a:cs typeface="Times New Roman" pitchFamily="18" charset="0"/>
                      </a:endParaRPr>
                    </a:p>
                  </a:txBody>
                  <a:tcPr/>
                </a:tc>
              </a:tr>
              <a:tr h="802550">
                <a:tc rowSpan="3">
                  <a:txBody>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rowSpan="3">
                  <a:txBody>
                    <a:bodyPr/>
                    <a:lstStyle/>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endParaRPr lang="en-US" sz="1800" kern="1200" baseline="0" dirty="0" smtClean="0">
                        <a:solidFill>
                          <a:schemeClr val="dk1"/>
                        </a:solidFill>
                        <a:latin typeface="Times New Roman" pitchFamily="18" charset="0"/>
                        <a:ea typeface="+mn-ea"/>
                        <a:cs typeface="Times New Roman" pitchFamily="18" charset="0"/>
                      </a:endParaRPr>
                    </a:p>
                    <a:p>
                      <a:r>
                        <a:rPr lang="en-US" sz="1800" kern="1200" baseline="0" dirty="0" smtClean="0">
                          <a:solidFill>
                            <a:schemeClr val="dk1"/>
                          </a:solidFill>
                          <a:latin typeface="Times New Roman" pitchFamily="18" charset="0"/>
                          <a:ea typeface="+mn-ea"/>
                          <a:cs typeface="Times New Roman" pitchFamily="18" charset="0"/>
                        </a:rPr>
                        <a:t>RRB</a:t>
                      </a:r>
                      <a:endParaRPr lang="en-US"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                      Release Receive Buffer.</a:t>
                      </a:r>
                      <a:endParaRPr lang="en-US"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   0</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Do not release the receive buffer.</a:t>
                      </a:r>
                      <a:endParaRPr lang="en-US"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   1</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information in the Receive Buffer (consisting of </a:t>
                      </a:r>
                      <a:r>
                        <a:rPr lang="en-US" sz="1800" kern="1200" baseline="0" dirty="0" err="1" smtClean="0">
                          <a:solidFill>
                            <a:schemeClr val="dk1"/>
                          </a:solidFill>
                          <a:latin typeface="Times New Roman" pitchFamily="18" charset="0"/>
                          <a:ea typeface="+mn-ea"/>
                          <a:cs typeface="Times New Roman" pitchFamily="18" charset="0"/>
                        </a:rPr>
                        <a:t>CANxRFS,CANxRID</a:t>
                      </a:r>
                      <a:r>
                        <a:rPr lang="en-US" sz="1800" kern="1200" baseline="0" dirty="0" smtClean="0">
                          <a:solidFill>
                            <a:schemeClr val="dk1"/>
                          </a:solidFill>
                          <a:latin typeface="Times New Roman" pitchFamily="18" charset="0"/>
                          <a:ea typeface="+mn-ea"/>
                          <a:cs typeface="Times New Roman" pitchFamily="18" charset="0"/>
                        </a:rPr>
                        <a:t>, and if applicable the CANxRDA and CANxRDB registers) is released, and becomes eligible for replacement by the next received frame. If the next received frame is not available, writing this command</a:t>
                      </a:r>
                    </a:p>
                    <a:p>
                      <a:r>
                        <a:rPr lang="en-US" sz="1800" kern="1200" baseline="0" dirty="0" smtClean="0">
                          <a:solidFill>
                            <a:schemeClr val="dk1"/>
                          </a:solidFill>
                          <a:latin typeface="Times New Roman" pitchFamily="18" charset="0"/>
                          <a:ea typeface="+mn-ea"/>
                          <a:cs typeface="Times New Roman" pitchFamily="18" charset="0"/>
                        </a:rPr>
                        <a:t>clears the RBS bit in the Status Register(s).</a:t>
                      </a:r>
                      <a:endParaRPr lang="en-US" dirty="0">
                        <a:latin typeface="Times New Roman" pitchFamily="18" charset="0"/>
                        <a:cs typeface="Times New Roman" pitchFamily="18" charset="0"/>
                      </a:endParaRPr>
                    </a:p>
                  </a:txBody>
                  <a:tcPr/>
                </a:tc>
              </a:tr>
              <a:tr h="575871">
                <a:tc rowSpan="3">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CDO</a:t>
                      </a:r>
                      <a:endParaRPr lang="en-US"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Clear Data Overrun.</a:t>
                      </a:r>
                      <a:endParaRPr lang="en-US"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Do not clear the data overrun bit.</a:t>
                      </a:r>
                      <a:endParaRPr lang="en-US" dirty="0"/>
                    </a:p>
                  </a:txBody>
                  <a:tcPr/>
                </a:tc>
              </a:tr>
              <a:tr h="575871">
                <a:tc vMerge="1">
                  <a:txBody>
                    <a:bodyPr/>
                    <a:lstStyle/>
                    <a:p>
                      <a:endParaRPr lang="en-US"/>
                    </a:p>
                  </a:txBody>
                  <a:tcPr/>
                </a:tc>
                <a:tc vMerge="1">
                  <a:txBody>
                    <a:bodyPr/>
                    <a:lstStyle/>
                    <a:p>
                      <a:endParaRPr lang="en-US"/>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Data Overrun bit in Status Register(s) is cleared.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7030A0"/>
                </a:solidFill>
                <a:latin typeface="Castellar" pitchFamily="18" charset="0"/>
              </a:rPr>
              <a:t>High </a:t>
            </a:r>
            <a:r>
              <a:rPr lang="en-IN" sz="3200" b="1" dirty="0">
                <a:solidFill>
                  <a:srgbClr val="7030A0"/>
                </a:solidFill>
                <a:latin typeface="Castellar" pitchFamily="18" charset="0"/>
              </a:rPr>
              <a:t>Points of the CAN Bus </a:t>
            </a:r>
            <a:endParaRPr lang="en-IN" sz="3200" dirty="0">
              <a:solidFill>
                <a:srgbClr val="7030A0"/>
              </a:solidFill>
              <a:latin typeface="Castellar" pitchFamily="18" charset="0"/>
            </a:endParaRPr>
          </a:p>
        </p:txBody>
      </p:sp>
      <p:sp>
        <p:nvSpPr>
          <p:cNvPr id="3" name="Content Placeholder 2"/>
          <p:cNvSpPr>
            <a:spLocks noGrp="1"/>
          </p:cNvSpPr>
          <p:nvPr>
            <p:ph idx="1"/>
          </p:nvPr>
        </p:nvSpPr>
        <p:spPr/>
        <p:txBody>
          <a:bodyPr>
            <a:normAutofit lnSpcReduction="10000"/>
          </a:bodyPr>
          <a:lstStyle/>
          <a:p>
            <a:r>
              <a:rPr lang="en-IN" dirty="0" smtClean="0">
                <a:solidFill>
                  <a:srgbClr val="FF0000"/>
                </a:solidFill>
                <a:latin typeface="Times New Roman" pitchFamily="18" charset="0"/>
                <a:cs typeface="Times New Roman" pitchFamily="18" charset="0"/>
              </a:rPr>
              <a:t>Uses </a:t>
            </a:r>
            <a:r>
              <a:rPr lang="en-IN" dirty="0">
                <a:solidFill>
                  <a:srgbClr val="FF0000"/>
                </a:solidFill>
                <a:latin typeface="Times New Roman" pitchFamily="18" charset="0"/>
                <a:cs typeface="Times New Roman" pitchFamily="18" charset="0"/>
              </a:rPr>
              <a:t>a Differential twisted pair of wires. </a:t>
            </a:r>
          </a:p>
          <a:p>
            <a:r>
              <a:rPr lang="en-IN" dirty="0" smtClean="0">
                <a:solidFill>
                  <a:srgbClr val="FF0000"/>
                </a:solidFill>
                <a:latin typeface="Times New Roman" pitchFamily="18" charset="0"/>
                <a:cs typeface="Times New Roman" pitchFamily="18" charset="0"/>
              </a:rPr>
              <a:t>The </a:t>
            </a:r>
            <a:r>
              <a:rPr lang="en-IN" dirty="0">
                <a:solidFill>
                  <a:srgbClr val="FF0000"/>
                </a:solidFill>
                <a:latin typeface="Times New Roman" pitchFamily="18" charset="0"/>
                <a:cs typeface="Times New Roman" pitchFamily="18" charset="0"/>
              </a:rPr>
              <a:t>highest priority message gets thru. </a:t>
            </a:r>
          </a:p>
          <a:p>
            <a:r>
              <a:rPr lang="en-IN" dirty="0" smtClean="0">
                <a:solidFill>
                  <a:srgbClr val="FF0000"/>
                </a:solidFill>
                <a:latin typeface="Times New Roman" pitchFamily="18" charset="0"/>
                <a:cs typeface="Times New Roman" pitchFamily="18" charset="0"/>
              </a:rPr>
              <a:t>Uses </a:t>
            </a:r>
            <a:r>
              <a:rPr lang="en-IN" dirty="0">
                <a:solidFill>
                  <a:srgbClr val="FF0000"/>
                </a:solidFill>
                <a:latin typeface="Times New Roman" pitchFamily="18" charset="0"/>
                <a:cs typeface="Times New Roman" pitchFamily="18" charset="0"/>
              </a:rPr>
              <a:t>non-destructive arbitration. </a:t>
            </a:r>
          </a:p>
          <a:p>
            <a:r>
              <a:rPr lang="en-IN" dirty="0" smtClean="0">
                <a:solidFill>
                  <a:srgbClr val="FF0000"/>
                </a:solidFill>
                <a:latin typeface="Times New Roman" pitchFamily="18" charset="0"/>
                <a:cs typeface="Times New Roman" pitchFamily="18" charset="0"/>
              </a:rPr>
              <a:t>The </a:t>
            </a:r>
            <a:r>
              <a:rPr lang="en-IN" dirty="0">
                <a:solidFill>
                  <a:srgbClr val="FF0000"/>
                </a:solidFill>
                <a:latin typeface="Times New Roman" pitchFamily="18" charset="0"/>
                <a:cs typeface="Times New Roman" pitchFamily="18" charset="0"/>
              </a:rPr>
              <a:t>priority of message is its identifier. </a:t>
            </a:r>
          </a:p>
          <a:p>
            <a:r>
              <a:rPr lang="en-IN" dirty="0" smtClean="0">
                <a:solidFill>
                  <a:srgbClr val="FF0000"/>
                </a:solidFill>
                <a:latin typeface="Times New Roman" pitchFamily="18" charset="0"/>
                <a:cs typeface="Times New Roman" pitchFamily="18" charset="0"/>
              </a:rPr>
              <a:t>0 </a:t>
            </a:r>
            <a:r>
              <a:rPr lang="en-IN" dirty="0">
                <a:solidFill>
                  <a:srgbClr val="FF0000"/>
                </a:solidFill>
                <a:latin typeface="Times New Roman" pitchFamily="18" charset="0"/>
                <a:cs typeface="Times New Roman" pitchFamily="18" charset="0"/>
              </a:rPr>
              <a:t>has the highest priority. Always. </a:t>
            </a:r>
          </a:p>
          <a:p>
            <a:r>
              <a:rPr lang="en-IN" dirty="0" smtClean="0">
                <a:solidFill>
                  <a:srgbClr val="FF0000"/>
                </a:solidFill>
                <a:latin typeface="Times New Roman" pitchFamily="18" charset="0"/>
                <a:cs typeface="Times New Roman" pitchFamily="18" charset="0"/>
              </a:rPr>
              <a:t>No </a:t>
            </a:r>
            <a:r>
              <a:rPr lang="en-IN" dirty="0">
                <a:solidFill>
                  <a:srgbClr val="FF0000"/>
                </a:solidFill>
                <a:latin typeface="Times New Roman" pitchFamily="18" charset="0"/>
                <a:cs typeface="Times New Roman" pitchFamily="18" charset="0"/>
              </a:rPr>
              <a:t>Master or Slave – Peer to Peer. </a:t>
            </a:r>
          </a:p>
          <a:p>
            <a:r>
              <a:rPr lang="en-IN" dirty="0" smtClean="0">
                <a:solidFill>
                  <a:srgbClr val="FF0000"/>
                </a:solidFill>
                <a:latin typeface="Times New Roman" pitchFamily="18" charset="0"/>
                <a:cs typeface="Times New Roman" pitchFamily="18" charset="0"/>
              </a:rPr>
              <a:t>All </a:t>
            </a:r>
            <a:r>
              <a:rPr lang="en-IN" dirty="0">
                <a:solidFill>
                  <a:srgbClr val="FF0000"/>
                </a:solidFill>
                <a:latin typeface="Times New Roman" pitchFamily="18" charset="0"/>
                <a:cs typeface="Times New Roman" pitchFamily="18" charset="0"/>
              </a:rPr>
              <a:t>nodes see all messages on network. </a:t>
            </a:r>
          </a:p>
          <a:p>
            <a:r>
              <a:rPr lang="en-IN" dirty="0" smtClean="0">
                <a:solidFill>
                  <a:srgbClr val="FF0000"/>
                </a:solidFill>
                <a:latin typeface="Times New Roman" pitchFamily="18" charset="0"/>
                <a:cs typeface="Times New Roman" pitchFamily="18" charset="0"/>
              </a:rPr>
              <a:t>…</a:t>
            </a:r>
            <a:r>
              <a:rPr lang="en-IN" dirty="0">
                <a:solidFill>
                  <a:srgbClr val="FF0000"/>
                </a:solidFill>
                <a:latin typeface="Times New Roman" pitchFamily="18" charset="0"/>
                <a:cs typeface="Times New Roman" pitchFamily="18" charset="0"/>
              </a:rPr>
              <a:t>except their own….. </a:t>
            </a:r>
          </a:p>
          <a:p>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5949093"/>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800" dirty="0" smtClean="0">
                          <a:latin typeface="Times New Roman" pitchFamily="18" charset="0"/>
                          <a:cs typeface="Times New Roman" pitchFamily="18" charset="0"/>
                        </a:rPr>
                        <a:t>BIT</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SYMBOL</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VALUE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FUNCTION</a:t>
                      </a:r>
                      <a:endParaRPr lang="en-US" sz="1800" dirty="0">
                        <a:latin typeface="Times New Roman" pitchFamily="18" charset="0"/>
                        <a:cs typeface="Times New Roman" pitchFamily="18" charset="0"/>
                      </a:endParaRPr>
                    </a:p>
                  </a:txBody>
                  <a:tcPr/>
                </a:tc>
              </a:tr>
              <a:tr h="802550">
                <a:tc rowSpan="3">
                  <a:txBody>
                    <a:bodyPr/>
                    <a:lstStyle/>
                    <a:p>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rowSpan="3">
                  <a:txBody>
                    <a:bodyPr/>
                    <a:lstStyle/>
                    <a:p>
                      <a:r>
                        <a:rPr lang="en-US" sz="1800" dirty="0" smtClean="0">
                          <a:latin typeface="Times New Roman" pitchFamily="18" charset="0"/>
                          <a:cs typeface="Times New Roman" pitchFamily="18" charset="0"/>
                        </a:rPr>
                        <a:t>SRR</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Self Reception Request.</a:t>
                      </a:r>
                      <a:endParaRPr lang="en-US" sz="18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No self reception request.</a:t>
                      </a:r>
                      <a:endParaRPr lang="en-US" sz="18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message, previously written to the </a:t>
                      </a:r>
                      <a:r>
                        <a:rPr lang="en-US" sz="1800" kern="1200" baseline="0" dirty="0" err="1" smtClean="0">
                          <a:solidFill>
                            <a:schemeClr val="dk1"/>
                          </a:solidFill>
                          <a:latin typeface="Times New Roman" pitchFamily="18" charset="0"/>
                          <a:ea typeface="+mn-ea"/>
                          <a:cs typeface="Times New Roman" pitchFamily="18" charset="0"/>
                        </a:rPr>
                        <a:t>CANxTFS</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CANxTID</a:t>
                      </a:r>
                      <a:r>
                        <a:rPr lang="en-US" sz="1800" kern="1200" baseline="0" dirty="0" smtClean="0">
                          <a:solidFill>
                            <a:schemeClr val="dk1"/>
                          </a:solidFill>
                          <a:latin typeface="Times New Roman" pitchFamily="18" charset="0"/>
                          <a:ea typeface="+mn-ea"/>
                          <a:cs typeface="Times New Roman" pitchFamily="18" charset="0"/>
                        </a:rPr>
                        <a:t>, and optionally the </a:t>
                      </a:r>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and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 is queued for transmission from the selected Transmit Buffer and received simultaneously. This differs from the TR bit above in that the receiver is not disabled during the transmission, so that it receives the message if its Identifier is recognized by the Acceptance Filter.</a:t>
                      </a:r>
                      <a:endParaRPr lang="en-US" sz="1800" dirty="0">
                        <a:latin typeface="Times New Roman" pitchFamily="18" charset="0"/>
                        <a:cs typeface="Times New Roman" pitchFamily="18" charset="0"/>
                      </a:endParaRPr>
                    </a:p>
                  </a:txBody>
                  <a:tcPr/>
                </a:tc>
              </a:tr>
              <a:tr h="575871">
                <a:tc rowSpan="3">
                  <a:txBody>
                    <a:bodyPr/>
                    <a:lstStyle/>
                    <a:p>
                      <a:r>
                        <a:rPr lang="en-US" sz="1800" dirty="0" smtClean="0">
                          <a:latin typeface="Times New Roman" pitchFamily="18" charset="0"/>
                          <a:cs typeface="Times New Roman" pitchFamily="18" charset="0"/>
                        </a:rPr>
                        <a:t>5</a:t>
                      </a:r>
                      <a:endParaRPr lang="en-US" sz="1800" dirty="0">
                        <a:latin typeface="Times New Roman" pitchFamily="18" charset="0"/>
                        <a:cs typeface="Times New Roman" pitchFamily="18" charset="0"/>
                      </a:endParaRPr>
                    </a:p>
                  </a:txBody>
                  <a:tcPr/>
                </a:tc>
                <a:tc rowSpan="3">
                  <a:txBody>
                    <a:bodyPr/>
                    <a:lstStyle/>
                    <a:p>
                      <a:r>
                        <a:rPr lang="en-US" sz="1800" dirty="0" smtClean="0">
                          <a:latin typeface="Times New Roman" pitchFamily="18" charset="0"/>
                          <a:cs typeface="Times New Roman" pitchFamily="18" charset="0"/>
                        </a:rPr>
                        <a:t>STB1</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Select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1.</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1 is not selected for transmission.</a:t>
                      </a:r>
                      <a:endParaRPr lang="en-US" sz="18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1 is selected for transmission.</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5187093"/>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2400" dirty="0" smtClean="0">
                          <a:latin typeface="Times New Roman" pitchFamily="18" charset="0"/>
                          <a:cs typeface="Times New Roman" pitchFamily="18" charset="0"/>
                        </a:rPr>
                        <a:t>BIT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SYMBOL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VALUE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a:txBody>
                  <a:tcPr/>
                </a:tc>
              </a:tr>
              <a:tr h="802550">
                <a:tc rowSpan="3">
                  <a:txBody>
                    <a:bodyPr/>
                    <a:lstStyle/>
                    <a:p>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rowSpan="3">
                  <a:txBody>
                    <a:bodyPr/>
                    <a:lstStyle/>
                    <a:p>
                      <a:r>
                        <a:rPr lang="en-US" sz="1800" dirty="0" smtClean="0">
                          <a:latin typeface="Times New Roman" pitchFamily="18" charset="0"/>
                          <a:cs typeface="Times New Roman" pitchFamily="18" charset="0"/>
                        </a:rPr>
                        <a:t>STB2</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Select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2</a:t>
                      </a:r>
                      <a:endParaRPr lang="en-US" sz="18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2 is not selected for transmission.</a:t>
                      </a:r>
                      <a:endParaRPr lang="en-US" sz="18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2 is selected for transmission.</a:t>
                      </a:r>
                      <a:endParaRPr lang="en-US" sz="1800" dirty="0">
                        <a:latin typeface="Times New Roman" pitchFamily="18" charset="0"/>
                        <a:cs typeface="Times New Roman" pitchFamily="18" charset="0"/>
                      </a:endParaRPr>
                    </a:p>
                  </a:txBody>
                  <a:tcPr/>
                </a:tc>
              </a:tr>
              <a:tr h="575871">
                <a:tc rowSpan="3">
                  <a:txBody>
                    <a:bodyPr/>
                    <a:lstStyle/>
                    <a:p>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rowSpan="3">
                  <a:txBody>
                    <a:bodyPr/>
                    <a:lstStyle/>
                    <a:p>
                      <a:r>
                        <a:rPr lang="en-US" sz="1800" dirty="0" smtClean="0">
                          <a:latin typeface="Times New Roman" pitchFamily="18" charset="0"/>
                          <a:cs typeface="Times New Roman" pitchFamily="18" charset="0"/>
                        </a:rPr>
                        <a:t>STB3</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Select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3.</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3 is not selected for transmission.</a:t>
                      </a:r>
                      <a:endParaRPr lang="en-US" sz="18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3 is selected for transmission.</a:t>
                      </a:r>
                      <a:endParaRPr lang="en-US" sz="1800" dirty="0">
                        <a:latin typeface="Times New Roman" pitchFamily="18" charset="0"/>
                        <a:cs typeface="Times New Roman" pitchFamily="18" charset="0"/>
                      </a:endParaRPr>
                    </a:p>
                  </a:txBody>
                  <a:tcPr/>
                </a:tc>
              </a:tr>
              <a:tr h="575871">
                <a:tc>
                  <a:txBody>
                    <a:bodyPr/>
                    <a:lstStyle/>
                    <a:p>
                      <a:r>
                        <a:rPr lang="en-US" dirty="0" smtClean="0">
                          <a:latin typeface="Times New Roman" pitchFamily="18" charset="0"/>
                          <a:cs typeface="Times New Roman" pitchFamily="18" charset="0"/>
                        </a:rPr>
                        <a:t>31:8</a:t>
                      </a:r>
                      <a:endParaRPr lang="en-US"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Reserved, user software should not write ones to reserved bits.</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305800" cy="1219200"/>
          </a:xfrm>
          <a:prstGeom prst="rect">
            <a:avLst/>
          </a:prstGeom>
          <a:noFill/>
        </p:spPr>
        <p:txBody>
          <a:bodyPr wrap="square" rtlCol="0">
            <a:spAutoFit/>
          </a:bodyPr>
          <a:lstStyle/>
          <a:p>
            <a:r>
              <a:rPr lang="en-US" sz="3600" b="1" dirty="0" smtClean="0">
                <a:solidFill>
                  <a:srgbClr val="00B0F0"/>
                </a:solidFill>
                <a:latin typeface="Times New Roman" pitchFamily="18" charset="0"/>
                <a:cs typeface="Times New Roman" pitchFamily="18" charset="0"/>
              </a:rPr>
              <a:t>        CAN Global Status Register                                                                                   (CAN1GSR)</a:t>
            </a:r>
            <a:endParaRPr lang="en-US" sz="3600" dirty="0">
              <a:solidFill>
                <a:srgbClr val="00B0F0"/>
              </a:solidFill>
              <a:latin typeface="Times New Roman" pitchFamily="18" charset="0"/>
              <a:cs typeface="Times New Roman" pitchFamily="18" charset="0"/>
            </a:endParaRPr>
          </a:p>
        </p:txBody>
      </p:sp>
      <p:sp>
        <p:nvSpPr>
          <p:cNvPr id="5" name="TextBox 4"/>
          <p:cNvSpPr txBox="1"/>
          <p:nvPr/>
        </p:nvSpPr>
        <p:spPr>
          <a:xfrm>
            <a:off x="304800" y="1676400"/>
            <a:ext cx="8001000" cy="3539430"/>
          </a:xfrm>
          <a:prstGeom prst="rect">
            <a:avLst/>
          </a:prstGeom>
          <a:noFill/>
        </p:spPr>
        <p:txBody>
          <a:bodyPr wrap="square" rtlCol="0">
            <a:spAutoFit/>
          </a:bodyPr>
          <a:lstStyle/>
          <a:p>
            <a:r>
              <a:rPr lang="en-US" sz="2800" dirty="0" smtClean="0">
                <a:solidFill>
                  <a:srgbClr val="7030A0"/>
                </a:solidFill>
                <a:latin typeface="Times New Roman" pitchFamily="18" charset="0"/>
                <a:cs typeface="Times New Roman" pitchFamily="18" charset="0"/>
              </a:rPr>
              <a:t>1.The content of the Global Status Register reflects the status of the CAN Controller.</a:t>
            </a:r>
          </a:p>
          <a:p>
            <a:endParaRPr lang="en-US" sz="2800" dirty="0" smtClean="0">
              <a:solidFill>
                <a:srgbClr val="7030A0"/>
              </a:solidFill>
              <a:latin typeface="Times New Roman" pitchFamily="18" charset="0"/>
              <a:cs typeface="Times New Roman" pitchFamily="18" charset="0"/>
            </a:endParaRPr>
          </a:p>
          <a:p>
            <a:r>
              <a:rPr lang="en-US" sz="2800" dirty="0" smtClean="0">
                <a:solidFill>
                  <a:srgbClr val="7030A0"/>
                </a:solidFill>
                <a:latin typeface="Times New Roman" pitchFamily="18" charset="0"/>
                <a:cs typeface="Times New Roman" pitchFamily="18" charset="0"/>
              </a:rPr>
              <a:t> 2.This register is read-only, except that the Error Counters can be written when the RM bit in the CANMOD register is 1.</a:t>
            </a:r>
          </a:p>
          <a:p>
            <a:endParaRPr lang="en-US" sz="2800" dirty="0" smtClean="0">
              <a:solidFill>
                <a:srgbClr val="7030A0"/>
              </a:solidFill>
              <a:latin typeface="Times New Roman" pitchFamily="18" charset="0"/>
              <a:cs typeface="Times New Roman" pitchFamily="18" charset="0"/>
            </a:endParaRPr>
          </a:p>
          <a:p>
            <a:r>
              <a:rPr lang="en-US" sz="2800" dirty="0" smtClean="0">
                <a:solidFill>
                  <a:srgbClr val="7030A0"/>
                </a:solidFill>
                <a:latin typeface="Times New Roman" pitchFamily="18" charset="0"/>
                <a:cs typeface="Times New Roman" pitchFamily="18" charset="0"/>
              </a:rPr>
              <a:t>3. Bits not listed read as 0 and should be written as 0.</a:t>
            </a:r>
            <a:endParaRPr lang="en-US" sz="28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81000"/>
          <a:ext cx="8458200" cy="6047031"/>
        </p:xfrm>
        <a:graphic>
          <a:graphicData uri="http://schemas.openxmlformats.org/drawingml/2006/table">
            <a:tbl>
              <a:tblPr firstRow="1" bandRow="1">
                <a:tableStyleId>{5C22544A-7EE6-4342-B048-85BDC9FD1C3A}</a:tableStyleId>
              </a:tblPr>
              <a:tblGrid>
                <a:gridCol w="762000"/>
                <a:gridCol w="1143000"/>
                <a:gridCol w="990600"/>
                <a:gridCol w="5562600"/>
              </a:tblGrid>
              <a:tr h="152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                          FUNCTION</a:t>
                      </a:r>
                      <a:endParaRPr lang="en-US" sz="1600" dirty="0">
                        <a:latin typeface="Times New Roman" pitchFamily="18" charset="0"/>
                        <a:cs typeface="Times New Roman" pitchFamily="18" charset="0"/>
                      </a:endParaRPr>
                    </a:p>
                  </a:txBody>
                  <a:tcPr/>
                </a:tc>
              </a:tr>
              <a:tr h="802550">
                <a:tc rowSpan="3">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RBS</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Receive Buffer Status.</a:t>
                      </a:r>
                      <a:endParaRPr lang="en-US" sz="18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No message is available.</a:t>
                      </a:r>
                      <a:endParaRPr lang="en-US" sz="18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At least one complete message is received by the Double Receive Buffer and available in the CANxRFS, CANxRID, and if applicable the CANxRDA and CANxRDB registers. This bit is cleared by the Release Receive Buffer command in CANxCMR, if no subsequent received message is available.</a:t>
                      </a:r>
                      <a:endParaRPr lang="en-US" sz="1800" dirty="0">
                        <a:latin typeface="Times New Roman" pitchFamily="18" charset="0"/>
                        <a:cs typeface="Times New Roman" pitchFamily="18" charset="0"/>
                      </a:endParaRPr>
                    </a:p>
                  </a:txBody>
                  <a:tcPr/>
                </a:tc>
              </a:tr>
              <a:tr h="575871">
                <a:tc rowSpan="3">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DOS</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Data Overrun Status.</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No data overrun has occurred since the last Clear Data Overrun command was given/written to CANxCMR (or since Reset).</a:t>
                      </a:r>
                      <a:endParaRPr lang="en-US" sz="18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 message was lost because the preceding message to this CAN controller was not read and released quickly enough (there was not enough space for a new message in the Double Receive Buffer).</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6385560"/>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533400">
                <a:tc rowSpan="3">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TBS</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Transmit Buffer Status.</a:t>
                      </a:r>
                      <a:endParaRPr lang="en-US" sz="18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At least one of the Transmit Buffers is not available for the CPU, i.e. at least one previously queued message for this CAN controller has not yet been sent, and therefore software should not write to the </a:t>
                      </a:r>
                      <a:r>
                        <a:rPr lang="en-US" sz="1800" kern="1200" baseline="0" dirty="0" err="1" smtClean="0">
                          <a:solidFill>
                            <a:schemeClr val="dk1"/>
                          </a:solidFill>
                          <a:latin typeface="Times New Roman" pitchFamily="18" charset="0"/>
                          <a:ea typeface="+mn-ea"/>
                          <a:cs typeface="Times New Roman" pitchFamily="18" charset="0"/>
                        </a:rPr>
                        <a:t>CANxTFI</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CANxTID</a:t>
                      </a:r>
                      <a:r>
                        <a:rPr lang="en-US" sz="1800" kern="1200" baseline="0" dirty="0" smtClean="0">
                          <a:solidFill>
                            <a:schemeClr val="dk1"/>
                          </a:solidFill>
                          <a:latin typeface="Times New Roman" pitchFamily="18" charset="0"/>
                          <a:ea typeface="+mn-ea"/>
                          <a:cs typeface="Times New Roman" pitchFamily="18" charset="0"/>
                        </a:rPr>
                        <a:t>,</a:t>
                      </a:r>
                    </a:p>
                    <a:p>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nor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 of that (those)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buffer(s).</a:t>
                      </a:r>
                      <a:endParaRPr lang="en-US" sz="18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All three Transmit Buffers are available for the CPU. No transmit message is pending for this CAN controller (in any of the 3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buffers), and software may write to any of the </a:t>
                      </a:r>
                      <a:r>
                        <a:rPr lang="en-US" sz="1800" kern="1200" baseline="0" dirty="0" err="1" smtClean="0">
                          <a:solidFill>
                            <a:schemeClr val="dk1"/>
                          </a:solidFill>
                          <a:latin typeface="Times New Roman" pitchFamily="18" charset="0"/>
                          <a:ea typeface="+mn-ea"/>
                          <a:cs typeface="Times New Roman" pitchFamily="18" charset="0"/>
                        </a:rPr>
                        <a:t>CANxTFI</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CANxTID</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and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 </a:t>
                      </a:r>
                      <a:endParaRPr lang="en-US" sz="1800" dirty="0">
                        <a:latin typeface="Times New Roman" pitchFamily="18" charset="0"/>
                        <a:cs typeface="Times New Roman" pitchFamily="18" charset="0"/>
                      </a:endParaRPr>
                    </a:p>
                  </a:txBody>
                  <a:tcPr/>
                </a:tc>
              </a:tr>
              <a:tr h="457200">
                <a:tc rowSpan="3">
                  <a:txBody>
                    <a:bodyPr/>
                    <a:lstStyle/>
                    <a:p>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TCS</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Transmit Complete Status.</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At least one requested transmission has not been successfully completed yet.</a:t>
                      </a:r>
                      <a:endParaRPr lang="en-US" sz="18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All requested transmission(s) has (have) been successfully completed.</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4547013"/>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RS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Receive Status.</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idle.</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receiving a message.</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Transmit Status.</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idle.</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sending a message.</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44986"/>
          <a:ext cx="8763000" cy="6713014"/>
        </p:xfrm>
        <a:graphic>
          <a:graphicData uri="http://schemas.openxmlformats.org/drawingml/2006/table">
            <a:tbl>
              <a:tblPr firstRow="1" bandRow="1">
                <a:tableStyleId>{5C22544A-7EE6-4342-B048-85BDC9FD1C3A}</a:tableStyleId>
              </a:tblPr>
              <a:tblGrid>
                <a:gridCol w="762000"/>
                <a:gridCol w="816919"/>
                <a:gridCol w="947351"/>
                <a:gridCol w="623673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533400">
                <a:tc rowSpan="3">
                  <a:txBody>
                    <a:bodyPr/>
                    <a:lstStyle/>
                    <a:p>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ES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Error Status.</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Both error counters are below the Error Warning Limit.</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One or both of the Transmit and Receive Error Counters has reached the limit set in the Error Warning Limit register.</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BS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Bus Status.</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involved in bus activities</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currently not involved/prohibited from bus activity because the Transmit Error Counter reached its limiting value of 255.</a:t>
                      </a:r>
                      <a:endParaRPr lang="en-US" sz="1600" dirty="0">
                        <a:latin typeface="Times New Roman" pitchFamily="18" charset="0"/>
                        <a:cs typeface="Times New Roman" pitchFamily="18" charset="0"/>
                      </a:endParaRPr>
                    </a:p>
                  </a:txBody>
                  <a:tcPr/>
                </a:tc>
              </a:tr>
              <a:tr h="575871">
                <a:tc>
                  <a:txBody>
                    <a:bodyPr/>
                    <a:lstStyle/>
                    <a:p>
                      <a:r>
                        <a:rPr lang="en-US" sz="1600" dirty="0" smtClean="0">
                          <a:latin typeface="Times New Roman" pitchFamily="18" charset="0"/>
                          <a:cs typeface="Times New Roman" pitchFamily="18" charset="0"/>
                        </a:rPr>
                        <a:t>15:8</a:t>
                      </a:r>
                      <a:endParaRPr lang="en-US" sz="1600" dirty="0">
                        <a:latin typeface="Times New Roman" pitchFamily="18" charset="0"/>
                        <a:cs typeface="Times New Roman" pitchFamily="18" charset="0"/>
                      </a:endParaRPr>
                    </a:p>
                  </a:txBody>
                  <a:tcPr/>
                </a:tc>
                <a:tc>
                  <a:txBody>
                    <a:bodyPr/>
                    <a:lstStyle/>
                    <a:p>
                      <a:endParaRPr lang="en-US" sz="1600" dirty="0">
                        <a:latin typeface="Times New Roman" pitchFamily="18" charset="0"/>
                        <a:cs typeface="Times New Roman" pitchFamily="18" charset="0"/>
                      </a:endParaRPr>
                    </a:p>
                  </a:txBody>
                  <a:tcPr/>
                </a:tc>
                <a:tc>
                  <a:txBody>
                    <a:bodyPr/>
                    <a:lstStyle/>
                    <a:p>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Reserved, user software should not write ones to reserved bits. The value</a:t>
                      </a:r>
                    </a:p>
                    <a:p>
                      <a:r>
                        <a:rPr lang="en-US" sz="1800" kern="1200" baseline="0" dirty="0" smtClean="0">
                          <a:solidFill>
                            <a:schemeClr val="dk1"/>
                          </a:solidFill>
                          <a:latin typeface="+mn-lt"/>
                          <a:ea typeface="+mn-ea"/>
                          <a:cs typeface="+mn-cs"/>
                        </a:rPr>
                        <a:t>read from a reserved bit is not defined.</a:t>
                      </a:r>
                      <a:endParaRPr lang="en-US" sz="1600" dirty="0">
                        <a:latin typeface="Times New Roman" pitchFamily="18" charset="0"/>
                        <a:cs typeface="Times New Roman" pitchFamily="18" charset="0"/>
                      </a:endParaRPr>
                    </a:p>
                  </a:txBody>
                  <a:tcPr/>
                </a:tc>
              </a:tr>
              <a:tr h="575871">
                <a:tc>
                  <a:txBody>
                    <a:bodyPr/>
                    <a:lstStyle/>
                    <a:p>
                      <a:r>
                        <a:rPr lang="en-US" sz="1600" dirty="0" smtClean="0">
                          <a:latin typeface="Times New Roman" pitchFamily="18" charset="0"/>
                          <a:cs typeface="Times New Roman" pitchFamily="18" charset="0"/>
                        </a:rPr>
                        <a:t>23:16</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RXERR</a:t>
                      </a:r>
                      <a:endParaRPr lang="en-US" sz="1600" dirty="0">
                        <a:latin typeface="Times New Roman" pitchFamily="18" charset="0"/>
                        <a:cs typeface="Times New Roman" pitchFamily="18" charset="0"/>
                      </a:endParaRPr>
                    </a:p>
                  </a:txBody>
                  <a:tcPr/>
                </a:tc>
                <a:tc>
                  <a:txBody>
                    <a:bodyPr/>
                    <a:lstStyle/>
                    <a:p>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current value of the Rx Error Counter (an 8-bit value).</a:t>
                      </a:r>
                      <a:endParaRPr lang="en-US" sz="1600" dirty="0">
                        <a:latin typeface="Times New Roman" pitchFamily="18" charset="0"/>
                        <a:cs typeface="Times New Roman" pitchFamily="18" charset="0"/>
                      </a:endParaRPr>
                    </a:p>
                  </a:txBody>
                  <a:tcPr/>
                </a:tc>
              </a:tr>
              <a:tr h="575871">
                <a:tc>
                  <a:txBody>
                    <a:bodyPr/>
                    <a:lstStyle/>
                    <a:p>
                      <a:r>
                        <a:rPr lang="en-US" sz="1600" dirty="0" smtClean="0">
                          <a:latin typeface="Times New Roman" pitchFamily="18" charset="0"/>
                          <a:cs typeface="Times New Roman" pitchFamily="18" charset="0"/>
                        </a:rPr>
                        <a:t>31:23</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TXERR</a:t>
                      </a:r>
                      <a:endParaRPr lang="en-US" sz="1600" dirty="0">
                        <a:latin typeface="Times New Roman" pitchFamily="18" charset="0"/>
                        <a:cs typeface="Times New Roman" pitchFamily="18" charset="0"/>
                      </a:endParaRPr>
                    </a:p>
                  </a:txBody>
                  <a:tcPr/>
                </a:tc>
                <a:tc>
                  <a:txBody>
                    <a:bodyPr/>
                    <a:lstStyle/>
                    <a:p>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current value of the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Error Counter (an 8-bit value).</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7030A0"/>
                </a:solidFill>
                <a:latin typeface="Times New Roman" pitchFamily="18" charset="0"/>
                <a:cs typeface="Times New Roman" pitchFamily="18" charset="0"/>
              </a:rPr>
              <a:t>CAN Status Register (CAN1SR)</a:t>
            </a:r>
            <a:endParaRPr lang="en-US" sz="36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solidFill>
                  <a:srgbClr val="0070C0"/>
                </a:solidFill>
                <a:latin typeface="Times New Roman" pitchFamily="18" charset="0"/>
                <a:cs typeface="Times New Roman" pitchFamily="18" charset="0"/>
              </a:rPr>
              <a:t>This read-only register contains three status</a:t>
            </a:r>
          </a:p>
          <a:p>
            <a:pPr>
              <a:buNone/>
            </a:pP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 while those relating to transmission reflect the status of each of the 3 </a:t>
            </a:r>
            <a:r>
              <a:rPr lang="en-US" dirty="0" err="1" smtClean="0">
                <a:solidFill>
                  <a:srgbClr val="0070C0"/>
                </a:solidFill>
                <a:latin typeface="Times New Roman" pitchFamily="18" charset="0"/>
                <a:cs typeface="Times New Roman" pitchFamily="18" charset="0"/>
              </a:rPr>
              <a:t>Tx</a:t>
            </a:r>
            <a:r>
              <a:rPr lang="en-US" dirty="0" smtClean="0">
                <a:solidFill>
                  <a:srgbClr val="0070C0"/>
                </a:solidFill>
                <a:latin typeface="Times New Roman" pitchFamily="18" charset="0"/>
                <a:cs typeface="Times New Roman" pitchFamily="18" charset="0"/>
              </a:rPr>
              <a:t> Buffers.</a:t>
            </a:r>
            <a:endParaRPr lang="en-US"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8600" y="152400"/>
          <a:ext cx="8686801" cy="6751320"/>
        </p:xfrm>
        <a:graphic>
          <a:graphicData uri="http://schemas.openxmlformats.org/drawingml/2006/table">
            <a:tbl>
              <a:tblPr firstRow="1" bandRow="1">
                <a:tableStyleId>{5C22544A-7EE6-4342-B048-85BDC9FD1C3A}</a:tableStyleId>
              </a:tblPr>
              <a:tblGrid>
                <a:gridCol w="782595"/>
                <a:gridCol w="1173892"/>
                <a:gridCol w="1017373"/>
                <a:gridCol w="5712941"/>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609600">
                <a:tc rowSpan="3">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RBS</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Receive Buffer Status.</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hMerge="1">
                  <a:txBody>
                    <a:bodyPr/>
                    <a:lstStyle/>
                    <a:p>
                      <a:endParaRPr lang="en-US"/>
                    </a:p>
                  </a:txBody>
                  <a:tcPr/>
                </a:tc>
              </a:tr>
              <a:tr h="42672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No message is available.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At least one complete message is received by the Double Receive Buffer and available in the CANxRFS, CANxRID, and if applicable the CANxRDA and CANxRDB registers. This bit is cleared by the Release Receive Buffer command in CANxCMR, if no subsequent received message is available.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r>
              <a:tr h="441960">
                <a:tc rowSpan="3">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DOS</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Data Overrun Status.</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No data overrun has occurred since the last Clear Data Overrun command was given/written to CANxCMR (or since Reset).</a:t>
                      </a:r>
                      <a:endParaRPr lang="en-US" sz="18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 message was lost because the preceding message to this CAN controller was not read and released quickly enough (there was not enough space for a new message in the Double Receive Buffer).</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5676101"/>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TBS1</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Transmit Buffer Status 1.</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Software cannot access the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1 nor write to the corresponding </a:t>
                      </a:r>
                      <a:r>
                        <a:rPr lang="en-US" sz="1800" kern="1200" baseline="0" dirty="0" err="1" smtClean="0">
                          <a:solidFill>
                            <a:schemeClr val="dk1"/>
                          </a:solidFill>
                          <a:latin typeface="+mn-lt"/>
                          <a:ea typeface="+mn-ea"/>
                          <a:cs typeface="+mn-cs"/>
                        </a:rPr>
                        <a:t>CANxTFI</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CANxTID</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CANxTDA</a:t>
                      </a:r>
                      <a:r>
                        <a:rPr lang="en-US" sz="1800" kern="1200" baseline="0" dirty="0" smtClean="0">
                          <a:solidFill>
                            <a:schemeClr val="dk1"/>
                          </a:solidFill>
                          <a:latin typeface="+mn-lt"/>
                          <a:ea typeface="+mn-ea"/>
                          <a:cs typeface="+mn-cs"/>
                        </a:rPr>
                        <a:t>, and </a:t>
                      </a:r>
                      <a:r>
                        <a:rPr lang="en-US" sz="1800" kern="1200" baseline="0" dirty="0" err="1" smtClean="0">
                          <a:solidFill>
                            <a:schemeClr val="dk1"/>
                          </a:solidFill>
                          <a:latin typeface="+mn-lt"/>
                          <a:ea typeface="+mn-ea"/>
                          <a:cs typeface="+mn-cs"/>
                        </a:rPr>
                        <a:t>CANxTDB</a:t>
                      </a:r>
                      <a:r>
                        <a:rPr lang="en-US" sz="1800" kern="1200" baseline="0" dirty="0" smtClean="0">
                          <a:solidFill>
                            <a:schemeClr val="dk1"/>
                          </a:solidFill>
                          <a:latin typeface="+mn-lt"/>
                          <a:ea typeface="+mn-ea"/>
                          <a:cs typeface="+mn-cs"/>
                        </a:rPr>
                        <a:t> registers because a message is either waiting for transmission or is in transmitting process.</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Software may write a message into the Transmit Buffer 1 and its </a:t>
                      </a:r>
                      <a:r>
                        <a:rPr lang="en-US" sz="1800" kern="1200" baseline="0" dirty="0" err="1" smtClean="0">
                          <a:solidFill>
                            <a:schemeClr val="dk1"/>
                          </a:solidFill>
                          <a:latin typeface="+mn-lt"/>
                          <a:ea typeface="+mn-ea"/>
                          <a:cs typeface="+mn-cs"/>
                        </a:rPr>
                        <a:t>CANxTFI,CANxTID</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CANxTDA</a:t>
                      </a:r>
                      <a:r>
                        <a:rPr lang="en-US" sz="1800" kern="1200" baseline="0" dirty="0" smtClean="0">
                          <a:solidFill>
                            <a:schemeClr val="dk1"/>
                          </a:solidFill>
                          <a:latin typeface="+mn-lt"/>
                          <a:ea typeface="+mn-ea"/>
                          <a:cs typeface="+mn-cs"/>
                        </a:rPr>
                        <a:t>, and </a:t>
                      </a:r>
                      <a:r>
                        <a:rPr lang="en-US" sz="1800" kern="1200" baseline="0" dirty="0" err="1" smtClean="0">
                          <a:solidFill>
                            <a:schemeClr val="dk1"/>
                          </a:solidFill>
                          <a:latin typeface="+mn-lt"/>
                          <a:ea typeface="+mn-ea"/>
                          <a:cs typeface="+mn-cs"/>
                        </a:rPr>
                        <a:t>CANxTDB</a:t>
                      </a:r>
                      <a:r>
                        <a:rPr lang="en-US" sz="1800" kern="1200" baseline="0" dirty="0" smtClean="0">
                          <a:solidFill>
                            <a:schemeClr val="dk1"/>
                          </a:solidFill>
                          <a:latin typeface="+mn-lt"/>
                          <a:ea typeface="+mn-ea"/>
                          <a:cs typeface="+mn-cs"/>
                        </a:rPr>
                        <a:t> registers.</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TCS1</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Transmission Complete Status.</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previously requested transmission for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1 is not complete.</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previously requested transmission for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1 has been successfully completed.</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70C0"/>
                </a:solidFill>
                <a:latin typeface="Times New Roman" pitchFamily="18" charset="0"/>
                <a:cs typeface="Times New Roman" pitchFamily="18" charset="0"/>
              </a:rPr>
              <a:t>Applications</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458200" cy="5486400"/>
          </a:xfrm>
        </p:spPr>
        <p:txBody>
          <a:bodyPr>
            <a:noAutofit/>
          </a:bodyPr>
          <a:lstStyle/>
          <a:p>
            <a:pPr>
              <a:buNone/>
            </a:pPr>
            <a:r>
              <a:rPr lang="en-US" sz="2400" dirty="0">
                <a:solidFill>
                  <a:srgbClr val="7030A0"/>
                </a:solidFill>
                <a:latin typeface="Times New Roman" pitchFamily="18" charset="0"/>
                <a:cs typeface="Times New Roman" pitchFamily="18" charset="0"/>
              </a:rPr>
              <a:t>● Most common use is in the automobile industry</a:t>
            </a:r>
          </a:p>
          <a:p>
            <a:pPr>
              <a:buNone/>
            </a:pPr>
            <a:r>
              <a:rPr lang="en-US" sz="2400" dirty="0">
                <a:solidFill>
                  <a:srgbClr val="7030A0"/>
                </a:solidFill>
                <a:latin typeface="Times New Roman" pitchFamily="18" charset="0"/>
                <a:cs typeface="Times New Roman" pitchFamily="18" charset="0"/>
              </a:rPr>
              <a:t>○ Used to connect subsystems within an electronic control unit as well </a:t>
            </a:r>
            <a:r>
              <a:rPr lang="en-US" sz="2400" dirty="0" smtClean="0">
                <a:solidFill>
                  <a:srgbClr val="7030A0"/>
                </a:solidFill>
                <a:latin typeface="Times New Roman" pitchFamily="18" charset="0"/>
                <a:cs typeface="Times New Roman" pitchFamily="18" charset="0"/>
              </a:rPr>
              <a:t>as connect </a:t>
            </a:r>
            <a:r>
              <a:rPr lang="en-US" sz="2400" dirty="0">
                <a:solidFill>
                  <a:srgbClr val="7030A0"/>
                </a:solidFill>
                <a:latin typeface="Times New Roman" pitchFamily="18" charset="0"/>
                <a:cs typeface="Times New Roman" pitchFamily="18" charset="0"/>
              </a:rPr>
              <a:t>electronic control units together</a:t>
            </a:r>
          </a:p>
          <a:p>
            <a:pPr>
              <a:buNone/>
            </a:pPr>
            <a:r>
              <a:rPr lang="en-US" sz="2400" dirty="0">
                <a:solidFill>
                  <a:srgbClr val="7030A0"/>
                </a:solidFill>
                <a:latin typeface="Times New Roman" pitchFamily="18" charset="0"/>
                <a:cs typeface="Times New Roman" pitchFamily="18" charset="0"/>
              </a:rPr>
              <a:t>○ Typically the largest control unit in a vehicle is the engine control unit</a:t>
            </a:r>
          </a:p>
          <a:p>
            <a:pPr>
              <a:buNone/>
            </a:pPr>
            <a:r>
              <a:rPr lang="en-US" sz="2400" dirty="0">
                <a:solidFill>
                  <a:srgbClr val="7030A0"/>
                </a:solidFill>
                <a:latin typeface="Times New Roman" pitchFamily="18" charset="0"/>
                <a:cs typeface="Times New Roman" pitchFamily="18" charset="0"/>
              </a:rPr>
              <a:t>○ Modern automobiles may have up to 70 electronic control units</a:t>
            </a:r>
          </a:p>
          <a:p>
            <a:pPr>
              <a:buNone/>
            </a:pPr>
            <a:r>
              <a:rPr lang="en-US" sz="2400" dirty="0">
                <a:solidFill>
                  <a:srgbClr val="7030A0"/>
                </a:solidFill>
                <a:latin typeface="Times New Roman" pitchFamily="18" charset="0"/>
                <a:cs typeface="Times New Roman" pitchFamily="18" charset="0"/>
              </a:rPr>
              <a:t>○ Many devices in cars use CAN including the radio, transmission,</a:t>
            </a:r>
          </a:p>
          <a:p>
            <a:pPr>
              <a:buNone/>
            </a:pPr>
            <a:r>
              <a:rPr lang="en-US" sz="2400" dirty="0">
                <a:solidFill>
                  <a:srgbClr val="7030A0"/>
                </a:solidFill>
                <a:latin typeface="Times New Roman" pitchFamily="18" charset="0"/>
                <a:cs typeface="Times New Roman" pitchFamily="18" charset="0"/>
              </a:rPr>
              <a:t>airbags, ABS, cruise control, and power steering</a:t>
            </a:r>
          </a:p>
          <a:p>
            <a:pPr>
              <a:buNone/>
            </a:pPr>
            <a:r>
              <a:rPr lang="en-US" sz="2400" dirty="0">
                <a:solidFill>
                  <a:srgbClr val="7030A0"/>
                </a:solidFill>
                <a:latin typeface="Times New Roman" pitchFamily="18" charset="0"/>
                <a:cs typeface="Times New Roman" pitchFamily="18" charset="0"/>
              </a:rPr>
              <a:t>● CAN is also used in both railway and aerospace </a:t>
            </a:r>
            <a:r>
              <a:rPr lang="en-US" sz="2400" dirty="0" smtClean="0">
                <a:solidFill>
                  <a:srgbClr val="7030A0"/>
                </a:solidFill>
                <a:latin typeface="Times New Roman" pitchFamily="18" charset="0"/>
                <a:cs typeface="Times New Roman" pitchFamily="18" charset="0"/>
              </a:rPr>
              <a:t>applications</a:t>
            </a:r>
          </a:p>
          <a:p>
            <a:pPr>
              <a:buNone/>
            </a:pPr>
            <a:endParaRPr lang="en-US" sz="2400" dirty="0">
              <a:solidFill>
                <a:srgbClr val="7030A0"/>
              </a:solidFill>
              <a:latin typeface="Times New Roman" pitchFamily="18" charset="0"/>
              <a:cs typeface="Times New Roman" pitchFamily="18" charset="0"/>
            </a:endParaRPr>
          </a:p>
          <a:p>
            <a:pPr>
              <a:buNone/>
            </a:pPr>
            <a:r>
              <a:rPr lang="en-US" sz="2400" dirty="0">
                <a:solidFill>
                  <a:srgbClr val="7030A0"/>
                </a:solidFill>
                <a:latin typeface="Times New Roman" pitchFamily="18" charset="0"/>
                <a:cs typeface="Times New Roman" pitchFamily="18" charset="0"/>
              </a:rPr>
              <a:t>● Other applications include use in hospital equipment, elevators, and </a:t>
            </a:r>
            <a:r>
              <a:rPr lang="en-US" sz="2400" dirty="0" smtClean="0">
                <a:solidFill>
                  <a:srgbClr val="7030A0"/>
                </a:solidFill>
                <a:latin typeface="Times New Roman" pitchFamily="18" charset="0"/>
                <a:cs typeface="Times New Roman" pitchFamily="18" charset="0"/>
              </a:rPr>
              <a:t>even coffee </a:t>
            </a:r>
            <a:r>
              <a:rPr lang="en-US" sz="2400" dirty="0">
                <a:solidFill>
                  <a:srgbClr val="7030A0"/>
                </a:solidFill>
                <a:latin typeface="Times New Roman" pitchFamily="18" charset="0"/>
                <a:cs typeface="Times New Roman" pitchFamily="18" charset="0"/>
              </a:rPr>
              <a:t>machines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0"/>
          <a:ext cx="8458200" cy="4611222"/>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RS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Receive Status.</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idle.</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receiving a message.</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TS1</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Transmit Status 1.</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There is no transmission from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1.</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transmitting a message from </a:t>
                      </a:r>
                      <a:r>
                        <a:rPr lang="en-US" sz="1800" kern="1200" baseline="0" dirty="0" err="1" smtClean="0">
                          <a:solidFill>
                            <a:schemeClr val="dk1"/>
                          </a:solidFill>
                          <a:latin typeface="+mn-lt"/>
                          <a:ea typeface="+mn-ea"/>
                          <a:cs typeface="+mn-cs"/>
                        </a:rPr>
                        <a:t>Tx</a:t>
                      </a:r>
                      <a:r>
                        <a:rPr lang="en-US" sz="1800" kern="1200" baseline="0" smtClean="0">
                          <a:solidFill>
                            <a:schemeClr val="dk1"/>
                          </a:solidFill>
                          <a:latin typeface="+mn-lt"/>
                          <a:ea typeface="+mn-ea"/>
                          <a:cs typeface="+mn-cs"/>
                        </a:rPr>
                        <a:t> Buffer 1.</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457200"/>
          <a:ext cx="8763000" cy="4646872"/>
        </p:xfrm>
        <a:graphic>
          <a:graphicData uri="http://schemas.openxmlformats.org/drawingml/2006/table">
            <a:tbl>
              <a:tblPr firstRow="1" bandRow="1">
                <a:tableStyleId>{5C22544A-7EE6-4342-B048-85BDC9FD1C3A}</a:tableStyleId>
              </a:tblPr>
              <a:tblGrid>
                <a:gridCol w="762000"/>
                <a:gridCol w="816919"/>
                <a:gridCol w="947351"/>
                <a:gridCol w="623673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533400">
                <a:tc rowSpan="3">
                  <a:txBody>
                    <a:bodyPr/>
                    <a:lstStyle/>
                    <a:p>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ES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Error Status.</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Both error counters are below the Error Warning Limit.</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One or both of the Transmit and Receive Error Counters has reached the limit set in the Error Warning Limit register.</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BS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Bus Status.</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involved in bus activities</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currently not involved/prohibited from bus activity because the Transmit Error Counter reached its limiting value of 255.</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6072341"/>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itchFamily="18" charset="0"/>
                          <a:ea typeface="+mn-ea"/>
                          <a:cs typeface="Times New Roman" pitchFamily="18" charset="0"/>
                        </a:rPr>
                        <a:t>RBS</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itchFamily="18" charset="0"/>
                          <a:ea typeface="+mn-ea"/>
                          <a:cs typeface="Times New Roman" pitchFamily="18" charset="0"/>
                        </a:rPr>
                        <a:t>Receive Buffer Status.</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itchFamily="18" charset="0"/>
                          <a:ea typeface="+mn-ea"/>
                          <a:cs typeface="Times New Roman" pitchFamily="18" charset="0"/>
                        </a:rPr>
                        <a:t>No message is available.</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Times New Roman" pitchFamily="18" charset="0"/>
                          <a:ea typeface="+mn-ea"/>
                          <a:cs typeface="Times New Roman" pitchFamily="18" charset="0"/>
                        </a:rPr>
                        <a:t>At least one complete message is received by the Double Receive Buffer and available in the CANxRFS, CANxRID, and if applicable the CANxRDA and CANxRDB registers. This bit is cleared by the Release Receive Buffer command in CANxCMR, if no subsequent received message is available.</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9</a:t>
                      </a:r>
                      <a:endParaRPr lang="en-US" sz="1600" dirty="0">
                        <a:latin typeface="Times New Roman" pitchFamily="18" charset="0"/>
                        <a:cs typeface="Times New Roman" pitchFamily="18" charset="0"/>
                      </a:endParaRPr>
                    </a:p>
                  </a:txBody>
                  <a:tcPr/>
                </a:tc>
                <a:tc rowSpan="3">
                  <a:txBody>
                    <a:bodyPr/>
                    <a:lstStyle/>
                    <a:p>
                      <a:r>
                        <a:rPr lang="en-US" sz="1600" kern="1200" baseline="0" dirty="0" smtClean="0">
                          <a:solidFill>
                            <a:schemeClr val="dk1"/>
                          </a:solidFill>
                          <a:latin typeface="Times New Roman" pitchFamily="18" charset="0"/>
                          <a:ea typeface="+mn-ea"/>
                          <a:cs typeface="Times New Roman" pitchFamily="18" charset="0"/>
                        </a:rPr>
                        <a:t>DOS</a:t>
                      </a:r>
                      <a:endParaRPr lang="en-US" sz="1600" dirty="0">
                        <a:latin typeface="Times New Roman" pitchFamily="18" charset="0"/>
                        <a:cs typeface="Times New Roman" pitchFamily="18" charset="0"/>
                      </a:endParaRPr>
                    </a:p>
                  </a:txBody>
                  <a:tcPr/>
                </a:tc>
                <a:tc gridSpan="2">
                  <a:txBody>
                    <a:bodyPr/>
                    <a:lstStyle/>
                    <a:p>
                      <a:r>
                        <a:rPr lang="en-US" sz="1600" kern="1200" baseline="0" dirty="0" smtClean="0">
                          <a:solidFill>
                            <a:schemeClr val="dk1"/>
                          </a:solidFill>
                          <a:latin typeface="Times New Roman" pitchFamily="18" charset="0"/>
                          <a:ea typeface="+mn-ea"/>
                          <a:cs typeface="Times New Roman" pitchFamily="18" charset="0"/>
                        </a:rPr>
                        <a:t>Data Overrun Status.</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itchFamily="18" charset="0"/>
                          <a:ea typeface="+mn-ea"/>
                          <a:cs typeface="Times New Roman" pitchFamily="18" charset="0"/>
                        </a:rPr>
                        <a:t>No data overrun has occurred since the last Clear Data Overrun command was given/written to CANxCMR (or since Reset).</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kern="1200" baseline="0" dirty="0" smtClean="0">
                          <a:solidFill>
                            <a:schemeClr val="dk1"/>
                          </a:solidFill>
                          <a:latin typeface="Times New Roman" pitchFamily="18" charset="0"/>
                          <a:ea typeface="+mn-ea"/>
                          <a:cs typeface="Times New Roman" pitchFamily="18" charset="0"/>
                        </a:rPr>
                        <a:t>A message was lost because the preceding message to this CAN controller was not read and released quickly enough (there was not enough space for a new message in the Double Receive Buffer).</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5676101"/>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r>
                        <a:rPr lang="en-US" sz="1600" dirty="0" smtClean="0">
                          <a:latin typeface="Times New Roman" pitchFamily="18" charset="0"/>
                          <a:cs typeface="Times New Roman" pitchFamily="18" charset="0"/>
                        </a:rPr>
                        <a:t>10</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TBS2</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Transmit Buffer Status 2.</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Software cannot access the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2 nor write to the corresponding </a:t>
                      </a:r>
                      <a:r>
                        <a:rPr lang="en-US" sz="1800" kern="1200" baseline="0" dirty="0" err="1" smtClean="0">
                          <a:solidFill>
                            <a:schemeClr val="dk1"/>
                          </a:solidFill>
                          <a:latin typeface="+mn-lt"/>
                          <a:ea typeface="+mn-ea"/>
                          <a:cs typeface="+mn-cs"/>
                        </a:rPr>
                        <a:t>CANxTFI</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CANxTID</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CANxTDA</a:t>
                      </a:r>
                      <a:r>
                        <a:rPr lang="en-US" sz="1800" kern="1200" baseline="0" dirty="0" smtClean="0">
                          <a:solidFill>
                            <a:schemeClr val="dk1"/>
                          </a:solidFill>
                          <a:latin typeface="+mn-lt"/>
                          <a:ea typeface="+mn-ea"/>
                          <a:cs typeface="+mn-cs"/>
                        </a:rPr>
                        <a:t>, and </a:t>
                      </a:r>
                      <a:r>
                        <a:rPr lang="en-US" sz="1800" kern="1200" baseline="0" dirty="0" err="1" smtClean="0">
                          <a:solidFill>
                            <a:schemeClr val="dk1"/>
                          </a:solidFill>
                          <a:latin typeface="+mn-lt"/>
                          <a:ea typeface="+mn-ea"/>
                          <a:cs typeface="+mn-cs"/>
                        </a:rPr>
                        <a:t>CANxTDB</a:t>
                      </a:r>
                      <a:r>
                        <a:rPr lang="en-US" sz="1800" kern="1200" baseline="0" dirty="0" smtClean="0">
                          <a:solidFill>
                            <a:schemeClr val="dk1"/>
                          </a:solidFill>
                          <a:latin typeface="+mn-lt"/>
                          <a:ea typeface="+mn-ea"/>
                          <a:cs typeface="+mn-cs"/>
                        </a:rPr>
                        <a:t> registers because a message is either waiting for transmission or is in transmitting process.</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Software may write a message into the Transmit Buffer 2 and its </a:t>
                      </a:r>
                      <a:r>
                        <a:rPr lang="en-US" sz="1800" kern="1200" baseline="0" dirty="0" err="1" smtClean="0">
                          <a:solidFill>
                            <a:schemeClr val="dk1"/>
                          </a:solidFill>
                          <a:latin typeface="+mn-lt"/>
                          <a:ea typeface="+mn-ea"/>
                          <a:cs typeface="+mn-cs"/>
                        </a:rPr>
                        <a:t>CANxTFI,CANxTID</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CANxTDA</a:t>
                      </a:r>
                      <a:r>
                        <a:rPr lang="en-US" sz="1800" kern="1200" baseline="0" dirty="0" smtClean="0">
                          <a:solidFill>
                            <a:schemeClr val="dk1"/>
                          </a:solidFill>
                          <a:latin typeface="+mn-lt"/>
                          <a:ea typeface="+mn-ea"/>
                          <a:cs typeface="+mn-cs"/>
                        </a:rPr>
                        <a:t>, and </a:t>
                      </a:r>
                      <a:r>
                        <a:rPr lang="en-US" sz="1800" kern="1200" baseline="0" dirty="0" err="1" smtClean="0">
                          <a:solidFill>
                            <a:schemeClr val="dk1"/>
                          </a:solidFill>
                          <a:latin typeface="+mn-lt"/>
                          <a:ea typeface="+mn-ea"/>
                          <a:cs typeface="+mn-cs"/>
                        </a:rPr>
                        <a:t>CANxTDB</a:t>
                      </a:r>
                      <a:r>
                        <a:rPr lang="en-US" sz="1800" kern="1200" baseline="0" dirty="0" smtClean="0">
                          <a:solidFill>
                            <a:schemeClr val="dk1"/>
                          </a:solidFill>
                          <a:latin typeface="+mn-lt"/>
                          <a:ea typeface="+mn-ea"/>
                          <a:cs typeface="+mn-cs"/>
                        </a:rPr>
                        <a:t> registers.</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11</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TCS2</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Transmission Complete Status.</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previously requested transmission for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2 is not complete.</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previously requested transmission for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2 has been successfully completed.</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0"/>
          <a:ext cx="8458200" cy="4611222"/>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r>
                        <a:rPr lang="en-US" sz="1600" dirty="0" smtClean="0">
                          <a:latin typeface="Times New Roman" pitchFamily="18" charset="0"/>
                          <a:cs typeface="Times New Roman" pitchFamily="18" charset="0"/>
                        </a:rPr>
                        <a:t>12</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RS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Receive Status.</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idle.</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receiving a message.</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13</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TS2</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Transmit Status 2.</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There is no transmission from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2.</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transmitting a message from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2.</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457200"/>
          <a:ext cx="8763000" cy="4646872"/>
        </p:xfrm>
        <a:graphic>
          <a:graphicData uri="http://schemas.openxmlformats.org/drawingml/2006/table">
            <a:tbl>
              <a:tblPr firstRow="1" bandRow="1">
                <a:tableStyleId>{5C22544A-7EE6-4342-B048-85BDC9FD1C3A}</a:tableStyleId>
              </a:tblPr>
              <a:tblGrid>
                <a:gridCol w="762000"/>
                <a:gridCol w="816919"/>
                <a:gridCol w="947351"/>
                <a:gridCol w="623673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533400">
                <a:tc rowSpan="3">
                  <a:txBody>
                    <a:bodyPr/>
                    <a:lstStyle/>
                    <a:p>
                      <a:r>
                        <a:rPr lang="en-US" sz="1600" dirty="0" smtClean="0">
                          <a:latin typeface="Times New Roman" pitchFamily="18" charset="0"/>
                          <a:cs typeface="Times New Roman" pitchFamily="18" charset="0"/>
                        </a:rPr>
                        <a:t>14</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ES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Error Status.</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Both error counters are below the Error Warning Limit.</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One or both of the Transmit and Receive Error Counters has reached the limit set in the Error Warning Limit register.</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15</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BS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Bus Status.</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involved in bus activities</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currently not involved/prohibited from bus activity because the Transmit Error Counter reached its limiting value of 255.</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6370320"/>
        </p:xfrm>
        <a:graphic>
          <a:graphicData uri="http://schemas.openxmlformats.org/drawingml/2006/table">
            <a:tbl>
              <a:tblPr firstRow="1" bandRow="1">
                <a:tableStyleId>{5C22544A-7EE6-4342-B048-85BDC9FD1C3A}</a:tableStyleId>
              </a:tblPr>
              <a:tblGrid>
                <a:gridCol w="762000"/>
                <a:gridCol w="1143000"/>
                <a:gridCol w="838200"/>
                <a:gridCol w="152400"/>
                <a:gridCol w="5562600"/>
              </a:tblGrid>
              <a:tr h="533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gridSpan="2">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hMerge="1">
                  <a:txBody>
                    <a:bodyPr/>
                    <a:lstStyle/>
                    <a:p>
                      <a:endParaRPr lang="en-US"/>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609600">
                <a:tc rowSpan="3">
                  <a:txBody>
                    <a:bodyPr/>
                    <a:lstStyle/>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16</a:t>
                      </a:r>
                      <a:endParaRPr lang="en-US" sz="1800" dirty="0">
                        <a:latin typeface="Times New Roman" pitchFamily="18" charset="0"/>
                        <a:cs typeface="Times New Roman" pitchFamily="18" charset="0"/>
                      </a:endParaRPr>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RBS</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Receive Buffer Status.</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hMerge="1">
                  <a:txBody>
                    <a:bodyPr/>
                    <a:lstStyle/>
                    <a:p>
                      <a:endParaRPr lang="en-US"/>
                    </a:p>
                  </a:txBody>
                  <a:tcPr/>
                </a:tc>
                <a:tc hMerge="1">
                  <a:txBody>
                    <a:bodyPr/>
                    <a:lstStyle/>
                    <a:p>
                      <a:endParaRPr lang="en-US"/>
                    </a:p>
                  </a:txBody>
                  <a:tcPr/>
                </a:tc>
              </a:tr>
              <a:tr h="50292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No message is available.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hMerge="1">
                  <a:txBody>
                    <a:bodyPr/>
                    <a:lstStyle/>
                    <a:p>
                      <a:endParaRPr lang="en-US" sz="18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At least one complete message is received by the Double Receive Buffer and available in the CANxRFS, CANxRID, and if applicable the CANxRDA and CANxRDB registers. This bit is cleared by the Release Receive Buffer command in CANxCMR, if no subsequent received message is available.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hMerge="1">
                  <a:txBody>
                    <a:bodyPr/>
                    <a:lstStyle/>
                    <a:p>
                      <a:endParaRPr lang="en-US" sz="1800" dirty="0">
                        <a:latin typeface="Times New Roman" pitchFamily="18" charset="0"/>
                        <a:cs typeface="Times New Roman" pitchFamily="18" charset="0"/>
                      </a:endParaRPr>
                    </a:p>
                  </a:txBody>
                  <a:tcPr/>
                </a:tc>
              </a:tr>
              <a:tr h="441960">
                <a:tc rowSpan="3">
                  <a:txBody>
                    <a:bodyPr/>
                    <a:lstStyle/>
                    <a:p>
                      <a:r>
                        <a:rPr lang="en-US" sz="1800" dirty="0" smtClean="0">
                          <a:latin typeface="Times New Roman" pitchFamily="18" charset="0"/>
                          <a:cs typeface="Times New Roman" pitchFamily="18" charset="0"/>
                        </a:rPr>
                        <a:t>17</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DOS</a:t>
                      </a:r>
                      <a:endParaRPr lang="en-US" sz="1800" dirty="0">
                        <a:latin typeface="Times New Roman" pitchFamily="18" charset="0"/>
                        <a:cs typeface="Times New Roman" pitchFamily="18" charset="0"/>
                      </a:endParaRPr>
                    </a:p>
                  </a:txBody>
                  <a:tcPr/>
                </a:tc>
                <a:tc gridSpan="3">
                  <a:txBody>
                    <a:bodyPr/>
                    <a:lstStyle/>
                    <a:p>
                      <a:r>
                        <a:rPr lang="en-US" sz="1800" kern="1200" baseline="0" dirty="0" smtClean="0">
                          <a:solidFill>
                            <a:schemeClr val="dk1"/>
                          </a:solidFill>
                          <a:latin typeface="Times New Roman" pitchFamily="18" charset="0"/>
                          <a:ea typeface="+mn-ea"/>
                          <a:cs typeface="Times New Roman" pitchFamily="18" charset="0"/>
                        </a:rPr>
                        <a:t>Data Overrun Status.</a:t>
                      </a:r>
                      <a:endParaRPr lang="en-US" sz="1800" dirty="0">
                        <a:latin typeface="Times New Roman" pitchFamily="18" charset="0"/>
                        <a:cs typeface="Times New Roman" pitchFamily="18" charset="0"/>
                      </a:endParaRPr>
                    </a:p>
                  </a:txBody>
                  <a:tcPr/>
                </a:tc>
                <a:tc hMerge="1">
                  <a:txBody>
                    <a:bodyPr/>
                    <a:lstStyle/>
                    <a:p>
                      <a:endParaRPr lang="en-US"/>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gridSpan="2">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hMerge="1">
                  <a:txBody>
                    <a:bodyPr/>
                    <a:lstStyle/>
                    <a:p>
                      <a:endParaRPr lang="en-US"/>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No data overrun has occurred since the last Clear Data Overrun command was given/written to CANxCMR (or since Reset).</a:t>
                      </a:r>
                      <a:endParaRPr lang="en-US" sz="18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gridSpan="2">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hMerge="1">
                  <a:txBody>
                    <a:bodyPr/>
                    <a:lstStyle/>
                    <a:p>
                      <a:endParaRPr lang="en-US"/>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A message was lost because the preceding message to this CAN controller was not read and released quickly enough (there was not enough space for a new message in the Double Receive Buffer).</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04800"/>
          <a:ext cx="8458200" cy="5676101"/>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r>
                        <a:rPr lang="en-US" sz="1800" dirty="0" smtClean="0">
                          <a:latin typeface="Times New Roman" pitchFamily="18" charset="0"/>
                          <a:cs typeface="Times New Roman" pitchFamily="18" charset="0"/>
                        </a:rPr>
                        <a:t>18</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TBS3</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Transmit Buffer Status 3.</a:t>
                      </a:r>
                      <a:endParaRPr lang="en-US" sz="18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Software cannot access the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3 nor write to the corresponding </a:t>
                      </a:r>
                      <a:r>
                        <a:rPr lang="en-US" sz="1800" kern="1200" baseline="0" dirty="0" err="1" smtClean="0">
                          <a:solidFill>
                            <a:schemeClr val="dk1"/>
                          </a:solidFill>
                          <a:latin typeface="Times New Roman" pitchFamily="18" charset="0"/>
                          <a:ea typeface="+mn-ea"/>
                          <a:cs typeface="Times New Roman" pitchFamily="18" charset="0"/>
                        </a:rPr>
                        <a:t>CANxTFI</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CANxTID</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and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 because a message is either waiting for transmission or is in transmitting process.</a:t>
                      </a:r>
                      <a:endParaRPr lang="en-US" sz="18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Software may write a message into the Transmit Buffer 3 and its </a:t>
                      </a:r>
                      <a:r>
                        <a:rPr lang="en-US" sz="1800" kern="1200" baseline="0" dirty="0" err="1" smtClean="0">
                          <a:solidFill>
                            <a:schemeClr val="dk1"/>
                          </a:solidFill>
                          <a:latin typeface="Times New Roman" pitchFamily="18" charset="0"/>
                          <a:ea typeface="+mn-ea"/>
                          <a:cs typeface="Times New Roman" pitchFamily="18" charset="0"/>
                        </a:rPr>
                        <a:t>CANxTFI,CANxTID</a:t>
                      </a:r>
                      <a:r>
                        <a:rPr lang="en-US" sz="1800" kern="1200" baseline="0" dirty="0" smtClean="0">
                          <a:solidFill>
                            <a:schemeClr val="dk1"/>
                          </a:solidFill>
                          <a:latin typeface="Times New Roman" pitchFamily="18" charset="0"/>
                          <a:ea typeface="+mn-ea"/>
                          <a:cs typeface="Times New Roman" pitchFamily="18" charset="0"/>
                        </a:rPr>
                        <a:t>, </a:t>
                      </a:r>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and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a:t>
                      </a:r>
                      <a:endParaRPr lang="en-US" sz="1800" dirty="0">
                        <a:latin typeface="Times New Roman" pitchFamily="18" charset="0"/>
                        <a:cs typeface="Times New Roman" pitchFamily="18" charset="0"/>
                      </a:endParaRPr>
                    </a:p>
                  </a:txBody>
                  <a:tcPr/>
                </a:tc>
              </a:tr>
              <a:tr h="575871">
                <a:tc rowSpan="3">
                  <a:txBody>
                    <a:bodyPr/>
                    <a:lstStyle/>
                    <a:p>
                      <a:r>
                        <a:rPr lang="en-US" sz="1800" dirty="0" smtClean="0">
                          <a:latin typeface="Times New Roman" pitchFamily="18" charset="0"/>
                          <a:cs typeface="Times New Roman" pitchFamily="18" charset="0"/>
                        </a:rPr>
                        <a:t>19</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TCS3</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Transmission Complete Status.</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previously requested transmission for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3 is not complete.</a:t>
                      </a:r>
                      <a:endParaRPr lang="en-US" sz="18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previously requested transmission for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 3 has been successfully completed.</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0"/>
          <a:ext cx="8458200" cy="4611222"/>
        </p:xfrm>
        <a:graphic>
          <a:graphicData uri="http://schemas.openxmlformats.org/drawingml/2006/table">
            <a:tbl>
              <a:tblPr firstRow="1" bandRow="1">
                <a:tableStyleId>{5C22544A-7EE6-4342-B048-85BDC9FD1C3A}</a:tableStyleId>
              </a:tblPr>
              <a:tblGrid>
                <a:gridCol w="762000"/>
                <a:gridCol w="1143000"/>
                <a:gridCol w="990600"/>
                <a:gridCol w="55626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802550">
                <a:tc rowSpan="3">
                  <a:txBody>
                    <a:bodyPr/>
                    <a:lstStyle/>
                    <a:p>
                      <a:r>
                        <a:rPr lang="en-US" sz="1600" dirty="0" smtClean="0">
                          <a:latin typeface="Times New Roman" pitchFamily="18" charset="0"/>
                          <a:cs typeface="Times New Roman" pitchFamily="18" charset="0"/>
                        </a:rPr>
                        <a:t>20</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RS</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Receive Status.</a:t>
                      </a:r>
                      <a:endParaRPr lang="en-US" sz="1600" dirty="0">
                        <a:latin typeface="Times New Roman" pitchFamily="18" charset="0"/>
                        <a:cs typeface="Times New Roman" pitchFamily="18" charset="0"/>
                      </a:endParaRPr>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idle.</a:t>
                      </a:r>
                      <a:endParaRPr lang="en-US" sz="1600" dirty="0">
                        <a:latin typeface="Times New Roman" pitchFamily="18" charset="0"/>
                        <a:cs typeface="Times New Roman" pitchFamily="18" charset="0"/>
                      </a:endParaRPr>
                    </a:p>
                  </a:txBody>
                  <a:tcPr/>
                </a:tc>
              </a:tr>
              <a:tr h="609600">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receiving a message.</a:t>
                      </a:r>
                      <a:endParaRPr lang="en-US" sz="1600" dirty="0">
                        <a:latin typeface="Times New Roman" pitchFamily="18" charset="0"/>
                        <a:cs typeface="Times New Roman" pitchFamily="18" charset="0"/>
                      </a:endParaRPr>
                    </a:p>
                  </a:txBody>
                  <a:tcPr/>
                </a:tc>
              </a:tr>
              <a:tr h="575871">
                <a:tc rowSpan="3">
                  <a:txBody>
                    <a:bodyPr/>
                    <a:lstStyle/>
                    <a:p>
                      <a:r>
                        <a:rPr lang="en-US" sz="1600" dirty="0" smtClean="0">
                          <a:latin typeface="Times New Roman" pitchFamily="18" charset="0"/>
                          <a:cs typeface="Times New Roman" pitchFamily="18" charset="0"/>
                        </a:rPr>
                        <a:t>21</a:t>
                      </a:r>
                      <a:endParaRPr lang="en-US" sz="16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mn-lt"/>
                          <a:ea typeface="+mn-ea"/>
                          <a:cs typeface="+mn-cs"/>
                        </a:rPr>
                        <a:t>TS3</a:t>
                      </a:r>
                      <a:endParaRPr lang="en-US" sz="16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mn-lt"/>
                          <a:ea typeface="+mn-ea"/>
                          <a:cs typeface="+mn-cs"/>
                        </a:rPr>
                        <a:t>Transmit Status 3.</a:t>
                      </a:r>
                      <a:endParaRPr lang="en-US" sz="16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There is no transmission from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3.</a:t>
                      </a:r>
                      <a:endParaRPr lang="en-US" sz="1600" dirty="0">
                        <a:latin typeface="Times New Roman" pitchFamily="18" charset="0"/>
                        <a:cs typeface="Times New Roman" pitchFamily="18" charset="0"/>
                      </a:endParaRPr>
                    </a:p>
                  </a:txBody>
                  <a:tcPr/>
                </a:tc>
              </a:tr>
              <a:tr h="575871">
                <a:tc vMerge="1">
                  <a:txBody>
                    <a:bodyPr/>
                    <a:lstStyle/>
                    <a:p>
                      <a:endParaRPr lang="en-US"/>
                    </a:p>
                  </a:txBody>
                  <a:tcPr/>
                </a:tc>
                <a:tc vMerge="1">
                  <a:txBody>
                    <a:bodyPr/>
                    <a:lstStyle/>
                    <a:p>
                      <a:endParaRPr lang="en-US"/>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The CAN Controller is transmitting a message from </a:t>
                      </a:r>
                      <a:r>
                        <a:rPr lang="en-US" sz="1800" kern="1200" baseline="0" dirty="0" err="1" smtClean="0">
                          <a:solidFill>
                            <a:schemeClr val="dk1"/>
                          </a:solidFill>
                          <a:latin typeface="+mn-lt"/>
                          <a:ea typeface="+mn-ea"/>
                          <a:cs typeface="+mn-cs"/>
                        </a:rPr>
                        <a:t>Tx</a:t>
                      </a:r>
                      <a:r>
                        <a:rPr lang="en-US" sz="1800" kern="1200" baseline="0" dirty="0" smtClean="0">
                          <a:solidFill>
                            <a:schemeClr val="dk1"/>
                          </a:solidFill>
                          <a:latin typeface="+mn-lt"/>
                          <a:ea typeface="+mn-ea"/>
                          <a:cs typeface="+mn-cs"/>
                        </a:rPr>
                        <a:t> Buffer 3.</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457200"/>
          <a:ext cx="8763000" cy="5286952"/>
        </p:xfrm>
        <a:graphic>
          <a:graphicData uri="http://schemas.openxmlformats.org/drawingml/2006/table">
            <a:tbl>
              <a:tblPr firstRow="1" bandRow="1">
                <a:tableStyleId>{5C22544A-7EE6-4342-B048-85BDC9FD1C3A}</a:tableStyleId>
              </a:tblPr>
              <a:tblGrid>
                <a:gridCol w="609600"/>
                <a:gridCol w="1066800"/>
                <a:gridCol w="849870"/>
                <a:gridCol w="140730"/>
                <a:gridCol w="6096000"/>
              </a:tblGrid>
              <a:tr h="914400">
                <a:tc>
                  <a:txBody>
                    <a:bodyPr/>
                    <a:lstStyle/>
                    <a:p>
                      <a:r>
                        <a:rPr lang="en-US" sz="1600" dirty="0" smtClean="0">
                          <a:latin typeface="Times New Roman" pitchFamily="18" charset="0"/>
                          <a:cs typeface="Times New Roman" pitchFamily="18" charset="0"/>
                        </a:rPr>
                        <a:t>BIT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SYMBOL</a:t>
                      </a:r>
                      <a:endParaRPr lang="en-US" sz="1600" dirty="0">
                        <a:latin typeface="Times New Roman" pitchFamily="18" charset="0"/>
                        <a:cs typeface="Times New Roman" pitchFamily="18" charset="0"/>
                      </a:endParaRPr>
                    </a:p>
                  </a:txBody>
                  <a:tcPr/>
                </a:tc>
                <a:tc gridSpan="2">
                  <a:txBody>
                    <a:bodyPr/>
                    <a:lstStyle/>
                    <a:p>
                      <a:r>
                        <a:rPr lang="en-US" sz="1600" dirty="0" smtClean="0">
                          <a:latin typeface="Times New Roman" pitchFamily="18" charset="0"/>
                          <a:cs typeface="Times New Roman" pitchFamily="18" charset="0"/>
                        </a:rPr>
                        <a:t>VALUE</a:t>
                      </a:r>
                      <a:endParaRPr lang="en-US" sz="1600" dirty="0">
                        <a:latin typeface="Times New Roman" pitchFamily="18" charset="0"/>
                        <a:cs typeface="Times New Roman" pitchFamily="18" charset="0"/>
                      </a:endParaRPr>
                    </a:p>
                  </a:txBody>
                  <a:tcPr/>
                </a:tc>
                <a:tc hMerge="1">
                  <a:txBody>
                    <a:bodyPr/>
                    <a:lstStyle/>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FUNCTION</a:t>
                      </a:r>
                      <a:endParaRPr lang="en-US" sz="1600" dirty="0">
                        <a:latin typeface="Times New Roman" pitchFamily="18" charset="0"/>
                        <a:cs typeface="Times New Roman" pitchFamily="18" charset="0"/>
                      </a:endParaRPr>
                    </a:p>
                  </a:txBody>
                  <a:tcPr/>
                </a:tc>
              </a:tr>
              <a:tr h="533400">
                <a:tc rowSpan="3">
                  <a:txBody>
                    <a:bodyPr/>
                    <a:lstStyle/>
                    <a:p>
                      <a:r>
                        <a:rPr lang="en-US" sz="1800" dirty="0" smtClean="0">
                          <a:latin typeface="Times New Roman" pitchFamily="18" charset="0"/>
                          <a:cs typeface="Times New Roman" pitchFamily="18" charset="0"/>
                        </a:rPr>
                        <a:t>22</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ES</a:t>
                      </a:r>
                      <a:endParaRPr lang="en-US" sz="1800" dirty="0">
                        <a:latin typeface="Times New Roman" pitchFamily="18" charset="0"/>
                        <a:cs typeface="Times New Roman" pitchFamily="18" charset="0"/>
                      </a:endParaRPr>
                    </a:p>
                  </a:txBody>
                  <a:tcPr/>
                </a:tc>
                <a:tc gridSpan="3">
                  <a:txBody>
                    <a:bodyPr/>
                    <a:lstStyle/>
                    <a:p>
                      <a:r>
                        <a:rPr lang="en-US" sz="1800" kern="1200" baseline="0" dirty="0" smtClean="0">
                          <a:solidFill>
                            <a:schemeClr val="dk1"/>
                          </a:solidFill>
                          <a:latin typeface="Times New Roman" pitchFamily="18" charset="0"/>
                          <a:ea typeface="+mn-ea"/>
                          <a:cs typeface="Times New Roman" pitchFamily="18" charset="0"/>
                        </a:rPr>
                        <a:t>Error Status.</a:t>
                      </a:r>
                      <a:endParaRPr lang="en-US" sz="1800" dirty="0">
                        <a:latin typeface="Times New Roman" pitchFamily="18" charset="0"/>
                        <a:cs typeface="Times New Roman" pitchFamily="18" charset="0"/>
                      </a:endParaRPr>
                    </a:p>
                  </a:txBody>
                  <a:tcPr/>
                </a:tc>
                <a:tc hMerge="1">
                  <a:txBody>
                    <a:bodyPr/>
                    <a:lstStyle/>
                    <a:p>
                      <a:endParaRPr lang="en-US"/>
                    </a:p>
                  </a:txBody>
                  <a:tcPr/>
                </a:tc>
                <a:tc hMerge="1">
                  <a:txBody>
                    <a:bodyPr/>
                    <a:lstStyle/>
                    <a:p>
                      <a:endParaRPr lang="en-US"/>
                    </a:p>
                  </a:txBody>
                  <a:tcPr/>
                </a:tc>
              </a:tr>
              <a:tr h="49285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Both error counters are below the Error Warning Limit.</a:t>
                      </a:r>
                      <a:endParaRPr lang="en-US" sz="1800" dirty="0">
                        <a:latin typeface="Times New Roman" pitchFamily="18" charset="0"/>
                        <a:cs typeface="Times New Roman" pitchFamily="18" charset="0"/>
                      </a:endParaRPr>
                    </a:p>
                  </a:txBody>
                  <a:tcPr/>
                </a:tc>
                <a:tc hMerge="1">
                  <a:txBody>
                    <a:bodyPr/>
                    <a:lstStyle/>
                    <a:p>
                      <a:endParaRPr lang="en-US"/>
                    </a:p>
                  </a:txBody>
                  <a:tcPr/>
                </a:tc>
              </a:tr>
              <a:tr h="609600">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One or both of the Transmit and Receive Error Counters has reached the limit set in the Error Warning Limit register.</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rowSpan="3">
                  <a:txBody>
                    <a:bodyPr/>
                    <a:lstStyle/>
                    <a:p>
                      <a:r>
                        <a:rPr lang="en-US" sz="1800" dirty="0" smtClean="0">
                          <a:latin typeface="Times New Roman" pitchFamily="18" charset="0"/>
                          <a:cs typeface="Times New Roman" pitchFamily="18" charset="0"/>
                        </a:rPr>
                        <a:t>23</a:t>
                      </a:r>
                      <a:endParaRPr lang="en-US" sz="1800" dirty="0">
                        <a:latin typeface="Times New Roman" pitchFamily="18" charset="0"/>
                        <a:cs typeface="Times New Roman" pitchFamily="18" charset="0"/>
                      </a:endParaRPr>
                    </a:p>
                  </a:txBody>
                  <a:tcPr/>
                </a:tc>
                <a:tc rowSpan="3">
                  <a:txBody>
                    <a:bodyPr/>
                    <a:lstStyle/>
                    <a:p>
                      <a:r>
                        <a:rPr lang="en-US" sz="1800" kern="1200" baseline="0" dirty="0" smtClean="0">
                          <a:solidFill>
                            <a:schemeClr val="dk1"/>
                          </a:solidFill>
                          <a:latin typeface="Times New Roman" pitchFamily="18" charset="0"/>
                          <a:ea typeface="+mn-ea"/>
                          <a:cs typeface="Times New Roman" pitchFamily="18" charset="0"/>
                        </a:rPr>
                        <a:t>BS</a:t>
                      </a:r>
                      <a:endParaRPr lang="en-US" sz="1800" dirty="0">
                        <a:latin typeface="Times New Roman" pitchFamily="18" charset="0"/>
                        <a:cs typeface="Times New Roman" pitchFamily="18" charset="0"/>
                      </a:endParaRPr>
                    </a:p>
                  </a:txBody>
                  <a:tcPr/>
                </a:tc>
                <a:tc gridSpan="3">
                  <a:txBody>
                    <a:bodyPr/>
                    <a:lstStyle/>
                    <a:p>
                      <a:r>
                        <a:rPr lang="en-US" sz="1800" kern="1200" baseline="0" dirty="0" smtClean="0">
                          <a:solidFill>
                            <a:schemeClr val="dk1"/>
                          </a:solidFill>
                          <a:latin typeface="Times New Roman" pitchFamily="18" charset="0"/>
                          <a:ea typeface="+mn-ea"/>
                          <a:cs typeface="Times New Roman" pitchFamily="18" charset="0"/>
                        </a:rPr>
                        <a:t>Bus Status.</a:t>
                      </a:r>
                      <a:endParaRPr lang="en-US" sz="1800" dirty="0">
                        <a:latin typeface="Times New Roman" pitchFamily="18" charset="0"/>
                        <a:cs typeface="Times New Roman" pitchFamily="18" charset="0"/>
                      </a:endParaRPr>
                    </a:p>
                  </a:txBody>
                  <a:tcPr/>
                </a:tc>
                <a:tc hMerge="1">
                  <a:txBody>
                    <a:bodyPr/>
                    <a:lstStyle/>
                    <a:p>
                      <a:endParaRPr lang="en-US"/>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0</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The CAN Controller is involved in bus activities</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vMerge="1">
                  <a:txBody>
                    <a:bodyPr/>
                    <a:lstStyle/>
                    <a:p>
                      <a:endParaRPr lang="en-US"/>
                    </a:p>
                  </a:txBody>
                  <a:tcPr/>
                </a:tc>
                <a:tc vMerge="1">
                  <a:txBody>
                    <a:bodyPr/>
                    <a:lstStyle/>
                    <a:p>
                      <a:endParaRPr lang="en-US"/>
                    </a:p>
                  </a:txBody>
                  <a:tcPr/>
                </a:tc>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The CAN controller is currently not involved/prohibited from bus activity because the Transmit Error Counter reached its limiting value of 255.</a:t>
                      </a:r>
                      <a:endParaRPr lang="en-US" sz="1800" dirty="0">
                        <a:latin typeface="Times New Roman" pitchFamily="18" charset="0"/>
                        <a:cs typeface="Times New Roman" pitchFamily="18" charset="0"/>
                      </a:endParaRPr>
                    </a:p>
                  </a:txBody>
                  <a:tcPr/>
                </a:tc>
                <a:tc hMerge="1">
                  <a:txBody>
                    <a:bodyPr/>
                    <a:lstStyle/>
                    <a:p>
                      <a:endParaRPr lang="en-US"/>
                    </a:p>
                  </a:txBody>
                  <a:tcPr/>
                </a:tc>
              </a:tr>
              <a:tr h="575871">
                <a:tc>
                  <a:txBody>
                    <a:bodyPr/>
                    <a:lstStyle/>
                    <a:p>
                      <a:r>
                        <a:rPr lang="en-US" sz="1800" dirty="0" smtClean="0">
                          <a:latin typeface="Times New Roman" pitchFamily="18" charset="0"/>
                          <a:cs typeface="Times New Roman" pitchFamily="18" charset="0"/>
                        </a:rPr>
                        <a:t>31:24</a:t>
                      </a:r>
                      <a:endParaRPr lang="en-US" sz="1800"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txBody>
                  <a:tcPr/>
                </a:tc>
                <a:tc gridSpan="2">
                  <a:txBody>
                    <a:bodyPr/>
                    <a:lstStyle/>
                    <a:p>
                      <a:r>
                        <a:rPr lang="en-US" sz="1800" kern="1200" baseline="0" dirty="0" smtClean="0">
                          <a:solidFill>
                            <a:schemeClr val="dk1"/>
                          </a:solidFill>
                          <a:latin typeface="Times New Roman" pitchFamily="18" charset="0"/>
                          <a:ea typeface="+mn-ea"/>
                          <a:cs typeface="Times New Roman" pitchFamily="18" charset="0"/>
                        </a:rPr>
                        <a:t>Reserved, the value read from a reserved bit is not defined.</a:t>
                      </a:r>
                      <a:endParaRPr lang="en-US" sz="1800" dirty="0">
                        <a:latin typeface="Times New Roman" pitchFamily="18" charset="0"/>
                        <a:cs typeface="Times New Roman" pitchFamily="18" charset="0"/>
                      </a:endParaRPr>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CAN protocol specification</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7030A0"/>
                </a:solidFill>
                <a:latin typeface="Times New Roman" pitchFamily="18" charset="0"/>
                <a:cs typeface="Times New Roman" pitchFamily="18" charset="0"/>
              </a:rPr>
              <a:t>CAN Specification 2.0 describes the base frame format (using 11-bit CAN-identifier) and the extended frame format (using 29-bit CAN-identifier).</a:t>
            </a:r>
          </a:p>
          <a:p>
            <a:pPr>
              <a:buNone/>
            </a:pPr>
            <a:endParaRPr lang="en-US" sz="2400" dirty="0" smtClean="0">
              <a:solidFill>
                <a:srgbClr val="7030A0"/>
              </a:solidFill>
              <a:latin typeface="Times New Roman" pitchFamily="18" charset="0"/>
              <a:cs typeface="Times New Roman" pitchFamily="18" charset="0"/>
            </a:endParaRPr>
          </a:p>
          <a:p>
            <a:r>
              <a:rPr lang="en-US" sz="2400" dirty="0" smtClean="0">
                <a:solidFill>
                  <a:srgbClr val="7030A0"/>
                </a:solidFill>
                <a:latin typeface="Times New Roman" pitchFamily="18" charset="0"/>
                <a:cs typeface="Times New Roman" pitchFamily="18" charset="0"/>
              </a:rPr>
              <a:t> A CAN device that uses 11-bit identifiers is commonly called CAN 2.0A </a:t>
            </a:r>
          </a:p>
          <a:p>
            <a:pPr>
              <a:buNone/>
            </a:pPr>
            <a:endParaRPr lang="en-US" sz="2400" dirty="0" smtClean="0">
              <a:solidFill>
                <a:srgbClr val="7030A0"/>
              </a:solidFill>
              <a:latin typeface="Times New Roman" pitchFamily="18" charset="0"/>
              <a:cs typeface="Times New Roman" pitchFamily="18" charset="0"/>
            </a:endParaRPr>
          </a:p>
          <a:p>
            <a:r>
              <a:rPr lang="en-US" sz="2400" dirty="0" smtClean="0">
                <a:solidFill>
                  <a:srgbClr val="7030A0"/>
                </a:solidFill>
                <a:latin typeface="Times New Roman" pitchFamily="18" charset="0"/>
                <a:cs typeface="Times New Roman" pitchFamily="18" charset="0"/>
              </a:rPr>
              <a:t>A CAN device that uses 29-bit identifiers is commonly called CAN 2.0B. </a:t>
            </a:r>
          </a:p>
          <a:p>
            <a:endParaRPr lang="en-US" sz="24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7030A0"/>
                </a:solidFill>
                <a:latin typeface="Times New Roman" pitchFamily="18" charset="0"/>
                <a:cs typeface="Times New Roman" pitchFamily="18" charset="0"/>
              </a:rPr>
              <a:t>CAN Interrupt Enable Register (CAN1IER)</a:t>
            </a:r>
            <a:endParaRPr lang="en-US" sz="3200" dirty="0">
              <a:solidFill>
                <a:srgbClr val="7030A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1397001"/>
          <a:ext cx="8458200" cy="4963073"/>
        </p:xfrm>
        <a:graphic>
          <a:graphicData uri="http://schemas.openxmlformats.org/drawingml/2006/table">
            <a:tbl>
              <a:tblPr>
                <a:tableStyleId>{5C22544A-7EE6-4342-B048-85BDC9FD1C3A}</a:tableStyleId>
              </a:tblPr>
              <a:tblGrid>
                <a:gridCol w="838200"/>
                <a:gridCol w="990600"/>
                <a:gridCol w="6629400"/>
              </a:tblGrid>
              <a:tr h="626924">
                <a:tc>
                  <a:txBody>
                    <a:bodyPr/>
                    <a:lstStyle/>
                    <a:p>
                      <a:r>
                        <a:rPr lang="en-US" dirty="0" smtClean="0">
                          <a:solidFill>
                            <a:srgbClr val="0070C0"/>
                          </a:solidFill>
                          <a:latin typeface="Times New Roman" pitchFamily="18" charset="0"/>
                          <a:cs typeface="Times New Roman" pitchFamily="18" charset="0"/>
                        </a:rPr>
                        <a:t>BIT</a:t>
                      </a:r>
                      <a:endParaRPr lang="en-US" dirty="0">
                        <a:solidFill>
                          <a:srgbClr val="0070C0"/>
                        </a:solidFill>
                        <a:latin typeface="Times New Roman" pitchFamily="18" charset="0"/>
                        <a:cs typeface="Times New Roman" pitchFamily="18" charset="0"/>
                      </a:endParaRPr>
                    </a:p>
                  </a:txBody>
                  <a:tcPr/>
                </a:tc>
                <a:tc>
                  <a:txBody>
                    <a:bodyPr/>
                    <a:lstStyle/>
                    <a:p>
                      <a:r>
                        <a:rPr lang="en-US" dirty="0" smtClean="0">
                          <a:solidFill>
                            <a:srgbClr val="0070C0"/>
                          </a:solidFill>
                          <a:latin typeface="Times New Roman" pitchFamily="18" charset="0"/>
                          <a:cs typeface="Times New Roman" pitchFamily="18" charset="0"/>
                        </a:rPr>
                        <a:t>SYMBOL</a:t>
                      </a:r>
                      <a:endParaRPr lang="en-US" dirty="0">
                        <a:solidFill>
                          <a:srgbClr val="0070C0"/>
                        </a:solidFill>
                        <a:latin typeface="Times New Roman" pitchFamily="18" charset="0"/>
                        <a:cs typeface="Times New Roman" pitchFamily="18" charset="0"/>
                      </a:endParaRPr>
                    </a:p>
                  </a:txBody>
                  <a:tcPr/>
                </a:tc>
                <a:tc>
                  <a:txBody>
                    <a:bodyPr/>
                    <a:lstStyle/>
                    <a:p>
                      <a:r>
                        <a:rPr lang="en-US" dirty="0" smtClean="0">
                          <a:solidFill>
                            <a:srgbClr val="0070C0"/>
                          </a:solidFill>
                          <a:latin typeface="Times New Roman" pitchFamily="18" charset="0"/>
                          <a:cs typeface="Times New Roman" pitchFamily="18" charset="0"/>
                        </a:rPr>
                        <a:t>FUNCTION</a:t>
                      </a:r>
                      <a:endParaRPr lang="en-US" dirty="0">
                        <a:solidFill>
                          <a:srgbClr val="0070C0"/>
                        </a:solidFill>
                        <a:latin typeface="Times New Roman" pitchFamily="18" charset="0"/>
                        <a:cs typeface="Times New Roman" pitchFamily="18" charset="0"/>
                      </a:endParaRPr>
                    </a:p>
                  </a:txBody>
                  <a:tcPr/>
                </a:tc>
              </a:tr>
              <a:tr h="1252675">
                <a:tc>
                  <a:txBody>
                    <a:bodyPr/>
                    <a:lstStyle/>
                    <a:p>
                      <a:r>
                        <a:rPr lang="en-US" dirty="0" smtClean="0">
                          <a:solidFill>
                            <a:srgbClr val="0070C0"/>
                          </a:solidFill>
                          <a:latin typeface="Times New Roman" pitchFamily="18" charset="0"/>
                          <a:cs typeface="Times New Roman" pitchFamily="18" charset="0"/>
                        </a:rPr>
                        <a:t>0</a:t>
                      </a:r>
                      <a:endParaRPr lang="en-US" dirty="0">
                        <a:solidFill>
                          <a:srgbClr val="0070C0"/>
                        </a:solidFill>
                        <a:latin typeface="Times New Roman" pitchFamily="18" charset="0"/>
                        <a:cs typeface="Times New Roman" pitchFamily="18" charset="0"/>
                      </a:endParaRPr>
                    </a:p>
                  </a:txBody>
                  <a:tcPr/>
                </a:tc>
                <a:tc>
                  <a:txBody>
                    <a:bodyPr/>
                    <a:lstStyle/>
                    <a:p>
                      <a:r>
                        <a:rPr lang="en-US" sz="1800" kern="1200" baseline="0" dirty="0" smtClean="0">
                          <a:solidFill>
                            <a:srgbClr val="0070C0"/>
                          </a:solidFill>
                          <a:latin typeface="Times New Roman" pitchFamily="18" charset="0"/>
                          <a:ea typeface="+mn-ea"/>
                          <a:cs typeface="Times New Roman" pitchFamily="18" charset="0"/>
                        </a:rPr>
                        <a:t>RIE</a:t>
                      </a:r>
                      <a:endParaRPr lang="en-US" dirty="0">
                        <a:solidFill>
                          <a:srgbClr val="0070C0"/>
                        </a:solidFill>
                        <a:latin typeface="Times New Roman" pitchFamily="18" charset="0"/>
                        <a:cs typeface="Times New Roman" pitchFamily="18" charset="0"/>
                      </a:endParaRPr>
                    </a:p>
                  </a:txBody>
                  <a:tcPr/>
                </a:tc>
                <a:tc>
                  <a:txBody>
                    <a:bodyPr/>
                    <a:lstStyle/>
                    <a:p>
                      <a:r>
                        <a:rPr lang="en-US" sz="1800" kern="1200" baseline="0" dirty="0" smtClean="0">
                          <a:solidFill>
                            <a:srgbClr val="0070C0"/>
                          </a:solidFill>
                          <a:latin typeface="Times New Roman" pitchFamily="18" charset="0"/>
                          <a:ea typeface="+mn-ea"/>
                          <a:cs typeface="Times New Roman" pitchFamily="18" charset="0"/>
                        </a:rPr>
                        <a:t>Receiver Interrupt Enable. When the Receive Buffer Status is 'full', the CAN Controller  requests the respective interrupt.</a:t>
                      </a:r>
                      <a:endParaRPr lang="en-US" dirty="0">
                        <a:solidFill>
                          <a:srgbClr val="0070C0"/>
                        </a:solidFill>
                        <a:latin typeface="Times New Roman" pitchFamily="18" charset="0"/>
                        <a:cs typeface="Times New Roman" pitchFamily="18" charset="0"/>
                      </a:endParaRPr>
                    </a:p>
                  </a:txBody>
                  <a:tcPr/>
                </a:tc>
              </a:tr>
              <a:tr h="1535159">
                <a:tc>
                  <a:txBody>
                    <a:bodyPr/>
                    <a:lstStyle/>
                    <a:p>
                      <a:r>
                        <a:rPr lang="en-US" dirty="0" smtClean="0">
                          <a:solidFill>
                            <a:srgbClr val="0070C0"/>
                          </a:solidFill>
                          <a:latin typeface="Times New Roman" pitchFamily="18" charset="0"/>
                          <a:cs typeface="Times New Roman" pitchFamily="18" charset="0"/>
                        </a:rPr>
                        <a:t>1</a:t>
                      </a:r>
                      <a:endParaRPr lang="en-US" dirty="0">
                        <a:solidFill>
                          <a:srgbClr val="0070C0"/>
                        </a:solidFill>
                        <a:latin typeface="Times New Roman" pitchFamily="18" charset="0"/>
                        <a:cs typeface="Times New Roman" pitchFamily="18" charset="0"/>
                      </a:endParaRPr>
                    </a:p>
                  </a:txBody>
                  <a:tcPr/>
                </a:tc>
                <a:tc>
                  <a:txBody>
                    <a:bodyPr/>
                    <a:lstStyle/>
                    <a:p>
                      <a:r>
                        <a:rPr lang="en-US" sz="1800" kern="1200" baseline="0" dirty="0" smtClean="0">
                          <a:solidFill>
                            <a:srgbClr val="0070C0"/>
                          </a:solidFill>
                          <a:latin typeface="Times New Roman" pitchFamily="18" charset="0"/>
                          <a:ea typeface="+mn-ea"/>
                          <a:cs typeface="Times New Roman" pitchFamily="18" charset="0"/>
                        </a:rPr>
                        <a:t>TIE1</a:t>
                      </a:r>
                      <a:endParaRPr lang="en-US" dirty="0">
                        <a:solidFill>
                          <a:srgbClr val="0070C0"/>
                        </a:solidFill>
                        <a:latin typeface="Times New Roman" pitchFamily="18" charset="0"/>
                        <a:cs typeface="Times New Roman" pitchFamily="18" charset="0"/>
                      </a:endParaRPr>
                    </a:p>
                  </a:txBody>
                  <a:tcPr/>
                </a:tc>
                <a:tc>
                  <a:txBody>
                    <a:bodyPr/>
                    <a:lstStyle/>
                    <a:p>
                      <a:r>
                        <a:rPr lang="en-US" sz="1800" kern="1200" baseline="0" dirty="0" smtClean="0">
                          <a:solidFill>
                            <a:srgbClr val="0070C0"/>
                          </a:solidFill>
                          <a:latin typeface="Times New Roman" pitchFamily="18" charset="0"/>
                          <a:ea typeface="+mn-ea"/>
                          <a:cs typeface="Times New Roman" pitchFamily="18" charset="0"/>
                        </a:rPr>
                        <a:t>Transmit Interrupt Enable for Buffer1. When a message has been successfully transmitted out of TXB1 or Transmit Buffer 1 is accessible again (e.g. after an Abort Transmission command), the CAN Controller requests the respective interrupt.</a:t>
                      </a:r>
                      <a:endParaRPr lang="en-US" dirty="0">
                        <a:solidFill>
                          <a:srgbClr val="0070C0"/>
                        </a:solidFill>
                        <a:latin typeface="Times New Roman" pitchFamily="18" charset="0"/>
                        <a:cs typeface="Times New Roman" pitchFamily="18" charset="0"/>
                      </a:endParaRPr>
                    </a:p>
                  </a:txBody>
                  <a:tcPr/>
                </a:tc>
              </a:tr>
              <a:tr h="1535159">
                <a:tc>
                  <a:txBody>
                    <a:bodyPr/>
                    <a:lstStyle/>
                    <a:p>
                      <a:r>
                        <a:rPr lang="en-US" dirty="0" smtClean="0">
                          <a:solidFill>
                            <a:srgbClr val="0070C0"/>
                          </a:solidFill>
                          <a:latin typeface="Times New Roman" pitchFamily="18" charset="0"/>
                          <a:cs typeface="Times New Roman" pitchFamily="18" charset="0"/>
                        </a:rPr>
                        <a:t>2</a:t>
                      </a:r>
                      <a:endParaRPr lang="en-US" dirty="0">
                        <a:solidFill>
                          <a:srgbClr val="0070C0"/>
                        </a:solidFill>
                        <a:latin typeface="Times New Roman" pitchFamily="18" charset="0"/>
                        <a:cs typeface="Times New Roman" pitchFamily="18" charset="0"/>
                      </a:endParaRPr>
                    </a:p>
                  </a:txBody>
                  <a:tcPr/>
                </a:tc>
                <a:tc>
                  <a:txBody>
                    <a:bodyPr/>
                    <a:lstStyle/>
                    <a:p>
                      <a:r>
                        <a:rPr lang="en-US" sz="1800" kern="1200" baseline="0" dirty="0" smtClean="0">
                          <a:solidFill>
                            <a:srgbClr val="0070C0"/>
                          </a:solidFill>
                          <a:latin typeface="Times New Roman" pitchFamily="18" charset="0"/>
                          <a:ea typeface="+mn-ea"/>
                          <a:cs typeface="Times New Roman" pitchFamily="18" charset="0"/>
                        </a:rPr>
                        <a:t>EIE</a:t>
                      </a:r>
                      <a:endParaRPr lang="en-US" dirty="0">
                        <a:solidFill>
                          <a:srgbClr val="0070C0"/>
                        </a:solidFill>
                        <a:latin typeface="Times New Roman" pitchFamily="18" charset="0"/>
                        <a:cs typeface="Times New Roman" pitchFamily="18" charset="0"/>
                      </a:endParaRPr>
                    </a:p>
                  </a:txBody>
                  <a:tcPr/>
                </a:tc>
                <a:tc>
                  <a:txBody>
                    <a:bodyPr/>
                    <a:lstStyle/>
                    <a:p>
                      <a:r>
                        <a:rPr lang="en-US" sz="1800" kern="1200" baseline="0" dirty="0" smtClean="0">
                          <a:solidFill>
                            <a:srgbClr val="0070C0"/>
                          </a:solidFill>
                          <a:latin typeface="Times New Roman" pitchFamily="18" charset="0"/>
                          <a:ea typeface="+mn-ea"/>
                          <a:cs typeface="Times New Roman" pitchFamily="18" charset="0"/>
                        </a:rPr>
                        <a:t>Error Warning Interrupt Enable. If the Error or Bus Status change (see Status Register), </a:t>
                      </a:r>
                      <a:r>
                        <a:rPr lang="en-US" sz="1800" kern="1200" baseline="0" dirty="0" err="1" smtClean="0">
                          <a:solidFill>
                            <a:srgbClr val="0070C0"/>
                          </a:solidFill>
                          <a:latin typeface="Times New Roman" pitchFamily="18" charset="0"/>
                          <a:ea typeface="+mn-ea"/>
                          <a:cs typeface="Times New Roman" pitchFamily="18" charset="0"/>
                        </a:rPr>
                        <a:t>theCAN</a:t>
                      </a:r>
                      <a:r>
                        <a:rPr lang="en-US" sz="1800" kern="1200" baseline="0" dirty="0" smtClean="0">
                          <a:solidFill>
                            <a:srgbClr val="0070C0"/>
                          </a:solidFill>
                          <a:latin typeface="Times New Roman" pitchFamily="18" charset="0"/>
                          <a:ea typeface="+mn-ea"/>
                          <a:cs typeface="Times New Roman" pitchFamily="18" charset="0"/>
                        </a:rPr>
                        <a:t> Controller requests the respective interrupt.</a:t>
                      </a:r>
                      <a:endParaRPr lang="en-US" dirty="0">
                        <a:solidFill>
                          <a:srgbClr val="0070C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228601"/>
          <a:ext cx="8458200" cy="6400798"/>
        </p:xfrm>
        <a:graphic>
          <a:graphicData uri="http://schemas.openxmlformats.org/drawingml/2006/table">
            <a:tbl>
              <a:tblPr>
                <a:tableStyleId>{5C22544A-7EE6-4342-B048-85BDC9FD1C3A}</a:tableStyleId>
              </a:tblPr>
              <a:tblGrid>
                <a:gridCol w="609600"/>
                <a:gridCol w="1219200"/>
                <a:gridCol w="6629400"/>
              </a:tblGrid>
              <a:tr h="810683">
                <a:tc>
                  <a:txBody>
                    <a:bodyPr/>
                    <a:lstStyle/>
                    <a:p>
                      <a:pPr>
                        <a:lnSpc>
                          <a:spcPct val="150000"/>
                        </a:lnSpc>
                      </a:pPr>
                      <a:r>
                        <a:rPr lang="en-US" dirty="0" smtClean="0">
                          <a:latin typeface="Times New Roman" pitchFamily="18" charset="0"/>
                          <a:cs typeface="Times New Roman" pitchFamily="18" charset="0"/>
                        </a:rPr>
                        <a:t>BIT</a:t>
                      </a:r>
                      <a:endParaRPr lang="en-US"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SYMBOL</a:t>
                      </a:r>
                      <a:endParaRPr lang="en-US"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FUNCTION</a:t>
                      </a:r>
                      <a:endParaRPr lang="en-US" dirty="0">
                        <a:latin typeface="Times New Roman" pitchFamily="18" charset="0"/>
                        <a:cs typeface="Times New Roman" pitchFamily="18" charset="0"/>
                      </a:endParaRPr>
                    </a:p>
                  </a:txBody>
                  <a:tcPr/>
                </a:tc>
              </a:tr>
              <a:tr h="1619849">
                <a:tc>
                  <a:txBody>
                    <a:bodyPr/>
                    <a:lstStyle/>
                    <a:p>
                      <a:pPr>
                        <a:lnSpc>
                          <a:spcPct val="150000"/>
                        </a:lnSpc>
                      </a:pP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Times New Roman" pitchFamily="18" charset="0"/>
                          <a:ea typeface="+mn-ea"/>
                          <a:cs typeface="Times New Roman" pitchFamily="18" charset="0"/>
                        </a:rPr>
                        <a:t>DOIE</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Data Overrun Interrupt Enable. If the Data Overrun Status bit is set (see Status Register), the CAN Controller requests the respective interrupt.</a:t>
                      </a:r>
                      <a:endParaRPr lang="en-US" dirty="0">
                        <a:latin typeface="Times New Roman" pitchFamily="18" charset="0"/>
                        <a:cs typeface="Times New Roman" pitchFamily="18" charset="0"/>
                      </a:endParaRPr>
                    </a:p>
                  </a:txBody>
                  <a:tcPr/>
                </a:tc>
              </a:tr>
              <a:tr h="1985133">
                <a:tc>
                  <a:txBody>
                    <a:bodyPr/>
                    <a:lstStyle/>
                    <a:p>
                      <a:pPr>
                        <a:lnSpc>
                          <a:spcPct val="150000"/>
                        </a:lnSpc>
                      </a:pP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Times New Roman" pitchFamily="18" charset="0"/>
                          <a:ea typeface="+mn-ea"/>
                          <a:cs typeface="Times New Roman" pitchFamily="18" charset="0"/>
                        </a:rPr>
                        <a:t>WUIE</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Wake-Up Interrupt Enable. If the sleeping CAN controller wakes up, the respective interrupt is requested.</a:t>
                      </a:r>
                      <a:endParaRPr lang="en-US" dirty="0">
                        <a:latin typeface="Times New Roman" pitchFamily="18" charset="0"/>
                        <a:cs typeface="Times New Roman" pitchFamily="18" charset="0"/>
                      </a:endParaRPr>
                    </a:p>
                  </a:txBody>
                  <a:tcPr/>
                </a:tc>
              </a:tr>
              <a:tr h="1985133">
                <a:tc>
                  <a:txBody>
                    <a:bodyPr/>
                    <a:lstStyle/>
                    <a:p>
                      <a:pPr>
                        <a:lnSpc>
                          <a:spcPct val="150000"/>
                        </a:lnSpc>
                      </a:pP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Times New Roman" pitchFamily="18" charset="0"/>
                          <a:ea typeface="+mn-ea"/>
                          <a:cs typeface="Times New Roman" pitchFamily="18" charset="0"/>
                        </a:rPr>
                        <a:t>EPIE</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Error Passive Interrupt Enable. If the error status of the CAN Controller changes from error active to error passive or vice versa, the respective interrupt is requested.</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228601"/>
          <a:ext cx="8458200" cy="6400798"/>
        </p:xfrm>
        <a:graphic>
          <a:graphicData uri="http://schemas.openxmlformats.org/drawingml/2006/table">
            <a:tbl>
              <a:tblPr>
                <a:tableStyleId>{5C22544A-7EE6-4342-B048-85BDC9FD1C3A}</a:tableStyleId>
              </a:tblPr>
              <a:tblGrid>
                <a:gridCol w="609600"/>
                <a:gridCol w="1219200"/>
                <a:gridCol w="6629400"/>
              </a:tblGrid>
              <a:tr h="810683">
                <a:tc>
                  <a:txBody>
                    <a:bodyPr/>
                    <a:lstStyle/>
                    <a:p>
                      <a:pPr>
                        <a:lnSpc>
                          <a:spcPct val="150000"/>
                        </a:lnSpc>
                      </a:pPr>
                      <a:r>
                        <a:rPr lang="en-US" dirty="0" smtClean="0">
                          <a:latin typeface="Times New Roman" pitchFamily="18" charset="0"/>
                          <a:cs typeface="Times New Roman" pitchFamily="18" charset="0"/>
                        </a:rPr>
                        <a:t>BIT</a:t>
                      </a:r>
                      <a:endParaRPr lang="en-US"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SYMBOL</a:t>
                      </a:r>
                      <a:endParaRPr lang="en-US"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FUNCTION</a:t>
                      </a:r>
                      <a:endParaRPr lang="en-US" dirty="0">
                        <a:latin typeface="Times New Roman" pitchFamily="18" charset="0"/>
                        <a:cs typeface="Times New Roman" pitchFamily="18" charset="0"/>
                      </a:endParaRPr>
                    </a:p>
                  </a:txBody>
                  <a:tcPr/>
                </a:tc>
              </a:tr>
              <a:tr h="1619849">
                <a:tc>
                  <a:txBody>
                    <a:bodyPr/>
                    <a:lstStyle/>
                    <a:p>
                      <a:pPr>
                        <a:lnSpc>
                          <a:spcPct val="150000"/>
                        </a:lnSpc>
                      </a:pP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mn-lt"/>
                          <a:ea typeface="+mn-ea"/>
                          <a:cs typeface="+mn-cs"/>
                        </a:rPr>
                        <a:t>ALIE</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Arbitration Lost Interrupt Enable. If the CAN Controller has lost arbitration, the respective interrupt is requested.</a:t>
                      </a:r>
                      <a:endParaRPr lang="en-US" dirty="0">
                        <a:latin typeface="Times New Roman" pitchFamily="18" charset="0"/>
                        <a:cs typeface="Times New Roman" pitchFamily="18" charset="0"/>
                      </a:endParaRPr>
                    </a:p>
                  </a:txBody>
                  <a:tcPr/>
                </a:tc>
              </a:tr>
              <a:tr h="1985133">
                <a:tc>
                  <a:txBody>
                    <a:bodyPr/>
                    <a:lstStyle/>
                    <a:p>
                      <a:pPr>
                        <a:lnSpc>
                          <a:spcPct val="150000"/>
                        </a:lnSpc>
                      </a:pP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mn-lt"/>
                          <a:ea typeface="+mn-ea"/>
                          <a:cs typeface="+mn-cs"/>
                        </a:rPr>
                        <a:t>BEIE</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Bus Error Interrupt Enable. If a bus error has been detected, the CAN Controller requests the respective interrupt.</a:t>
                      </a:r>
                      <a:endParaRPr lang="en-US" dirty="0">
                        <a:latin typeface="Times New Roman" pitchFamily="18" charset="0"/>
                        <a:cs typeface="Times New Roman" pitchFamily="18" charset="0"/>
                      </a:endParaRPr>
                    </a:p>
                  </a:txBody>
                  <a:tcPr/>
                </a:tc>
              </a:tr>
              <a:tr h="1985133">
                <a:tc>
                  <a:txBody>
                    <a:bodyPr/>
                    <a:lstStyle/>
                    <a:p>
                      <a:pPr>
                        <a:lnSpc>
                          <a:spcPct val="150000"/>
                        </a:lnSpc>
                      </a:pP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mn-lt"/>
                          <a:ea typeface="+mn-ea"/>
                          <a:cs typeface="+mn-cs"/>
                        </a:rPr>
                        <a:t>IDIE</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mn-lt"/>
                          <a:ea typeface="+mn-ea"/>
                          <a:cs typeface="+mn-cs"/>
                        </a:rPr>
                        <a:t>ID Ready Interrupt Enable. When a CAN identifier has been received, the CAN Controller requests the respective interrupt.</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228601"/>
          <a:ext cx="8458200" cy="6400798"/>
        </p:xfrm>
        <a:graphic>
          <a:graphicData uri="http://schemas.openxmlformats.org/drawingml/2006/table">
            <a:tbl>
              <a:tblPr>
                <a:tableStyleId>{5C22544A-7EE6-4342-B048-85BDC9FD1C3A}</a:tableStyleId>
              </a:tblPr>
              <a:tblGrid>
                <a:gridCol w="609600"/>
                <a:gridCol w="1219200"/>
                <a:gridCol w="6629400"/>
              </a:tblGrid>
              <a:tr h="810683">
                <a:tc>
                  <a:txBody>
                    <a:bodyPr/>
                    <a:lstStyle/>
                    <a:p>
                      <a:pPr>
                        <a:lnSpc>
                          <a:spcPct val="150000"/>
                        </a:lnSpc>
                      </a:pPr>
                      <a:r>
                        <a:rPr lang="en-US" dirty="0" smtClean="0">
                          <a:latin typeface="Times New Roman" pitchFamily="18" charset="0"/>
                          <a:cs typeface="Times New Roman" pitchFamily="18" charset="0"/>
                        </a:rPr>
                        <a:t>BIT</a:t>
                      </a:r>
                      <a:endParaRPr lang="en-US"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SYMBOL</a:t>
                      </a:r>
                      <a:endParaRPr lang="en-US" dirty="0">
                        <a:latin typeface="Times New Roman" pitchFamily="18" charset="0"/>
                        <a:cs typeface="Times New Roman" pitchFamily="18" charset="0"/>
                      </a:endParaRPr>
                    </a:p>
                  </a:txBody>
                  <a:tcPr/>
                </a:tc>
                <a:tc>
                  <a:txBody>
                    <a:bodyPr/>
                    <a:lstStyle/>
                    <a:p>
                      <a:pPr>
                        <a:lnSpc>
                          <a:spcPct val="150000"/>
                        </a:lnSpc>
                      </a:pPr>
                      <a:r>
                        <a:rPr lang="en-US" dirty="0" smtClean="0">
                          <a:latin typeface="Times New Roman" pitchFamily="18" charset="0"/>
                          <a:cs typeface="Times New Roman" pitchFamily="18" charset="0"/>
                        </a:rPr>
                        <a:t>FUNCTION</a:t>
                      </a:r>
                      <a:endParaRPr lang="en-US" dirty="0">
                        <a:latin typeface="Times New Roman" pitchFamily="18" charset="0"/>
                        <a:cs typeface="Times New Roman" pitchFamily="18" charset="0"/>
                      </a:endParaRPr>
                    </a:p>
                  </a:txBody>
                  <a:tcPr/>
                </a:tc>
              </a:tr>
              <a:tr h="1619849">
                <a:tc>
                  <a:txBody>
                    <a:bodyPr/>
                    <a:lstStyle/>
                    <a:p>
                      <a:pPr>
                        <a:lnSpc>
                          <a:spcPct val="150000"/>
                        </a:lnSpc>
                      </a:pPr>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Times New Roman" pitchFamily="18" charset="0"/>
                          <a:ea typeface="+mn-ea"/>
                          <a:cs typeface="Times New Roman" pitchFamily="18" charset="0"/>
                        </a:rPr>
                        <a:t>TIE2</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Transmit Interrupt Enable for Buffer2. When a message has been successfully transmitted out of TXB2 or Transmit Buffer 2 is accessible again (e.g. after an Abort Transmission command), the CAN Controller requests the respective interrupt.</a:t>
                      </a:r>
                      <a:endParaRPr lang="en-US" dirty="0">
                        <a:latin typeface="Times New Roman" pitchFamily="18" charset="0"/>
                        <a:cs typeface="Times New Roman" pitchFamily="18" charset="0"/>
                      </a:endParaRPr>
                    </a:p>
                  </a:txBody>
                  <a:tcPr/>
                </a:tc>
              </a:tr>
              <a:tr h="1985133">
                <a:tc>
                  <a:txBody>
                    <a:bodyPr/>
                    <a:lstStyle/>
                    <a:p>
                      <a:pPr>
                        <a:lnSpc>
                          <a:spcPct val="150000"/>
                        </a:lnSpc>
                      </a:pP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nSpc>
                          <a:spcPct val="150000"/>
                        </a:lnSpc>
                      </a:pPr>
                      <a:r>
                        <a:rPr lang="en-US" sz="1800" kern="1200" baseline="0" dirty="0" smtClean="0">
                          <a:solidFill>
                            <a:schemeClr val="dk1"/>
                          </a:solidFill>
                          <a:latin typeface="Times New Roman" pitchFamily="18" charset="0"/>
                          <a:ea typeface="+mn-ea"/>
                          <a:cs typeface="Times New Roman" pitchFamily="18" charset="0"/>
                        </a:rPr>
                        <a:t>TIE3</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Transmit Interrupt Enable for Buffer3. When a message has been successfully transmitted out of TXB3 or Transmit Buffer 3 is accessible again (e.g. after an Abort Transmission command), the CAN Controller requests the respective interrupt.</a:t>
                      </a:r>
                      <a:endParaRPr lang="en-US" dirty="0">
                        <a:latin typeface="Times New Roman" pitchFamily="18" charset="0"/>
                        <a:cs typeface="Times New Roman" pitchFamily="18" charset="0"/>
                      </a:endParaRPr>
                    </a:p>
                  </a:txBody>
                  <a:tcPr/>
                </a:tc>
              </a:tr>
              <a:tr h="1985133">
                <a:tc>
                  <a:txBody>
                    <a:bodyPr/>
                    <a:lstStyle/>
                    <a:p>
                      <a:pPr>
                        <a:lnSpc>
                          <a:spcPct val="150000"/>
                        </a:lnSpc>
                      </a:pPr>
                      <a:r>
                        <a:rPr lang="en-US" dirty="0" smtClean="0">
                          <a:latin typeface="Times New Roman" pitchFamily="18" charset="0"/>
                          <a:cs typeface="Times New Roman" pitchFamily="18" charset="0"/>
                        </a:rPr>
                        <a:t>31:</a:t>
                      </a:r>
                    </a:p>
                    <a:p>
                      <a:pPr>
                        <a:lnSpc>
                          <a:spcPct val="150000"/>
                        </a:lnSpc>
                      </a:pPr>
                      <a:r>
                        <a:rPr lang="en-US" dirty="0" smtClean="0">
                          <a:latin typeface="Times New Roman" pitchFamily="18" charset="0"/>
                          <a:cs typeface="Times New Roman" pitchFamily="18" charset="0"/>
                        </a:rPr>
                        <a:t>11</a:t>
                      </a:r>
                      <a:endParaRPr lang="en-US" dirty="0">
                        <a:latin typeface="Times New Roman" pitchFamily="18" charset="0"/>
                        <a:cs typeface="Times New Roman" pitchFamily="18" charset="0"/>
                      </a:endParaRPr>
                    </a:p>
                  </a:txBody>
                  <a:tcPr/>
                </a:tc>
                <a:tc>
                  <a:txBody>
                    <a:bodyPr/>
                    <a:lstStyle/>
                    <a:p>
                      <a:pPr>
                        <a:lnSpc>
                          <a:spcPct val="150000"/>
                        </a:lnSpc>
                      </a:pPr>
                      <a:r>
                        <a:rPr lang="en-US"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153400" cy="646331"/>
          </a:xfrm>
          <a:prstGeom prst="rect">
            <a:avLst/>
          </a:prstGeom>
          <a:noFill/>
        </p:spPr>
        <p:txBody>
          <a:bodyPr wrap="square" rtlCol="0">
            <a:spAutoFit/>
          </a:bodyPr>
          <a:lstStyle/>
          <a:p>
            <a:r>
              <a:rPr lang="en-US" sz="3600" b="1" dirty="0" smtClean="0">
                <a:solidFill>
                  <a:srgbClr val="7030A0"/>
                </a:solidFill>
                <a:latin typeface="Times New Roman" pitchFamily="18" charset="0"/>
                <a:cs typeface="Times New Roman" pitchFamily="18" charset="0"/>
              </a:rPr>
              <a:t>CAN Bus Timing Register (CAN1BTR)</a:t>
            </a:r>
            <a:endParaRPr lang="en-US" sz="3600" dirty="0">
              <a:solidFill>
                <a:srgbClr val="7030A0"/>
              </a:solidFill>
              <a:latin typeface="Times New Roman" pitchFamily="18" charset="0"/>
              <a:cs typeface="Times New Roman" pitchFamily="18" charset="0"/>
            </a:endParaRPr>
          </a:p>
        </p:txBody>
      </p:sp>
      <p:sp>
        <p:nvSpPr>
          <p:cNvPr id="3" name="TextBox 2"/>
          <p:cNvSpPr txBox="1"/>
          <p:nvPr/>
        </p:nvSpPr>
        <p:spPr>
          <a:xfrm>
            <a:off x="228600" y="1066801"/>
            <a:ext cx="8534400" cy="4893647"/>
          </a:xfrm>
          <a:prstGeom prst="rect">
            <a:avLst/>
          </a:prstGeom>
          <a:noFill/>
        </p:spPr>
        <p:txBody>
          <a:bodyPr wrap="square" rtlCol="0">
            <a:spAutoFit/>
          </a:bodyPr>
          <a:lstStyle/>
          <a:p>
            <a:r>
              <a:rPr lang="en-US" sz="2400" dirty="0" smtClean="0">
                <a:solidFill>
                  <a:srgbClr val="0070C0"/>
                </a:solidFill>
                <a:latin typeface="Times New Roman" pitchFamily="18" charset="0"/>
                <a:cs typeface="Times New Roman" pitchFamily="18" charset="0"/>
              </a:rPr>
              <a:t>1.This register controls how various CAN timings are derived from the APB clock. </a:t>
            </a:r>
          </a:p>
          <a:p>
            <a:endParaRPr lang="en-US" sz="2400" dirty="0" smtClean="0">
              <a:solidFill>
                <a:srgbClr val="0070C0"/>
              </a:solidFill>
              <a:latin typeface="Times New Roman" pitchFamily="18" charset="0"/>
              <a:cs typeface="Times New Roman" pitchFamily="18" charset="0"/>
            </a:endParaRPr>
          </a:p>
          <a:p>
            <a:r>
              <a:rPr lang="en-US" sz="2400" dirty="0" smtClean="0">
                <a:solidFill>
                  <a:srgbClr val="0070C0"/>
                </a:solidFill>
                <a:latin typeface="Times New Roman" pitchFamily="18" charset="0"/>
                <a:cs typeface="Times New Roman" pitchFamily="18" charset="0"/>
              </a:rPr>
              <a:t>2. It can be read at any time but can  only be written if the RM bit in CAN mod is 1.</a:t>
            </a:r>
          </a:p>
          <a:p>
            <a:endParaRPr lang="en-US" sz="2400" dirty="0" smtClean="0">
              <a:solidFill>
                <a:srgbClr val="0070C0"/>
              </a:solidFill>
              <a:latin typeface="Times New Roman" pitchFamily="18" charset="0"/>
              <a:cs typeface="Times New Roman" pitchFamily="18" charset="0"/>
            </a:endParaRPr>
          </a:p>
          <a:p>
            <a:r>
              <a:rPr lang="en-US" sz="2400" dirty="0" smtClean="0">
                <a:solidFill>
                  <a:srgbClr val="0070C0"/>
                </a:solidFill>
                <a:latin typeface="Times New Roman" pitchFamily="18" charset="0"/>
                <a:cs typeface="Times New Roman" pitchFamily="18" charset="0"/>
              </a:rPr>
              <a:t>4.It defines the values of the Baud Rate </a:t>
            </a:r>
            <a:r>
              <a:rPr lang="en-US" sz="2400" dirty="0" err="1" smtClean="0">
                <a:solidFill>
                  <a:srgbClr val="0070C0"/>
                </a:solidFill>
                <a:latin typeface="Times New Roman" pitchFamily="18" charset="0"/>
                <a:cs typeface="Times New Roman" pitchFamily="18" charset="0"/>
              </a:rPr>
              <a:t>Prescaler</a:t>
            </a:r>
            <a:r>
              <a:rPr lang="en-US" sz="2400" dirty="0" smtClean="0">
                <a:solidFill>
                  <a:srgbClr val="0070C0"/>
                </a:solidFill>
                <a:latin typeface="Times New Roman" pitchFamily="18" charset="0"/>
                <a:cs typeface="Times New Roman" pitchFamily="18" charset="0"/>
              </a:rPr>
              <a:t> (BRP) </a:t>
            </a:r>
          </a:p>
          <a:p>
            <a:endParaRPr lang="en-US" sz="2400" dirty="0" smtClean="0">
              <a:solidFill>
                <a:srgbClr val="0070C0"/>
              </a:solidFill>
              <a:latin typeface="Times New Roman" pitchFamily="18" charset="0"/>
              <a:cs typeface="Times New Roman" pitchFamily="18" charset="0"/>
            </a:endParaRPr>
          </a:p>
          <a:p>
            <a:r>
              <a:rPr lang="en-US" sz="2400" dirty="0" smtClean="0">
                <a:solidFill>
                  <a:srgbClr val="0070C0"/>
                </a:solidFill>
                <a:latin typeface="Times New Roman" pitchFamily="18" charset="0"/>
                <a:cs typeface="Times New Roman" pitchFamily="18" charset="0"/>
              </a:rPr>
              <a:t>5.The Synchronization Jump Width (SJW).</a:t>
            </a:r>
          </a:p>
          <a:p>
            <a:endParaRPr lang="en-US" sz="2400" dirty="0" smtClean="0">
              <a:solidFill>
                <a:srgbClr val="0070C0"/>
              </a:solidFill>
              <a:latin typeface="Times New Roman" pitchFamily="18" charset="0"/>
              <a:cs typeface="Times New Roman" pitchFamily="18" charset="0"/>
            </a:endParaRPr>
          </a:p>
          <a:p>
            <a:r>
              <a:rPr lang="en-US" sz="2400" dirty="0" smtClean="0">
                <a:solidFill>
                  <a:srgbClr val="0070C0"/>
                </a:solidFill>
                <a:latin typeface="Times New Roman" pitchFamily="18" charset="0"/>
                <a:cs typeface="Times New Roman" pitchFamily="18" charset="0"/>
              </a:rPr>
              <a:t>6.It defines the length of the bit period, the location of the sample point  The number of samples to be taken at each sample point.</a:t>
            </a:r>
          </a:p>
          <a:p>
            <a:endParaRPr lang="en-US" sz="24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81000"/>
          <a:ext cx="8534400" cy="5913120"/>
        </p:xfrm>
        <a:graphic>
          <a:graphicData uri="http://schemas.openxmlformats.org/drawingml/2006/table">
            <a:tbl>
              <a:tblPr firstRow="1" bandRow="1">
                <a:tableStyleId>{5C22544A-7EE6-4342-B048-85BDC9FD1C3A}</a:tableStyleId>
              </a:tblPr>
              <a:tblGrid>
                <a:gridCol w="1036890"/>
                <a:gridCol w="1196411"/>
                <a:gridCol w="6301099"/>
              </a:tblGrid>
              <a:tr h="914400">
                <a:tc>
                  <a:txBody>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BIT</a:t>
                      </a:r>
                      <a:endParaRPr lang="en-US" sz="1800" dirty="0">
                        <a:latin typeface="Times New Roman" pitchFamily="18" charset="0"/>
                        <a:cs typeface="Times New Roman" pitchFamily="18" charset="0"/>
                      </a:endParaRPr>
                    </a:p>
                  </a:txBody>
                  <a:tcPr/>
                </a:tc>
                <a:tc>
                  <a:txBody>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SYMBOL</a:t>
                      </a:r>
                      <a:endParaRPr lang="en-US" sz="1800" dirty="0">
                        <a:latin typeface="Times New Roman" pitchFamily="18" charset="0"/>
                        <a:cs typeface="Times New Roman" pitchFamily="18" charset="0"/>
                      </a:endParaRPr>
                    </a:p>
                  </a:txBody>
                  <a:tcPr/>
                </a:tc>
                <a:tc>
                  <a:txBody>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FUNCTIONS</a:t>
                      </a:r>
                      <a:endParaRPr lang="en-US" sz="1800" dirty="0">
                        <a:latin typeface="Times New Roman" pitchFamily="18" charset="0"/>
                        <a:cs typeface="Times New Roman" pitchFamily="18" charset="0"/>
                      </a:endParaRPr>
                    </a:p>
                  </a:txBody>
                  <a:tcPr/>
                </a:tc>
              </a:tr>
              <a:tr h="1249680">
                <a:tc>
                  <a:txBody>
                    <a:bodyPr/>
                    <a:lstStyle/>
                    <a:p>
                      <a:r>
                        <a:rPr lang="en-US" sz="1800" dirty="0" smtClean="0">
                          <a:latin typeface="Times New Roman" pitchFamily="18" charset="0"/>
                          <a:cs typeface="Times New Roman" pitchFamily="18" charset="0"/>
                        </a:rPr>
                        <a:t>9:0</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BRP</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Baud Rate  </a:t>
                      </a:r>
                      <a:r>
                        <a:rPr lang="en-US" sz="1800" kern="1200" baseline="0" dirty="0" err="1" smtClean="0">
                          <a:solidFill>
                            <a:schemeClr val="dk1"/>
                          </a:solidFill>
                          <a:latin typeface="Times New Roman" pitchFamily="18" charset="0"/>
                          <a:ea typeface="+mn-ea"/>
                          <a:cs typeface="Times New Roman" pitchFamily="18" charset="0"/>
                        </a:rPr>
                        <a:t>Prescaler</a:t>
                      </a:r>
                      <a:r>
                        <a:rPr lang="en-US" sz="1800" kern="1200" baseline="0" dirty="0" smtClean="0">
                          <a:solidFill>
                            <a:schemeClr val="dk1"/>
                          </a:solidFill>
                          <a:latin typeface="Times New Roman" pitchFamily="18" charset="0"/>
                          <a:ea typeface="+mn-ea"/>
                          <a:cs typeface="Times New Roman" pitchFamily="18" charset="0"/>
                        </a:rPr>
                        <a:t>. The APB clock is divided by (this value plus one) to produce the CAN clock.</a:t>
                      </a:r>
                      <a:endParaRPr lang="en-US" sz="1800" dirty="0">
                        <a:latin typeface="Times New Roman" pitchFamily="18" charset="0"/>
                        <a:cs typeface="Times New Roman" pitchFamily="18" charset="0"/>
                      </a:endParaRPr>
                    </a:p>
                  </a:txBody>
                  <a:tcPr/>
                </a:tc>
              </a:tr>
              <a:tr h="1249680">
                <a:tc>
                  <a:txBody>
                    <a:bodyPr/>
                    <a:lstStyle/>
                    <a:p>
                      <a:r>
                        <a:rPr lang="en-US" sz="1800" dirty="0" smtClean="0">
                          <a:latin typeface="Times New Roman" pitchFamily="18" charset="0"/>
                          <a:cs typeface="Times New Roman" pitchFamily="18" charset="0"/>
                        </a:rPr>
                        <a:t>13:10</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US" sz="1800" dirty="0">
                        <a:latin typeface="Times New Roman" pitchFamily="18" charset="0"/>
                        <a:cs typeface="Times New Roman" pitchFamily="18" charset="0"/>
                      </a:endParaRPr>
                    </a:p>
                  </a:txBody>
                  <a:tcPr/>
                </a:tc>
              </a:tr>
              <a:tr h="1249680">
                <a:tc>
                  <a:txBody>
                    <a:bodyPr/>
                    <a:lstStyle/>
                    <a:p>
                      <a:r>
                        <a:rPr lang="en-US" sz="1800" dirty="0" smtClean="0">
                          <a:latin typeface="Times New Roman" pitchFamily="18" charset="0"/>
                          <a:cs typeface="Times New Roman" pitchFamily="18" charset="0"/>
                        </a:rPr>
                        <a:t>15:14</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SJW</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Synchronization Jump Width is (this value plus one) CAN clocks.</a:t>
                      </a:r>
                      <a:endParaRPr lang="en-US" sz="1800" dirty="0">
                        <a:latin typeface="Times New Roman" pitchFamily="18" charset="0"/>
                        <a:cs typeface="Times New Roman" pitchFamily="18" charset="0"/>
                      </a:endParaRPr>
                    </a:p>
                  </a:txBody>
                  <a:tcPr/>
                </a:tc>
              </a:tr>
              <a:tr h="1249680">
                <a:tc>
                  <a:txBody>
                    <a:bodyPr/>
                    <a:lstStyle/>
                    <a:p>
                      <a:r>
                        <a:rPr lang="en-US" sz="1800" kern="1200" baseline="0" dirty="0" smtClean="0">
                          <a:solidFill>
                            <a:schemeClr val="dk1"/>
                          </a:solidFill>
                          <a:latin typeface="Times New Roman" pitchFamily="18" charset="0"/>
                          <a:ea typeface="+mn-ea"/>
                          <a:cs typeface="Times New Roman" pitchFamily="18" charset="0"/>
                        </a:rPr>
                        <a:t>19:16</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TESG1</a:t>
                      </a:r>
                      <a:endParaRPr lang="en-US" sz="1800"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The delay from the nominal Sync point to the sample point is (this value plus one)</a:t>
                      </a:r>
                    </a:p>
                    <a:p>
                      <a:r>
                        <a:rPr lang="en-US" sz="1800" kern="1200" baseline="0" dirty="0" smtClean="0">
                          <a:solidFill>
                            <a:schemeClr val="dk1"/>
                          </a:solidFill>
                          <a:latin typeface="Times New Roman" pitchFamily="18" charset="0"/>
                          <a:ea typeface="+mn-ea"/>
                          <a:cs typeface="Times New Roman" pitchFamily="18" charset="0"/>
                        </a:rPr>
                        <a:t>CAN clocks.</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81000"/>
          <a:ext cx="8534400" cy="5791200"/>
        </p:xfrm>
        <a:graphic>
          <a:graphicData uri="http://schemas.openxmlformats.org/drawingml/2006/table">
            <a:tbl>
              <a:tblPr firstRow="1" bandRow="1">
                <a:tableStyleId>{5C22544A-7EE6-4342-B048-85BDC9FD1C3A}</a:tableStyleId>
              </a:tblPr>
              <a:tblGrid>
                <a:gridCol w="1036890"/>
                <a:gridCol w="1196411"/>
                <a:gridCol w="6301099"/>
              </a:tblGrid>
              <a:tr h="914400">
                <a:tc>
                  <a:txBody>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BIT</a:t>
                      </a:r>
                      <a:endParaRPr lang="en-US" sz="1800" dirty="0">
                        <a:latin typeface="Times New Roman" pitchFamily="18" charset="0"/>
                        <a:cs typeface="Times New Roman" pitchFamily="18" charset="0"/>
                      </a:endParaRPr>
                    </a:p>
                  </a:txBody>
                  <a:tcPr/>
                </a:tc>
                <a:tc>
                  <a:txBody>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SYMBOL</a:t>
                      </a:r>
                      <a:endParaRPr lang="en-US" sz="1800" dirty="0">
                        <a:latin typeface="Times New Roman" pitchFamily="18" charset="0"/>
                        <a:cs typeface="Times New Roman" pitchFamily="18" charset="0"/>
                      </a:endParaRPr>
                    </a:p>
                  </a:txBody>
                  <a:tcPr/>
                </a:tc>
                <a:tc>
                  <a:txBody>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FUNCTIONS</a:t>
                      </a:r>
                      <a:endParaRPr lang="en-US" sz="1800" dirty="0">
                        <a:latin typeface="Times New Roman" pitchFamily="18" charset="0"/>
                        <a:cs typeface="Times New Roman" pitchFamily="18" charset="0"/>
                      </a:endParaRPr>
                    </a:p>
                  </a:txBody>
                  <a:tcPr/>
                </a:tc>
              </a:tr>
              <a:tr h="1249680">
                <a:tc>
                  <a:txBody>
                    <a:bodyPr/>
                    <a:lstStyle/>
                    <a:p>
                      <a:r>
                        <a:rPr lang="en-US" sz="2000" kern="1200" baseline="0" dirty="0" smtClean="0">
                          <a:solidFill>
                            <a:schemeClr val="dk1"/>
                          </a:solidFill>
                          <a:latin typeface="Times New Roman" pitchFamily="18" charset="0"/>
                          <a:ea typeface="+mn-ea"/>
                          <a:cs typeface="Times New Roman" pitchFamily="18" charset="0"/>
                        </a:rPr>
                        <a:t>22:20</a:t>
                      </a:r>
                      <a:endParaRPr lang="en-US" sz="2000" dirty="0">
                        <a:latin typeface="Times New Roman" pitchFamily="18" charset="0"/>
                        <a:cs typeface="Times New Roman" pitchFamily="18" charset="0"/>
                      </a:endParaRPr>
                    </a:p>
                  </a:txBody>
                  <a:tcPr/>
                </a:tc>
                <a:tc>
                  <a:txBody>
                    <a:bodyPr/>
                    <a:lstStyle/>
                    <a:p>
                      <a:r>
                        <a:rPr lang="en-US" sz="2000" kern="1200" baseline="0" dirty="0" smtClean="0">
                          <a:solidFill>
                            <a:schemeClr val="dk1"/>
                          </a:solidFill>
                          <a:latin typeface="Times New Roman" pitchFamily="18" charset="0"/>
                          <a:ea typeface="+mn-ea"/>
                          <a:cs typeface="Times New Roman" pitchFamily="18" charset="0"/>
                        </a:rPr>
                        <a:t>TESG2</a:t>
                      </a:r>
                      <a:endParaRPr lang="en-US" sz="2000" dirty="0">
                        <a:latin typeface="Times New Roman" pitchFamily="18" charset="0"/>
                        <a:cs typeface="Times New Roman" pitchFamily="18" charset="0"/>
                      </a:endParaRPr>
                    </a:p>
                  </a:txBody>
                  <a:tcPr/>
                </a:tc>
                <a:tc>
                  <a:txBody>
                    <a:bodyPr/>
                    <a:lstStyle/>
                    <a:p>
                      <a:r>
                        <a:rPr lang="en-US" sz="2000" kern="1200" baseline="0" dirty="0" smtClean="0">
                          <a:solidFill>
                            <a:schemeClr val="dk1"/>
                          </a:solidFill>
                          <a:latin typeface="Times New Roman" pitchFamily="18" charset="0"/>
                          <a:ea typeface="+mn-ea"/>
                          <a:cs typeface="Times New Roman" pitchFamily="18" charset="0"/>
                        </a:rPr>
                        <a:t>The delay from the sample point to the next nominal sync point is (this value plus one) CAN clocks. The nominal CAN bit time is (this value plus the value in TSEG1 plus 3) CAN clocks.</a:t>
                      </a:r>
                      <a:endParaRPr lang="en-US" sz="2000" dirty="0">
                        <a:latin typeface="Times New Roman" pitchFamily="18" charset="0"/>
                        <a:cs typeface="Times New Roman" pitchFamily="18" charset="0"/>
                      </a:endParaRPr>
                    </a:p>
                  </a:txBody>
                  <a:tcPr/>
                </a:tc>
              </a:tr>
              <a:tr h="624840">
                <a:tc rowSpan="2">
                  <a:txBody>
                    <a:bodyPr/>
                    <a:lstStyle/>
                    <a:p>
                      <a:r>
                        <a:rPr lang="en-US" sz="2000" dirty="0" smtClean="0">
                          <a:latin typeface="Times New Roman" pitchFamily="18" charset="0"/>
                          <a:cs typeface="Times New Roman" pitchFamily="18" charset="0"/>
                        </a:rPr>
                        <a:t>23</a:t>
                      </a:r>
                      <a:endParaRPr lang="en-US" sz="2000" dirty="0">
                        <a:latin typeface="Times New Roman" pitchFamily="18" charset="0"/>
                        <a:cs typeface="Times New Roman" pitchFamily="18" charset="0"/>
                      </a:endParaRPr>
                    </a:p>
                  </a:txBody>
                  <a:tcPr/>
                </a:tc>
                <a:tc rowSpan="2">
                  <a:txBody>
                    <a:bodyPr/>
                    <a:lstStyle/>
                    <a:p>
                      <a:r>
                        <a:rPr lang="en-US" sz="2000" dirty="0" smtClean="0">
                          <a:latin typeface="Times New Roman" pitchFamily="18" charset="0"/>
                          <a:cs typeface="Times New Roman" pitchFamily="18" charset="0"/>
                        </a:rPr>
                        <a:t>SAM</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0 </a:t>
                      </a:r>
                    </a:p>
                    <a:p>
                      <a:endParaRPr lang="en-US" sz="2000" kern="1200" baseline="0" dirty="0" smtClean="0">
                        <a:solidFill>
                          <a:schemeClr val="dk1"/>
                        </a:solidFill>
                        <a:latin typeface="Times New Roman" pitchFamily="18" charset="0"/>
                        <a:ea typeface="+mn-ea"/>
                        <a:cs typeface="Times New Roman" pitchFamily="18" charset="0"/>
                      </a:endParaRPr>
                    </a:p>
                    <a:p>
                      <a:r>
                        <a:rPr lang="en-US" sz="2000" kern="1200" baseline="0" dirty="0" smtClean="0">
                          <a:solidFill>
                            <a:schemeClr val="dk1"/>
                          </a:solidFill>
                          <a:latin typeface="Times New Roman" pitchFamily="18" charset="0"/>
                          <a:ea typeface="+mn-ea"/>
                          <a:cs typeface="Times New Roman" pitchFamily="18" charset="0"/>
                        </a:rPr>
                        <a:t>The bus is sampled once (recommended for high speed buses)</a:t>
                      </a:r>
                      <a:endParaRPr lang="en-US" sz="2000" dirty="0">
                        <a:latin typeface="Times New Roman" pitchFamily="18" charset="0"/>
                        <a:cs typeface="Times New Roman" pitchFamily="18" charset="0"/>
                      </a:endParaRPr>
                    </a:p>
                  </a:txBody>
                  <a:tcPr/>
                </a:tc>
              </a:tr>
              <a:tr h="624840">
                <a:tc vMerge="1">
                  <a:txBody>
                    <a:bodyPr/>
                    <a:lstStyle/>
                    <a:p>
                      <a:endParaRPr lang="en-US"/>
                    </a:p>
                  </a:txBody>
                  <a:tcPr/>
                </a:tc>
                <a:tc vMerge="1">
                  <a:txBody>
                    <a:bodyPr/>
                    <a:lstStyle/>
                    <a:p>
                      <a:endParaRPr lang="en-US"/>
                    </a:p>
                  </a:txBody>
                  <a:tcPr/>
                </a:tc>
                <a:tc>
                  <a:txBody>
                    <a:bodyPr/>
                    <a:lstStyle/>
                    <a:p>
                      <a:r>
                        <a:rPr lang="en-US" sz="2000" dirty="0" smtClean="0">
                          <a:latin typeface="Times New Roman" pitchFamily="18" charset="0"/>
                          <a:cs typeface="Times New Roman" pitchFamily="18" charset="0"/>
                        </a:rPr>
                        <a:t>1</a:t>
                      </a:r>
                    </a:p>
                    <a:p>
                      <a:r>
                        <a:rPr lang="en-US" sz="2000" kern="1200" baseline="0" dirty="0" smtClean="0">
                          <a:solidFill>
                            <a:schemeClr val="dk1"/>
                          </a:solidFill>
                          <a:latin typeface="Times New Roman" pitchFamily="18" charset="0"/>
                          <a:ea typeface="+mn-ea"/>
                          <a:cs typeface="Times New Roman" pitchFamily="18" charset="0"/>
                        </a:rPr>
                        <a:t>The bus is sampled 3 times (recommended for low to medium speed buses to filter spikes on the bus-line)</a:t>
                      </a:r>
                      <a:endParaRPr lang="en-US" sz="2000" dirty="0">
                        <a:latin typeface="Times New Roman" pitchFamily="18" charset="0"/>
                        <a:cs typeface="Times New Roman" pitchFamily="18" charset="0"/>
                      </a:endParaRPr>
                    </a:p>
                  </a:txBody>
                  <a:tcPr/>
                </a:tc>
              </a:tr>
              <a:tr h="1249680">
                <a:tc>
                  <a:txBody>
                    <a:bodyPr/>
                    <a:lstStyle/>
                    <a:p>
                      <a:r>
                        <a:rPr lang="en-US" sz="2000" dirty="0" smtClean="0">
                          <a:latin typeface="Times New Roman" pitchFamily="18" charset="0"/>
                          <a:cs typeface="Times New Roman" pitchFamily="18" charset="0"/>
                        </a:rPr>
                        <a:t>31:24</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c>
                  <a:txBody>
                    <a:bodyPr/>
                    <a:lstStyle/>
                    <a:p>
                      <a:r>
                        <a:rPr lang="en-US" sz="2000" kern="1200" baseline="0" dirty="0" smtClean="0">
                          <a:solidFill>
                            <a:schemeClr val="dk1"/>
                          </a:solidFill>
                          <a:latin typeface="Times New Roman" pitchFamily="18" charset="0"/>
                          <a:ea typeface="+mn-ea"/>
                          <a:cs typeface="Times New Roman" pitchFamily="18" charset="0"/>
                        </a:rPr>
                        <a:t>Reserved, user software should not write ones to reserved bits. The value read from a reserved bit is not defined.</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619999" cy="646331"/>
          </a:xfrm>
          <a:prstGeom prst="rect">
            <a:avLst/>
          </a:prstGeom>
        </p:spPr>
        <p:txBody>
          <a:bodyPr wrap="square">
            <a:spAutoFit/>
          </a:bodyPr>
          <a:lstStyle/>
          <a:p>
            <a:r>
              <a:rPr lang="en-IN" sz="3600" dirty="0" smtClean="0">
                <a:latin typeface="Algerian" pitchFamily="82" charset="0"/>
                <a:cs typeface="Times New Roman" pitchFamily="18" charset="0"/>
              </a:rPr>
              <a:t>Baud Rate </a:t>
            </a:r>
            <a:r>
              <a:rPr lang="en-IN" sz="3600" dirty="0" err="1" smtClean="0">
                <a:latin typeface="Algerian" pitchFamily="82" charset="0"/>
                <a:cs typeface="Times New Roman" pitchFamily="18" charset="0"/>
              </a:rPr>
              <a:t>Prescaler</a:t>
            </a:r>
            <a:r>
              <a:rPr lang="en-IN" sz="3600" dirty="0" smtClean="0">
                <a:latin typeface="Algerian" pitchFamily="82" charset="0"/>
                <a:cs typeface="Times New Roman" pitchFamily="18" charset="0"/>
              </a:rPr>
              <a:t> (BRP)</a:t>
            </a:r>
            <a:endParaRPr lang="en-IN" sz="3600" dirty="0">
              <a:latin typeface="Algerian" pitchFamily="82" charset="0"/>
              <a:cs typeface="Times New Roman" pitchFamily="18" charset="0"/>
            </a:endParaRPr>
          </a:p>
        </p:txBody>
      </p:sp>
      <p:sp>
        <p:nvSpPr>
          <p:cNvPr id="3" name="Rectangle 2"/>
          <p:cNvSpPr/>
          <p:nvPr/>
        </p:nvSpPr>
        <p:spPr>
          <a:xfrm>
            <a:off x="457200" y="3505200"/>
            <a:ext cx="8305800" cy="1384995"/>
          </a:xfrm>
          <a:prstGeom prst="rect">
            <a:avLst/>
          </a:prstGeom>
        </p:spPr>
        <p:txBody>
          <a:bodyPr wrap="square">
            <a:spAutoFit/>
          </a:bodyPr>
          <a:lstStyle/>
          <a:p>
            <a:r>
              <a:rPr lang="en-IN" sz="2800" dirty="0" smtClean="0">
                <a:latin typeface="Times New Roman" pitchFamily="18" charset="0"/>
                <a:cs typeface="Times New Roman" pitchFamily="18" charset="0"/>
              </a:rPr>
              <a:t>T </a:t>
            </a:r>
            <a:r>
              <a:rPr lang="en-IN" sz="2800" dirty="0" err="1" smtClean="0">
                <a:latin typeface="Times New Roman" pitchFamily="18" charset="0"/>
                <a:cs typeface="Times New Roman" pitchFamily="18" charset="0"/>
              </a:rPr>
              <a:t>scl</a:t>
            </a:r>
            <a:r>
              <a:rPr lang="en-IN" sz="2800" dirty="0" smtClean="0">
                <a:latin typeface="Times New Roman" pitchFamily="18" charset="0"/>
                <a:cs typeface="Times New Roman" pitchFamily="18" charset="0"/>
              </a:rPr>
              <a:t> = t CLK × (512 × BRP.9 + 256 × BRP.8 + 128 × BRP.7 + 64 × BRP.6 + 32 × BRP.5 + 16 × BRP.4 + 8 × BRP.3 + 4 × BRP.2 + 2 × BRP.1 + BRP.0 + 1)</a:t>
            </a:r>
            <a:endParaRPr lang="en-IN" sz="2800" dirty="0">
              <a:latin typeface="Times New Roman" pitchFamily="18" charset="0"/>
              <a:cs typeface="Times New Roman" pitchFamily="18" charset="0"/>
            </a:endParaRPr>
          </a:p>
        </p:txBody>
      </p:sp>
      <p:sp>
        <p:nvSpPr>
          <p:cNvPr id="4" name="Rectangle 3"/>
          <p:cNvSpPr/>
          <p:nvPr/>
        </p:nvSpPr>
        <p:spPr>
          <a:xfrm>
            <a:off x="762000" y="2743200"/>
            <a:ext cx="7848599" cy="523220"/>
          </a:xfrm>
          <a:prstGeom prst="rect">
            <a:avLst/>
          </a:prstGeom>
        </p:spPr>
        <p:txBody>
          <a:bodyPr wrap="square">
            <a:spAutoFit/>
          </a:bodyPr>
          <a:lstStyle/>
          <a:p>
            <a:r>
              <a:rPr lang="en-US" sz="2800" b="1" dirty="0" smtClean="0">
                <a:solidFill>
                  <a:srgbClr val="00B0F0"/>
                </a:solidFill>
                <a:latin typeface="Times New Roman" pitchFamily="18" charset="0"/>
                <a:cs typeface="Times New Roman" pitchFamily="18" charset="0"/>
              </a:rPr>
              <a:t> </a:t>
            </a:r>
            <a:r>
              <a:rPr lang="en-US" sz="2800" b="1" i="1" dirty="0" smtClean="0">
                <a:solidFill>
                  <a:srgbClr val="00B0F0"/>
                </a:solidFill>
                <a:latin typeface="Times New Roman" pitchFamily="18" charset="0"/>
                <a:cs typeface="Times New Roman" pitchFamily="18" charset="0"/>
              </a:rPr>
              <a:t>t SCL = t CAN supplied CLK *(BRP + 1)</a:t>
            </a:r>
            <a:endParaRPr lang="en-IN" sz="2800" dirty="0">
              <a:solidFill>
                <a:srgbClr val="00B0F0"/>
              </a:solidFill>
            </a:endParaRPr>
          </a:p>
        </p:txBody>
      </p:sp>
      <p:sp>
        <p:nvSpPr>
          <p:cNvPr id="5" name="Rectangle 4"/>
          <p:cNvSpPr/>
          <p:nvPr/>
        </p:nvSpPr>
        <p:spPr>
          <a:xfrm>
            <a:off x="304800" y="1295400"/>
            <a:ext cx="8534400" cy="1200329"/>
          </a:xfrm>
          <a:prstGeom prst="rect">
            <a:avLst/>
          </a:prstGeom>
        </p:spPr>
        <p:txBody>
          <a:bodyPr wrap="square">
            <a:spAutoFit/>
          </a:bodyPr>
          <a:lstStyle/>
          <a:p>
            <a:r>
              <a:rPr lang="en-US" sz="2400" b="1" dirty="0" smtClean="0">
                <a:solidFill>
                  <a:srgbClr val="FF0000"/>
                </a:solidFill>
                <a:latin typeface="Times New Roman" pitchFamily="18" charset="0"/>
                <a:cs typeface="Times New Roman" pitchFamily="18" charset="0"/>
              </a:rPr>
              <a:t>The period of the CAN system clock tSCL is programmable and determines the individual  bit timing. The CAN system clock       t SCL  is calculated using the following equation: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800" b="1" dirty="0" smtClean="0">
                <a:solidFill>
                  <a:srgbClr val="FF0000"/>
                </a:solidFill>
                <a:latin typeface="Times New Roman" pitchFamily="18" charset="0"/>
                <a:cs typeface="Times New Roman" pitchFamily="18" charset="0"/>
              </a:rPr>
              <a:t/>
            </a:r>
            <a:br>
              <a:rPr lang="en-US" sz="4800" b="1" dirty="0" smtClean="0">
                <a:solidFill>
                  <a:srgbClr val="FF0000"/>
                </a:solidFill>
                <a:latin typeface="Times New Roman" pitchFamily="18" charset="0"/>
                <a:cs typeface="Times New Roman" pitchFamily="18" charset="0"/>
              </a:rPr>
            </a:br>
            <a:r>
              <a:rPr lang="en-US" sz="4800" b="1" dirty="0" smtClean="0">
                <a:solidFill>
                  <a:srgbClr val="FF0000"/>
                </a:solidFill>
                <a:latin typeface="Times New Roman" pitchFamily="18" charset="0"/>
                <a:cs typeface="Times New Roman" pitchFamily="18" charset="0"/>
              </a:rPr>
              <a:t>Synchronization Jump Width</a:t>
            </a:r>
            <a:br>
              <a:rPr lang="en-US" sz="4800" b="1" dirty="0" smtClean="0">
                <a:solidFill>
                  <a:srgbClr val="FF0000"/>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0" y="1066800"/>
            <a:ext cx="8839200" cy="5791200"/>
          </a:xfrm>
        </p:spPr>
        <p:txBody>
          <a:bodyPr>
            <a:normAutofit/>
          </a:bodyPr>
          <a:lstStyle/>
          <a:p>
            <a:r>
              <a:rPr lang="en-US" dirty="0" smtClean="0">
                <a:solidFill>
                  <a:srgbClr val="7030A0"/>
                </a:solidFill>
                <a:latin typeface="Times New Roman" pitchFamily="18" charset="0"/>
                <a:cs typeface="Times New Roman" pitchFamily="18" charset="0"/>
              </a:rPr>
              <a:t>To compensate for phase shifts between clock oscillators of different bus controllers, any bus controller must re-synchronize on any relevant signal edge of the current transmission. </a:t>
            </a:r>
          </a:p>
          <a:p>
            <a:pPr>
              <a:buFont typeface="Wingdings" pitchFamily="2" charset="2"/>
              <a:buChar char="§"/>
            </a:pPr>
            <a:r>
              <a:rPr lang="en-US" dirty="0" smtClean="0">
                <a:solidFill>
                  <a:srgbClr val="7030A0"/>
                </a:solidFill>
                <a:latin typeface="Times New Roman" pitchFamily="18" charset="0"/>
                <a:cs typeface="Times New Roman" pitchFamily="18" charset="0"/>
              </a:rPr>
              <a:t>The synchronization jump width </a:t>
            </a:r>
            <a:r>
              <a:rPr lang="en-US" dirty="0" err="1" smtClean="0">
                <a:solidFill>
                  <a:srgbClr val="7030A0"/>
                </a:solidFill>
                <a:latin typeface="Times New Roman" pitchFamily="18" charset="0"/>
                <a:cs typeface="Times New Roman" pitchFamily="18" charset="0"/>
              </a:rPr>
              <a:t>tSJW</a:t>
            </a:r>
            <a:r>
              <a:rPr lang="en-US" dirty="0" smtClean="0">
                <a:solidFill>
                  <a:srgbClr val="7030A0"/>
                </a:solidFill>
                <a:latin typeface="Times New Roman" pitchFamily="18" charset="0"/>
                <a:cs typeface="Times New Roman" pitchFamily="18" charset="0"/>
              </a:rPr>
              <a:t> defines the maximum number of clock cycles a certain bit period may be shortened or lengthened by one re-synchronization:</a:t>
            </a:r>
          </a:p>
          <a:p>
            <a:pPr>
              <a:buFont typeface="Wingdings" pitchFamily="2" charset="2"/>
              <a:buNone/>
            </a:pPr>
            <a:r>
              <a:rPr lang="en-US" dirty="0" smtClean="0">
                <a:solidFill>
                  <a:srgbClr val="FFFF00"/>
                </a:solidFill>
                <a:latin typeface="Times New Roman" pitchFamily="18" charset="0"/>
                <a:cs typeface="Times New Roman" pitchFamily="18" charset="0"/>
              </a:rPr>
              <a:t>                  </a:t>
            </a:r>
            <a:r>
              <a:rPr lang="en-US" i="1" dirty="0" err="1" smtClean="0">
                <a:solidFill>
                  <a:srgbClr val="FF0000"/>
                </a:solidFill>
                <a:latin typeface="Times New Roman" pitchFamily="18" charset="0"/>
                <a:cs typeface="Times New Roman" pitchFamily="18" charset="0"/>
              </a:rPr>
              <a:t>tSJW</a:t>
            </a:r>
            <a:r>
              <a:rPr lang="en-US" i="1" dirty="0" smtClean="0">
                <a:solidFill>
                  <a:srgbClr val="FF0000"/>
                </a:solidFill>
                <a:latin typeface="Times New Roman" pitchFamily="18" charset="0"/>
                <a:cs typeface="Times New Roman" pitchFamily="18" charset="0"/>
              </a:rPr>
              <a:t> = tSCL *(SJW + 1)</a:t>
            </a:r>
          </a:p>
          <a:p>
            <a:pPr>
              <a:buFont typeface="Wingdings" pitchFamily="2" charset="2"/>
              <a:buNone/>
            </a:pPr>
            <a:r>
              <a:rPr lang="en-IN" dirty="0" smtClean="0">
                <a:solidFill>
                  <a:srgbClr val="00B0F0"/>
                </a:solidFill>
                <a:latin typeface="Times New Roman" pitchFamily="18" charset="0"/>
                <a:cs typeface="Times New Roman" pitchFamily="18" charset="0"/>
              </a:rPr>
              <a:t>                     </a:t>
            </a:r>
            <a:r>
              <a:rPr lang="en-IN" dirty="0" err="1" smtClean="0">
                <a:solidFill>
                  <a:srgbClr val="00B0F0"/>
                </a:solidFill>
                <a:latin typeface="Times New Roman" pitchFamily="18" charset="0"/>
                <a:cs typeface="Times New Roman" pitchFamily="18" charset="0"/>
              </a:rPr>
              <a:t>tSJW</a:t>
            </a:r>
            <a:r>
              <a:rPr lang="en-IN" dirty="0" smtClean="0">
                <a:solidFill>
                  <a:srgbClr val="00B0F0"/>
                </a:solidFill>
                <a:latin typeface="Times New Roman" pitchFamily="18" charset="0"/>
                <a:cs typeface="Times New Roman" pitchFamily="18" charset="0"/>
              </a:rPr>
              <a:t> = tscl ´ (2 ´ SJW.1 + SJW.0 + 1)</a:t>
            </a:r>
            <a:endParaRPr lang="en-US" dirty="0" smtClean="0">
              <a:solidFill>
                <a:srgbClr val="00B0F0"/>
              </a:solidFill>
              <a:latin typeface="Times New Roman" pitchFamily="18" charset="0"/>
              <a:cs typeface="Times New Roman" pitchFamily="18" charset="0"/>
            </a:endParaRPr>
          </a:p>
          <a:p>
            <a:endParaRPr lang="en-US" dirty="0" smtClean="0">
              <a:solidFill>
                <a:srgbClr val="7030A0"/>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smtClean="0">
                <a:solidFill>
                  <a:srgbClr val="FF0000"/>
                </a:solidFill>
                <a:latin typeface="Algerian" pitchFamily="82" charset="0"/>
                <a:cs typeface="Times New Roman" pitchFamily="18" charset="0"/>
              </a:rPr>
              <a:t/>
            </a:r>
            <a:br>
              <a:rPr lang="en-US" sz="3200" b="1" dirty="0" smtClean="0">
                <a:solidFill>
                  <a:srgbClr val="FF0000"/>
                </a:solidFill>
                <a:latin typeface="Algerian" pitchFamily="82" charset="0"/>
                <a:cs typeface="Times New Roman" pitchFamily="18" charset="0"/>
              </a:rPr>
            </a:br>
            <a:r>
              <a:rPr lang="en-US" sz="3200" b="1" dirty="0" smtClean="0">
                <a:solidFill>
                  <a:srgbClr val="FF0000"/>
                </a:solidFill>
                <a:latin typeface="Algerian" pitchFamily="82" charset="0"/>
                <a:cs typeface="Times New Roman" pitchFamily="18" charset="0"/>
              </a:rPr>
              <a:t>Time segment 1 and time segment 2</a:t>
            </a:r>
            <a:br>
              <a:rPr lang="en-US" sz="3200" b="1" dirty="0" smtClean="0">
                <a:solidFill>
                  <a:srgbClr val="FF0000"/>
                </a:solidFill>
                <a:latin typeface="Algerian" pitchFamily="82" charset="0"/>
                <a:cs typeface="Times New Roman" pitchFamily="18" charset="0"/>
              </a:rPr>
            </a:br>
            <a:endParaRPr lang="en-IN" sz="3200" dirty="0">
              <a:latin typeface="Algerian" pitchFamily="82" charset="0"/>
            </a:endParaRPr>
          </a:p>
        </p:txBody>
      </p:sp>
      <p:sp>
        <p:nvSpPr>
          <p:cNvPr id="3" name="Content Placeholder 2"/>
          <p:cNvSpPr>
            <a:spLocks noGrp="1"/>
          </p:cNvSpPr>
          <p:nvPr>
            <p:ph idx="1"/>
          </p:nvPr>
        </p:nvSpPr>
        <p:spPr>
          <a:xfrm>
            <a:off x="304800" y="1600200"/>
            <a:ext cx="8382000" cy="4525963"/>
          </a:xfrm>
        </p:spPr>
        <p:txBody>
          <a:bodyPr>
            <a:normAutofit/>
          </a:bodyPr>
          <a:lstStyle/>
          <a:p>
            <a:endParaRPr lang="en-IN" sz="2400" dirty="0" smtClean="0">
              <a:solidFill>
                <a:srgbClr val="00B0F0"/>
              </a:solidFill>
              <a:latin typeface="Times New Roman" pitchFamily="18" charset="0"/>
              <a:cs typeface="Times New Roman" pitchFamily="18" charset="0"/>
            </a:endParaRPr>
          </a:p>
          <a:p>
            <a:r>
              <a:rPr lang="en-US" sz="2400" b="1" i="1" dirty="0" smtClean="0">
                <a:solidFill>
                  <a:srgbClr val="C00000"/>
                </a:solidFill>
                <a:latin typeface="Times New Roman" pitchFamily="18" charset="0"/>
                <a:cs typeface="Times New Roman" pitchFamily="18" charset="0"/>
              </a:rPr>
              <a:t>tSYNCSEG = tSCL</a:t>
            </a:r>
          </a:p>
          <a:p>
            <a:r>
              <a:rPr lang="en-US" sz="2400" b="1" i="1" dirty="0" smtClean="0">
                <a:solidFill>
                  <a:srgbClr val="C00000"/>
                </a:solidFill>
                <a:latin typeface="Times New Roman" pitchFamily="18" charset="0"/>
                <a:cs typeface="Times New Roman" pitchFamily="18" charset="0"/>
              </a:rPr>
              <a:t>tTSEG1 = tSCL *(TSEG1 + 1)</a:t>
            </a:r>
          </a:p>
          <a:p>
            <a:r>
              <a:rPr lang="en-US" sz="2400" b="1" i="1" dirty="0" smtClean="0">
                <a:solidFill>
                  <a:srgbClr val="C00000"/>
                </a:solidFill>
                <a:latin typeface="Times New Roman" pitchFamily="18" charset="0"/>
                <a:cs typeface="Times New Roman" pitchFamily="18" charset="0"/>
              </a:rPr>
              <a:t>tTSEG2 = tSCL *(TSEG2 + 1)</a:t>
            </a:r>
            <a:endParaRPr lang="en-IN" sz="2400" dirty="0" smtClean="0">
              <a:solidFill>
                <a:srgbClr val="00B0F0"/>
              </a:solidFill>
              <a:latin typeface="Times New Roman" pitchFamily="18" charset="0"/>
              <a:cs typeface="Times New Roman" pitchFamily="18" charset="0"/>
            </a:endParaRPr>
          </a:p>
          <a:p>
            <a:endParaRPr lang="en-IN" sz="2400" dirty="0" smtClean="0">
              <a:solidFill>
                <a:srgbClr val="00B0F0"/>
              </a:solidFill>
              <a:latin typeface="Times New Roman" pitchFamily="18" charset="0"/>
              <a:cs typeface="Times New Roman" pitchFamily="18" charset="0"/>
            </a:endParaRPr>
          </a:p>
          <a:p>
            <a:r>
              <a:rPr lang="en-IN" sz="2400" dirty="0" smtClean="0">
                <a:solidFill>
                  <a:srgbClr val="00B0F0"/>
                </a:solidFill>
                <a:latin typeface="Times New Roman" pitchFamily="18" charset="0"/>
                <a:cs typeface="Times New Roman" pitchFamily="18" charset="0"/>
              </a:rPr>
              <a:t>tSYNCSEG = 1 x tscl;</a:t>
            </a:r>
          </a:p>
          <a:p>
            <a:r>
              <a:rPr lang="en-IN" sz="2400" dirty="0" smtClean="0">
                <a:solidFill>
                  <a:srgbClr val="00B0F0"/>
                </a:solidFill>
                <a:latin typeface="Times New Roman" pitchFamily="18" charset="0"/>
                <a:cs typeface="Times New Roman" pitchFamily="18" charset="0"/>
              </a:rPr>
              <a:t>tTSEG1 = tscl x (8 xTSEG1.3 + 4 x TSEG1.2 + 2 xTSEG1.1 + TSEG1.0 + 1)</a:t>
            </a:r>
          </a:p>
          <a:p>
            <a:r>
              <a:rPr lang="en-IN" sz="2400" dirty="0" smtClean="0">
                <a:solidFill>
                  <a:srgbClr val="00B0F0"/>
                </a:solidFill>
                <a:latin typeface="Times New Roman" pitchFamily="18" charset="0"/>
                <a:cs typeface="Times New Roman" pitchFamily="18" charset="0"/>
              </a:rPr>
              <a:t>tTSEG2 = tscl  (4 xTSEG2.2 + 2 xTSEG2.1 + TSEG2.0 + 1)</a:t>
            </a:r>
            <a:endParaRPr lang="en-IN" sz="2400" dirty="0">
              <a:solidFill>
                <a:srgbClr val="00B0F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0070C0"/>
                </a:solidFill>
                <a:latin typeface="Times New Roman" pitchFamily="18" charset="0"/>
                <a:cs typeface="Times New Roman" pitchFamily="18" charset="0"/>
              </a:rPr>
              <a:t/>
            </a:r>
            <a:br>
              <a:rPr lang="en-US" sz="3200" dirty="0" smtClean="0">
                <a:solidFill>
                  <a:srgbClr val="0070C0"/>
                </a:solidFill>
                <a:latin typeface="Times New Roman" pitchFamily="18" charset="0"/>
                <a:cs typeface="Times New Roman" pitchFamily="18" charset="0"/>
              </a:rPr>
            </a:br>
            <a:r>
              <a:rPr lang="en-US" sz="3200" dirty="0" smtClean="0">
                <a:solidFill>
                  <a:srgbClr val="0070C0"/>
                </a:solidFill>
                <a:latin typeface="Times New Roman" pitchFamily="18" charset="0"/>
                <a:cs typeface="Times New Roman" pitchFamily="18" charset="0"/>
              </a:rPr>
              <a:t>CAN Bus Node</a:t>
            </a:r>
            <a:br>
              <a:rPr lang="en-US" sz="3200" dirty="0" smtClean="0">
                <a:solidFill>
                  <a:srgbClr val="0070C0"/>
                </a:solidFill>
                <a:latin typeface="Times New Roman" pitchFamily="18" charset="0"/>
                <a:cs typeface="Times New Roman" pitchFamily="18" charset="0"/>
              </a:rPr>
            </a:br>
            <a:endParaRPr lang="en-US" sz="3200" dirty="0">
              <a:solidFill>
                <a:srgbClr val="0070C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685800" y="1524000"/>
            <a:ext cx="76200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smtClean="0">
                <a:latin typeface="Algerian" pitchFamily="82" charset="0"/>
              </a:rPr>
              <a:t>CAN Bit Timing </a:t>
            </a:r>
            <a:endParaRPr lang="en-IN" dirty="0">
              <a:latin typeface="Algerian" pitchFamily="82" charset="0"/>
            </a:endParaRPr>
          </a:p>
        </p:txBody>
      </p:sp>
      <p:sp>
        <p:nvSpPr>
          <p:cNvPr id="3" name="Content Placeholder 2"/>
          <p:cNvSpPr>
            <a:spLocks noGrp="1"/>
          </p:cNvSpPr>
          <p:nvPr>
            <p:ph idx="1"/>
          </p:nvPr>
        </p:nvSpPr>
        <p:spPr>
          <a:xfrm>
            <a:off x="457200" y="1000109"/>
            <a:ext cx="8229600" cy="2928958"/>
          </a:xfrm>
        </p:spPr>
        <p:txBody>
          <a:bodyPr/>
          <a:lstStyle/>
          <a:p>
            <a:r>
              <a:rPr lang="en-IN" dirty="0" smtClean="0">
                <a:latin typeface="Times New Roman" pitchFamily="18" charset="0"/>
                <a:cs typeface="Times New Roman" pitchFamily="18" charset="0"/>
              </a:rPr>
              <a:t>Each bit consists of a # of time quantum (</a:t>
            </a:r>
            <a:r>
              <a:rPr lang="en-IN" dirty="0" err="1" smtClean="0">
                <a:latin typeface="Times New Roman" pitchFamily="18" charset="0"/>
                <a:cs typeface="Times New Roman" pitchFamily="18" charset="0"/>
              </a:rPr>
              <a:t>tq</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Each </a:t>
            </a:r>
            <a:r>
              <a:rPr lang="en-IN" dirty="0" err="1" smtClean="0">
                <a:latin typeface="Times New Roman" pitchFamily="18" charset="0"/>
                <a:cs typeface="Times New Roman" pitchFamily="18" charset="0"/>
              </a:rPr>
              <a:t>tq</a:t>
            </a:r>
            <a:r>
              <a:rPr lang="en-IN" dirty="0" smtClean="0">
                <a:latin typeface="Times New Roman" pitchFamily="18" charset="0"/>
                <a:cs typeface="Times New Roman" pitchFamily="18" charset="0"/>
              </a:rPr>
              <a:t> is a fixed length. </a:t>
            </a:r>
          </a:p>
          <a:p>
            <a:r>
              <a:rPr lang="en-IN" dirty="0" err="1" smtClean="0">
                <a:latin typeface="Times New Roman" pitchFamily="18" charset="0"/>
                <a:cs typeface="Times New Roman" pitchFamily="18" charset="0"/>
              </a:rPr>
              <a:t>TQs</a:t>
            </a:r>
            <a:r>
              <a:rPr lang="en-IN" dirty="0" smtClean="0">
                <a:latin typeface="Times New Roman" pitchFamily="18" charset="0"/>
                <a:cs typeface="Times New Roman" pitchFamily="18" charset="0"/>
              </a:rPr>
              <a:t> added and subtracted as clock syncs. </a:t>
            </a:r>
          </a:p>
          <a:p>
            <a:r>
              <a:rPr lang="en-IN" dirty="0" err="1" smtClean="0">
                <a:latin typeface="Times New Roman" pitchFamily="18" charset="0"/>
                <a:cs typeface="Times New Roman" pitchFamily="18" charset="0"/>
              </a:rPr>
              <a:t>Tqs</a:t>
            </a:r>
            <a:r>
              <a:rPr lang="en-IN" dirty="0" smtClean="0">
                <a:latin typeface="Times New Roman" pitchFamily="18" charset="0"/>
                <a:cs typeface="Times New Roman" pitchFamily="18" charset="0"/>
              </a:rPr>
              <a:t> are set by designer in CAN controller chip. </a:t>
            </a:r>
          </a:p>
          <a:p>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857224" y="3786190"/>
            <a:ext cx="6543675" cy="2371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b="1" dirty="0" smtClean="0">
                <a:latin typeface="Algerian" pitchFamily="82" charset="0"/>
                <a:cs typeface="Times New Roman" pitchFamily="18" charset="0"/>
              </a:rPr>
              <a:t>Timings for this example </a:t>
            </a:r>
            <a:endParaRPr lang="en-IN" dirty="0">
              <a:latin typeface="Algerian" pitchFamily="82" charset="0"/>
              <a:cs typeface="Times New Roman" pitchFamily="18" charset="0"/>
            </a:endParaRPr>
          </a:p>
        </p:txBody>
      </p:sp>
      <p:sp>
        <p:nvSpPr>
          <p:cNvPr id="3" name="Content Placeholder 2"/>
          <p:cNvSpPr>
            <a:spLocks noGrp="1"/>
          </p:cNvSpPr>
          <p:nvPr>
            <p:ph idx="1"/>
          </p:nvPr>
        </p:nvSpPr>
        <p:spPr>
          <a:xfrm>
            <a:off x="214282" y="1142985"/>
            <a:ext cx="8472518" cy="2428892"/>
          </a:xfrm>
        </p:spPr>
        <p:txBody>
          <a:bodyPr/>
          <a:lstStyle/>
          <a:p>
            <a:r>
              <a:rPr lang="en-IN" dirty="0" smtClean="0">
                <a:latin typeface="Times New Roman" pitchFamily="18" charset="0"/>
                <a:cs typeface="Times New Roman" pitchFamily="18" charset="0"/>
              </a:rPr>
              <a:t>Assume 500 Kbps CAN network. </a:t>
            </a:r>
          </a:p>
          <a:p>
            <a:r>
              <a:rPr lang="en-IN" dirty="0" smtClean="0">
                <a:latin typeface="Times New Roman" pitchFamily="18" charset="0"/>
                <a:cs typeface="Times New Roman" pitchFamily="18" charset="0"/>
              </a:rPr>
              <a:t>Bit time = 1/(500 x 103) = 2 </a:t>
            </a:r>
            <a:r>
              <a:rPr lang="en-IN" dirty="0" err="1" smtClean="0">
                <a:latin typeface="Times New Roman" pitchFamily="18" charset="0"/>
                <a:cs typeface="Times New Roman" pitchFamily="18" charset="0"/>
              </a:rPr>
              <a:t>usec</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With 8 </a:t>
            </a:r>
            <a:r>
              <a:rPr lang="en-IN" dirty="0" err="1" smtClean="0">
                <a:latin typeface="Times New Roman" pitchFamily="18" charset="0"/>
                <a:cs typeface="Times New Roman" pitchFamily="18" charset="0"/>
              </a:rPr>
              <a:t>tqs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tq</a:t>
            </a:r>
            <a:r>
              <a:rPr lang="en-IN" dirty="0" smtClean="0">
                <a:latin typeface="Times New Roman" pitchFamily="18" charset="0"/>
                <a:cs typeface="Times New Roman" pitchFamily="18" charset="0"/>
              </a:rPr>
              <a:t> time is 2 usec/8 = 250 </a:t>
            </a:r>
            <a:r>
              <a:rPr lang="en-IN" dirty="0" err="1" smtClean="0">
                <a:latin typeface="Times New Roman" pitchFamily="18" charset="0"/>
                <a:cs typeface="Times New Roman" pitchFamily="18" charset="0"/>
              </a:rPr>
              <a:t>nsec</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Sample point is 250 </a:t>
            </a:r>
            <a:r>
              <a:rPr lang="en-IN" dirty="0" err="1" smtClean="0">
                <a:latin typeface="Times New Roman" pitchFamily="18" charset="0"/>
                <a:cs typeface="Times New Roman" pitchFamily="18" charset="0"/>
              </a:rPr>
              <a:t>nsec</a:t>
            </a:r>
            <a:r>
              <a:rPr lang="en-IN" dirty="0" smtClean="0">
                <a:latin typeface="Times New Roman" pitchFamily="18" charset="0"/>
                <a:cs typeface="Times New Roman" pitchFamily="18" charset="0"/>
              </a:rPr>
              <a:t>(5) = 1,250 </a:t>
            </a:r>
            <a:r>
              <a:rPr lang="en-IN" dirty="0" err="1" smtClean="0">
                <a:latin typeface="Times New Roman" pitchFamily="18" charset="0"/>
                <a:cs typeface="Times New Roman" pitchFamily="18" charset="0"/>
              </a:rPr>
              <a:t>nsec</a:t>
            </a:r>
            <a:r>
              <a:rPr lang="en-IN" dirty="0" smtClean="0">
                <a:latin typeface="Times New Roman" pitchFamily="18" charset="0"/>
                <a:cs typeface="Times New Roman" pitchFamily="18" charset="0"/>
              </a:rPr>
              <a:t>. </a:t>
            </a:r>
          </a:p>
          <a:p>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642910" y="3714752"/>
            <a:ext cx="7858180"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1600200"/>
            <a:ext cx="8534400" cy="36027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7030A0"/>
                </a:solidFill>
                <a:latin typeface="Times New Roman" pitchFamily="18" charset="0"/>
                <a:cs typeface="Times New Roman" pitchFamily="18" charset="0"/>
              </a:rPr>
              <a:t>Transmit Buffers (TXB)</a:t>
            </a:r>
            <a:endParaRPr lang="en-US"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solidFill>
                  <a:srgbClr val="0070C0"/>
                </a:solidFill>
                <a:latin typeface="Times New Roman" pitchFamily="18" charset="0"/>
                <a:cs typeface="Times New Roman" pitchFamily="18" charset="0"/>
              </a:rPr>
              <a:t>The TXB represents a Triple Transmit Buffer.</a:t>
            </a:r>
          </a:p>
          <a:p>
            <a:r>
              <a:rPr lang="en-US" dirty="0" smtClean="0">
                <a:solidFill>
                  <a:srgbClr val="0070C0"/>
                </a:solidFill>
                <a:latin typeface="Times New Roman" pitchFamily="18" charset="0"/>
                <a:cs typeface="Times New Roman" pitchFamily="18" charset="0"/>
              </a:rPr>
              <a:t>Each Transmit Buffer is able to store a complete message which can be transmitted over the CAN network.</a:t>
            </a:r>
          </a:p>
          <a:p>
            <a:r>
              <a:rPr lang="en-US" dirty="0" smtClean="0">
                <a:solidFill>
                  <a:srgbClr val="0070C0"/>
                </a:solidFill>
                <a:latin typeface="Times New Roman" pitchFamily="18" charset="0"/>
                <a:cs typeface="Times New Roman" pitchFamily="18" charset="0"/>
              </a:rPr>
              <a:t>The CAN Controller consist of three Transmit Buffers. Each of them has a length of 4 words and is able to store one complete CAN message</a:t>
            </a:r>
            <a:endParaRPr lang="en-US"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2381250"/>
            <a:ext cx="8738062" cy="2266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2386012"/>
            <a:ext cx="8839200" cy="2338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r>
              <a:rPr lang="en-US" sz="3600" b="1" dirty="0" smtClean="0">
                <a:solidFill>
                  <a:srgbClr val="7030A0"/>
                </a:solidFill>
                <a:latin typeface="Times New Roman" pitchFamily="18" charset="0"/>
                <a:cs typeface="Times New Roman" pitchFamily="18" charset="0"/>
              </a:rPr>
              <a:t>CAN Transmit Frame Information register (CAN1TFI1/CAN1TFI2/CAN1TFI13]</a:t>
            </a:r>
            <a:endParaRPr lang="en-US" sz="3600" dirty="0">
              <a:solidFill>
                <a:srgbClr val="7030A0"/>
              </a:solidFill>
              <a:latin typeface="Times New Roman" pitchFamily="18" charset="0"/>
              <a:cs typeface="Times New Roman" pitchFamily="18" charset="0"/>
            </a:endParaRPr>
          </a:p>
        </p:txBody>
      </p:sp>
      <p:sp>
        <p:nvSpPr>
          <p:cNvPr id="4" name="TextBox 3"/>
          <p:cNvSpPr txBox="1"/>
          <p:nvPr/>
        </p:nvSpPr>
        <p:spPr>
          <a:xfrm>
            <a:off x="381000" y="2743200"/>
            <a:ext cx="8534400" cy="4401205"/>
          </a:xfrm>
          <a:prstGeom prst="rect">
            <a:avLst/>
          </a:prstGeom>
          <a:noFill/>
        </p:spPr>
        <p:txBody>
          <a:bodyPr wrap="square" rtlCol="0">
            <a:spAutoFit/>
          </a:bodyPr>
          <a:lstStyle/>
          <a:p>
            <a:pPr>
              <a:buFont typeface="Wingdings" pitchFamily="2" charset="2"/>
              <a:buChar char="v"/>
            </a:pPr>
            <a:r>
              <a:rPr lang="en-US" sz="2800" dirty="0" smtClean="0">
                <a:solidFill>
                  <a:srgbClr val="FF0000"/>
                </a:solidFill>
                <a:latin typeface="Times New Roman" pitchFamily="18" charset="0"/>
                <a:cs typeface="Times New Roman" pitchFamily="18" charset="0"/>
              </a:rPr>
              <a:t>   When the corresponding TBS bit in CANSR is 1, software can write to one of these registers.  </a:t>
            </a:r>
          </a:p>
          <a:p>
            <a:pPr>
              <a:buFont typeface="Wingdings" pitchFamily="2" charset="2"/>
              <a:buChar char="v"/>
            </a:pPr>
            <a:endParaRPr lang="en-US" sz="2800" dirty="0" smtClean="0">
              <a:solidFill>
                <a:srgbClr val="FF0000"/>
              </a:solidFill>
              <a:latin typeface="Times New Roman" pitchFamily="18" charset="0"/>
              <a:cs typeface="Times New Roman" pitchFamily="18" charset="0"/>
            </a:endParaRPr>
          </a:p>
          <a:p>
            <a:pPr>
              <a:buFont typeface="Wingdings" pitchFamily="2" charset="2"/>
              <a:buChar char="v"/>
            </a:pPr>
            <a:r>
              <a:rPr lang="en-US" sz="2800" dirty="0" smtClean="0">
                <a:solidFill>
                  <a:srgbClr val="FF0000"/>
                </a:solidFill>
                <a:latin typeface="Times New Roman" pitchFamily="18" charset="0"/>
                <a:cs typeface="Times New Roman" pitchFamily="18" charset="0"/>
              </a:rPr>
              <a:t>first word of the Descriptor Field includes the TX Frame Info that describes the</a:t>
            </a:r>
          </a:p>
          <a:p>
            <a:pPr marL="514350" indent="-514350">
              <a:buAutoNum type="arabicPeriod"/>
            </a:pPr>
            <a:r>
              <a:rPr lang="en-US" sz="2800" dirty="0" smtClean="0">
                <a:solidFill>
                  <a:srgbClr val="FF0000"/>
                </a:solidFill>
                <a:latin typeface="Times New Roman" pitchFamily="18" charset="0"/>
                <a:cs typeface="Times New Roman" pitchFamily="18" charset="0"/>
              </a:rPr>
              <a:t>Frame Format.11bit identifier or 29 bit identifier</a:t>
            </a:r>
          </a:p>
          <a:p>
            <a:pPr marL="514350" indent="-514350"/>
            <a:r>
              <a:rPr lang="en-US" sz="2800" dirty="0" smtClean="0">
                <a:solidFill>
                  <a:srgbClr val="FF0000"/>
                </a:solidFill>
                <a:latin typeface="Times New Roman" pitchFamily="18" charset="0"/>
                <a:cs typeface="Times New Roman" pitchFamily="18" charset="0"/>
              </a:rPr>
              <a:t>3. Remote or Data Frame. </a:t>
            </a:r>
          </a:p>
          <a:p>
            <a:pPr marL="514350" indent="-514350"/>
            <a:r>
              <a:rPr lang="en-US" sz="2800" dirty="0" smtClean="0">
                <a:solidFill>
                  <a:srgbClr val="FF0000"/>
                </a:solidFill>
                <a:latin typeface="Times New Roman" pitchFamily="18" charset="0"/>
                <a:cs typeface="Times New Roman" pitchFamily="18" charset="0"/>
              </a:rPr>
              <a:t>2.Data Length .</a:t>
            </a:r>
          </a:p>
          <a:p>
            <a:pPr marL="514350" indent="-514350"/>
            <a:r>
              <a:rPr lang="en-US" sz="2800" dirty="0" smtClean="0">
                <a:solidFill>
                  <a:srgbClr val="FF0000"/>
                </a:solidFill>
                <a:latin typeface="Times New Roman" pitchFamily="18" charset="0"/>
                <a:cs typeface="Times New Roman" pitchFamily="18" charset="0"/>
              </a:rPr>
              <a:t>4. TX Priority register . </a:t>
            </a:r>
          </a:p>
          <a:p>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smtClean="0">
                <a:solidFill>
                  <a:srgbClr val="FF0000"/>
                </a:solidFill>
                <a:latin typeface="Times New Roman" pitchFamily="18" charset="0"/>
                <a:cs typeface="Times New Roman" pitchFamily="18" charset="0"/>
              </a:rPr>
              <a:t/>
            </a:r>
            <a:br>
              <a:rPr lang="en-US" sz="2800" smtClean="0">
                <a:solidFill>
                  <a:srgbClr val="FF0000"/>
                </a:solidFill>
                <a:latin typeface="Times New Roman" pitchFamily="18" charset="0"/>
                <a:cs typeface="Times New Roman" pitchFamily="18" charset="0"/>
              </a:rPr>
            </a:br>
            <a:endParaRPr lang="en-US" sz="2800" dirty="0"/>
          </a:p>
        </p:txBody>
      </p:sp>
      <p:graphicFrame>
        <p:nvGraphicFramePr>
          <p:cNvPr id="3" name="Table 2"/>
          <p:cNvGraphicFramePr>
            <a:graphicFrameLocks noGrp="1"/>
          </p:cNvGraphicFramePr>
          <p:nvPr/>
        </p:nvGraphicFramePr>
        <p:xfrm>
          <a:off x="152400" y="-15241"/>
          <a:ext cx="8763000" cy="6797041"/>
        </p:xfrm>
        <a:graphic>
          <a:graphicData uri="http://schemas.openxmlformats.org/drawingml/2006/table">
            <a:tbl>
              <a:tblPr firstRow="1" bandRow="1">
                <a:tableStyleId>{5C22544A-7EE6-4342-B048-85BDC9FD1C3A}</a:tableStyleId>
              </a:tblPr>
              <a:tblGrid>
                <a:gridCol w="1219200"/>
                <a:gridCol w="1219200"/>
                <a:gridCol w="6324600"/>
              </a:tblGrid>
              <a:tr h="762001">
                <a:tc>
                  <a:txBody>
                    <a:bodyPr/>
                    <a:lstStyle/>
                    <a:p>
                      <a:r>
                        <a:rPr lang="en-US" dirty="0" smtClean="0">
                          <a:latin typeface="Times New Roman" pitchFamily="18" charset="0"/>
                          <a:cs typeface="Times New Roman" pitchFamily="18" charset="0"/>
                        </a:rPr>
                        <a:t>BIT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SYMBOL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FUNCTION</a:t>
                      </a:r>
                      <a:endParaRPr lang="en-US" dirty="0">
                        <a:latin typeface="Times New Roman" pitchFamily="18" charset="0"/>
                        <a:cs typeface="Times New Roman" pitchFamily="18" charset="0"/>
                      </a:endParaRPr>
                    </a:p>
                  </a:txBody>
                  <a:tcPr/>
                </a:tc>
              </a:tr>
              <a:tr h="1219200">
                <a:tc>
                  <a:txBody>
                    <a:bodyPr/>
                    <a:lstStyle/>
                    <a:p>
                      <a:r>
                        <a:rPr lang="en-US" sz="1800" kern="1200" baseline="0" dirty="0" smtClean="0">
                          <a:solidFill>
                            <a:schemeClr val="dk1"/>
                          </a:solidFill>
                          <a:latin typeface="Times New Roman" pitchFamily="18" charset="0"/>
                          <a:ea typeface="+mn-ea"/>
                          <a:cs typeface="Times New Roman" pitchFamily="18" charset="0"/>
                        </a:rPr>
                        <a:t>7:0</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PRIO</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If the TPM (Transmit Priority Mode) bit in the </a:t>
                      </a:r>
                      <a:r>
                        <a:rPr lang="en-US" sz="1800" kern="1200" baseline="0" dirty="0" err="1" smtClean="0">
                          <a:solidFill>
                            <a:schemeClr val="dk1"/>
                          </a:solidFill>
                          <a:latin typeface="Times New Roman" pitchFamily="18" charset="0"/>
                          <a:ea typeface="+mn-ea"/>
                          <a:cs typeface="Times New Roman" pitchFamily="18" charset="0"/>
                        </a:rPr>
                        <a:t>CANxMOD</a:t>
                      </a:r>
                      <a:r>
                        <a:rPr lang="en-US" sz="1800" kern="1200" baseline="0" dirty="0" smtClean="0">
                          <a:solidFill>
                            <a:schemeClr val="dk1"/>
                          </a:solidFill>
                          <a:latin typeface="Times New Roman" pitchFamily="18" charset="0"/>
                          <a:ea typeface="+mn-ea"/>
                          <a:cs typeface="Times New Roman" pitchFamily="18" charset="0"/>
                        </a:rPr>
                        <a:t> register is set to 1, enabled </a:t>
                      </a:r>
                      <a:r>
                        <a:rPr lang="en-US" sz="1800" kern="1200" baseline="0" dirty="0" err="1" smtClean="0">
                          <a:solidFill>
                            <a:schemeClr val="dk1"/>
                          </a:solidFill>
                          <a:latin typeface="Times New Roman" pitchFamily="18" charset="0"/>
                          <a:ea typeface="+mn-ea"/>
                          <a:cs typeface="Times New Roman" pitchFamily="18" charset="0"/>
                        </a:rPr>
                        <a:t>Tx</a:t>
                      </a:r>
                      <a:r>
                        <a:rPr lang="en-US" sz="1800" kern="1200" baseline="0" dirty="0" smtClean="0">
                          <a:solidFill>
                            <a:schemeClr val="dk1"/>
                          </a:solidFill>
                          <a:latin typeface="Times New Roman" pitchFamily="18" charset="0"/>
                          <a:ea typeface="+mn-ea"/>
                          <a:cs typeface="Times New Roman" pitchFamily="18" charset="0"/>
                        </a:rPr>
                        <a:t> Buffers contend for the right to send their messages based on this field. The buffer with the lowest TX Priority value wins the prioritization and is sent first.</a:t>
                      </a:r>
                      <a:endParaRPr lang="en-US" dirty="0">
                        <a:latin typeface="Times New Roman" pitchFamily="18" charset="0"/>
                        <a:cs typeface="Times New Roman" pitchFamily="18" charset="0"/>
                      </a:endParaRPr>
                    </a:p>
                  </a:txBody>
                  <a:tcPr/>
                </a:tc>
              </a:tr>
              <a:tr h="685800">
                <a:tc>
                  <a:txBody>
                    <a:bodyPr/>
                    <a:lstStyle/>
                    <a:p>
                      <a:r>
                        <a:rPr lang="en-US" sz="1800" kern="1200" baseline="0" dirty="0" smtClean="0">
                          <a:solidFill>
                            <a:schemeClr val="dk1"/>
                          </a:solidFill>
                          <a:latin typeface="Times New Roman" pitchFamily="18" charset="0"/>
                          <a:ea typeface="+mn-ea"/>
                          <a:cs typeface="Times New Roman" pitchFamily="18" charset="0"/>
                        </a:rPr>
                        <a:t>15:8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Reserved.</a:t>
                      </a:r>
                      <a:endParaRPr lang="en-US" dirty="0">
                        <a:latin typeface="Times New Roman" pitchFamily="18" charset="0"/>
                        <a:cs typeface="Times New Roman" pitchFamily="18" charset="0"/>
                      </a:endParaRPr>
                    </a:p>
                  </a:txBody>
                  <a:tcPr/>
                </a:tc>
              </a:tr>
              <a:tr h="1752600">
                <a:tc>
                  <a:txBody>
                    <a:bodyPr/>
                    <a:lstStyle/>
                    <a:p>
                      <a:r>
                        <a:rPr lang="en-US" dirty="0" smtClean="0">
                          <a:latin typeface="Times New Roman" pitchFamily="18" charset="0"/>
                          <a:cs typeface="Times New Roman" pitchFamily="18" charset="0"/>
                        </a:rPr>
                        <a:t>19:16</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DLC</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Data Length Code. This value is sent in the DLC field of the next transmit message. In addition, if RTR = 0, this value controls the number of Data bytes sent in the next transmit message, from the </a:t>
                      </a:r>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and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a:t>
                      </a:r>
                    </a:p>
                    <a:p>
                      <a:r>
                        <a:rPr lang="en-US" sz="1800" kern="1200" baseline="0" dirty="0" smtClean="0">
                          <a:solidFill>
                            <a:schemeClr val="dk1"/>
                          </a:solidFill>
                          <a:latin typeface="Times New Roman" pitchFamily="18" charset="0"/>
                          <a:ea typeface="+mn-ea"/>
                          <a:cs typeface="Times New Roman" pitchFamily="18" charset="0"/>
                        </a:rPr>
                        <a:t>0000-0111 = 0-7 bytes</a:t>
                      </a:r>
                    </a:p>
                    <a:p>
                      <a:r>
                        <a:rPr lang="en-US" sz="1800" kern="1200" baseline="0" dirty="0" smtClean="0">
                          <a:solidFill>
                            <a:schemeClr val="dk1"/>
                          </a:solidFill>
                          <a:latin typeface="Times New Roman" pitchFamily="18" charset="0"/>
                          <a:ea typeface="+mn-ea"/>
                          <a:cs typeface="Times New Roman" pitchFamily="18" charset="0"/>
                        </a:rPr>
                        <a:t>1xxx = 8 bytes</a:t>
                      </a:r>
                      <a:endParaRPr lang="en-US" dirty="0">
                        <a:latin typeface="Times New Roman" pitchFamily="18" charset="0"/>
                        <a:cs typeface="Times New Roman" pitchFamily="18" charset="0"/>
                      </a:endParaRPr>
                    </a:p>
                  </a:txBody>
                  <a:tcPr/>
                </a:tc>
              </a:tr>
              <a:tr h="533400">
                <a:tc>
                  <a:txBody>
                    <a:bodyPr/>
                    <a:lstStyle/>
                    <a:p>
                      <a:r>
                        <a:rPr lang="en-US" sz="1800" kern="1200" baseline="0" dirty="0" smtClean="0">
                          <a:solidFill>
                            <a:schemeClr val="dk1"/>
                          </a:solidFill>
                          <a:latin typeface="Times New Roman" pitchFamily="18" charset="0"/>
                          <a:ea typeface="+mn-ea"/>
                          <a:cs typeface="Times New Roman" pitchFamily="18" charset="0"/>
                        </a:rPr>
                        <a:t>29:20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Times New Roman" pitchFamily="18" charset="0"/>
                          <a:ea typeface="+mn-ea"/>
                          <a:cs typeface="Times New Roman" pitchFamily="18" charset="0"/>
                        </a:rPr>
                        <a:t>Reserved.</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r h="1722120">
                <a:tc>
                  <a:txBody>
                    <a:bodyPr/>
                    <a:lstStyle/>
                    <a:p>
                      <a:r>
                        <a:rPr lang="en-US" sz="1800" kern="1200" baseline="0" dirty="0" smtClean="0">
                          <a:solidFill>
                            <a:schemeClr val="dk1"/>
                          </a:solidFill>
                          <a:latin typeface="Times New Roman" pitchFamily="18" charset="0"/>
                          <a:ea typeface="+mn-ea"/>
                          <a:cs typeface="Times New Roman" pitchFamily="18" charset="0"/>
                        </a:rPr>
                        <a:t>30</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RTR</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This value is sent in the RTR bit of the next transmit message. If this bit is 0, the number of</a:t>
                      </a:r>
                    </a:p>
                    <a:p>
                      <a:r>
                        <a:rPr lang="en-US" sz="1800" kern="1200" baseline="0" dirty="0" smtClean="0">
                          <a:solidFill>
                            <a:schemeClr val="dk1"/>
                          </a:solidFill>
                          <a:latin typeface="Times New Roman" pitchFamily="18" charset="0"/>
                          <a:ea typeface="+mn-ea"/>
                          <a:cs typeface="Times New Roman" pitchFamily="18" charset="0"/>
                        </a:rPr>
                        <a:t>data bytes called out by the DLC field are sent from the </a:t>
                      </a:r>
                      <a:r>
                        <a:rPr lang="en-US" sz="1800" kern="1200" baseline="0" dirty="0" err="1" smtClean="0">
                          <a:solidFill>
                            <a:schemeClr val="dk1"/>
                          </a:solidFill>
                          <a:latin typeface="Times New Roman" pitchFamily="18" charset="0"/>
                          <a:ea typeface="+mn-ea"/>
                          <a:cs typeface="Times New Roman" pitchFamily="18" charset="0"/>
                        </a:rPr>
                        <a:t>CANxTDA</a:t>
                      </a:r>
                      <a:r>
                        <a:rPr lang="en-US" sz="1800" kern="1200" baseline="0" dirty="0" smtClean="0">
                          <a:solidFill>
                            <a:schemeClr val="dk1"/>
                          </a:solidFill>
                          <a:latin typeface="Times New Roman" pitchFamily="18" charset="0"/>
                          <a:ea typeface="+mn-ea"/>
                          <a:cs typeface="Times New Roman" pitchFamily="18" charset="0"/>
                        </a:rPr>
                        <a:t> and </a:t>
                      </a:r>
                      <a:r>
                        <a:rPr lang="en-US" sz="1800" kern="1200" baseline="0" dirty="0" err="1" smtClean="0">
                          <a:solidFill>
                            <a:schemeClr val="dk1"/>
                          </a:solidFill>
                          <a:latin typeface="Times New Roman" pitchFamily="18" charset="0"/>
                          <a:ea typeface="+mn-ea"/>
                          <a:cs typeface="Times New Roman" pitchFamily="18" charset="0"/>
                        </a:rPr>
                        <a:t>CANxTDB</a:t>
                      </a:r>
                      <a:r>
                        <a:rPr lang="en-US" sz="1800" kern="1200" baseline="0" dirty="0" smtClean="0">
                          <a:solidFill>
                            <a:schemeClr val="dk1"/>
                          </a:solidFill>
                          <a:latin typeface="Times New Roman" pitchFamily="18" charset="0"/>
                          <a:ea typeface="+mn-ea"/>
                          <a:cs typeface="Times New Roman" pitchFamily="18" charset="0"/>
                        </a:rPr>
                        <a:t> registers.</a:t>
                      </a:r>
                    </a:p>
                    <a:p>
                      <a:r>
                        <a:rPr lang="en-US" sz="1800" kern="1200" baseline="0" dirty="0" smtClean="0">
                          <a:solidFill>
                            <a:schemeClr val="dk1"/>
                          </a:solidFill>
                          <a:latin typeface="Times New Roman" pitchFamily="18" charset="0"/>
                          <a:ea typeface="+mn-ea"/>
                          <a:cs typeface="Times New Roman" pitchFamily="18" charset="0"/>
                        </a:rPr>
                        <a:t>If this bit is 1, a Remote Frame is sent, containing a request for that number of bytes.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397000"/>
          <a:ext cx="8686800" cy="1907540"/>
        </p:xfrm>
        <a:graphic>
          <a:graphicData uri="http://schemas.openxmlformats.org/drawingml/2006/table">
            <a:tbl>
              <a:tblPr firstRow="1" bandRow="1">
                <a:tableStyleId>{5C22544A-7EE6-4342-B048-85BDC9FD1C3A}</a:tableStyleId>
              </a:tblPr>
              <a:tblGrid>
                <a:gridCol w="685800"/>
                <a:gridCol w="1295400"/>
                <a:gridCol w="6705600"/>
              </a:tblGrid>
              <a:tr h="444500">
                <a:tc>
                  <a:txBody>
                    <a:bodyPr/>
                    <a:lstStyle/>
                    <a:p>
                      <a:r>
                        <a:rPr lang="en-US" dirty="0" smtClean="0">
                          <a:latin typeface="Times New Roman" pitchFamily="18" charset="0"/>
                          <a:cs typeface="Times New Roman" pitchFamily="18" charset="0"/>
                        </a:rPr>
                        <a:t>BIT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SYMBOL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FUNCTION</a:t>
                      </a:r>
                      <a:endParaRPr lang="en-US" dirty="0">
                        <a:latin typeface="Times New Roman" pitchFamily="18" charset="0"/>
                        <a:cs typeface="Times New Roman" pitchFamily="18" charset="0"/>
                      </a:endParaRPr>
                    </a:p>
                  </a:txBody>
                  <a:tcPr/>
                </a:tc>
              </a:tr>
              <a:tr h="444500">
                <a:tc>
                  <a:txBody>
                    <a:bodyPr/>
                    <a:lstStyle/>
                    <a:p>
                      <a:r>
                        <a:rPr lang="en-US" dirty="0" smtClean="0">
                          <a:latin typeface="Times New Roman" pitchFamily="18" charset="0"/>
                          <a:cs typeface="Times New Roman" pitchFamily="18" charset="0"/>
                        </a:rPr>
                        <a:t>31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FF</a:t>
                      </a:r>
                      <a:endParaRPr lang="en-US" dirty="0">
                        <a:latin typeface="Times New Roman" pitchFamily="18" charset="0"/>
                        <a:cs typeface="Times New Roman" pitchFamily="18" charset="0"/>
                      </a:endParaRPr>
                    </a:p>
                  </a:txBody>
                  <a:tcPr/>
                </a:tc>
                <a:tc>
                  <a:txBody>
                    <a:bodyPr/>
                    <a:lstStyle/>
                    <a:p>
                      <a:r>
                        <a:rPr lang="en-US" sz="1800" kern="1200" baseline="0" dirty="0" smtClean="0">
                          <a:solidFill>
                            <a:schemeClr val="dk1"/>
                          </a:solidFill>
                          <a:latin typeface="Times New Roman" pitchFamily="18" charset="0"/>
                          <a:ea typeface="+mn-ea"/>
                          <a:cs typeface="Times New Roman" pitchFamily="18" charset="0"/>
                        </a:rPr>
                        <a:t> “0” the next transmit message will be sent with an 11-bit Identifier (standard frame)</a:t>
                      </a:r>
                    </a:p>
                    <a:p>
                      <a:endParaRPr lang="en-US" sz="1800" kern="1200" baseline="0" dirty="0" smtClean="0">
                        <a:solidFill>
                          <a:schemeClr val="dk1"/>
                        </a:solidFill>
                        <a:latin typeface="Times New Roman" pitchFamily="18" charset="0"/>
                        <a:ea typeface="+mn-ea"/>
                        <a:cs typeface="Times New Roman" pitchFamily="18" charset="0"/>
                      </a:endParaRPr>
                    </a:p>
                    <a:p>
                      <a:r>
                        <a:rPr lang="en-US" sz="1800" kern="1200" baseline="0" dirty="0" smtClean="0">
                          <a:solidFill>
                            <a:schemeClr val="dk1"/>
                          </a:solidFill>
                          <a:latin typeface="Times New Roman" pitchFamily="18" charset="0"/>
                          <a:ea typeface="+mn-ea"/>
                          <a:cs typeface="Times New Roman" pitchFamily="18" charset="0"/>
                        </a:rPr>
                        <a:t> “1” the message will be sent with a 29-bit Identifier (extended frame format).</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CAN Transmit Identifier register (CAN1TID[1/2/3]</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Autofit/>
          </a:bodyPr>
          <a:lstStyle/>
          <a:p>
            <a:r>
              <a:rPr lang="en-US" sz="2400" dirty="0" smtClean="0">
                <a:solidFill>
                  <a:srgbClr val="7030A0"/>
                </a:solidFill>
                <a:latin typeface="Times New Roman" pitchFamily="18" charset="0"/>
                <a:cs typeface="Times New Roman" pitchFamily="18" charset="0"/>
              </a:rPr>
              <a:t>When the corresponding TBS bit in </a:t>
            </a:r>
            <a:r>
              <a:rPr lang="en-US" sz="2400" dirty="0" err="1" smtClean="0">
                <a:solidFill>
                  <a:srgbClr val="7030A0"/>
                </a:solidFill>
                <a:latin typeface="Times New Roman" pitchFamily="18" charset="0"/>
                <a:cs typeface="Times New Roman" pitchFamily="18" charset="0"/>
              </a:rPr>
              <a:t>CANxSR</a:t>
            </a:r>
            <a:r>
              <a:rPr lang="en-US" sz="2400" dirty="0" smtClean="0">
                <a:solidFill>
                  <a:srgbClr val="7030A0"/>
                </a:solidFill>
                <a:latin typeface="Times New Roman" pitchFamily="18" charset="0"/>
                <a:cs typeface="Times New Roman" pitchFamily="18" charset="0"/>
              </a:rPr>
              <a:t> is 1, software can write to one of these registers to define the Identifier field of the next transmit message. Bits not listed read as 0and should be written as 0.</a:t>
            </a:r>
          </a:p>
          <a:p>
            <a:pPr>
              <a:buNone/>
            </a:pPr>
            <a:endParaRPr lang="en-US" sz="2400" dirty="0" smtClean="0">
              <a:solidFill>
                <a:srgbClr val="7030A0"/>
              </a:solidFill>
              <a:latin typeface="Times New Roman" pitchFamily="18" charset="0"/>
              <a:cs typeface="Times New Roman" pitchFamily="18" charset="0"/>
            </a:endParaRPr>
          </a:p>
          <a:p>
            <a:r>
              <a:rPr lang="en-US" sz="2400" dirty="0" smtClean="0">
                <a:solidFill>
                  <a:srgbClr val="7030A0"/>
                </a:solidFill>
                <a:latin typeface="Times New Roman" pitchFamily="18" charset="0"/>
                <a:cs typeface="Times New Roman" pitchFamily="18" charset="0"/>
              </a:rPr>
              <a:t>The most significant bit, and it is transmitted first on the bus during</a:t>
            </a:r>
          </a:p>
          <a:p>
            <a:pPr>
              <a:buNone/>
            </a:pPr>
            <a:endParaRPr lang="en-US" sz="2400" dirty="0" smtClean="0">
              <a:solidFill>
                <a:srgbClr val="7030A0"/>
              </a:solidFill>
              <a:latin typeface="Times New Roman" pitchFamily="18" charset="0"/>
              <a:cs typeface="Times New Roman" pitchFamily="18" charset="0"/>
            </a:endParaRPr>
          </a:p>
          <a:p>
            <a:r>
              <a:rPr lang="en-US" sz="2400" dirty="0" smtClean="0">
                <a:solidFill>
                  <a:srgbClr val="7030A0"/>
                </a:solidFill>
                <a:latin typeface="Times New Roman" pitchFamily="18" charset="0"/>
                <a:cs typeface="Times New Roman" pitchFamily="18" charset="0"/>
              </a:rPr>
              <a:t>the arbitration process. The Identifier acts as the message's name, used in a receiver for acceptance filtering, and also determines the bus access priority during the arbitration process.</a:t>
            </a:r>
            <a:endParaRPr lang="en-US" sz="24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6096000"/>
          </a:xfrm>
        </p:spPr>
        <p:txBody>
          <a:bodyPr>
            <a:noAutofit/>
          </a:bodyPr>
          <a:lstStyle/>
          <a:p>
            <a:r>
              <a:rPr lang="en-US" sz="2400" dirty="0" smtClean="0">
                <a:latin typeface="Times New Roman" pitchFamily="18" charset="0"/>
                <a:cs typeface="Times New Roman" pitchFamily="18" charset="0"/>
                <a:hlinkClick r:id="rId2" tooltip="Central processing unit"/>
              </a:rPr>
              <a:t>Central processing unit</a:t>
            </a:r>
            <a:r>
              <a:rPr lang="en-US" sz="2400" dirty="0" smtClean="0">
                <a:latin typeface="Times New Roman" pitchFamily="18" charset="0"/>
                <a:cs typeface="Times New Roman" pitchFamily="18" charset="0"/>
              </a:rPr>
              <a:t>. microprocessor, or host processor </a:t>
            </a:r>
          </a:p>
          <a:p>
            <a:r>
              <a:rPr lang="en-US" sz="2400" dirty="0" smtClean="0">
                <a:latin typeface="Times New Roman" pitchFamily="18" charset="0"/>
                <a:cs typeface="Times New Roman" pitchFamily="18" charset="0"/>
              </a:rPr>
              <a:t>The host processor decides what the received messages mean and what messages it wants to transmit.</a:t>
            </a:r>
          </a:p>
          <a:p>
            <a:r>
              <a:rPr lang="en-US" sz="2400" dirty="0" smtClean="0">
                <a:latin typeface="Times New Roman" pitchFamily="18" charset="0"/>
                <a:cs typeface="Times New Roman" pitchFamily="18" charset="0"/>
              </a:rPr>
              <a:t>Sensors, actuators and control devices can be connected to the host processor.</a:t>
            </a:r>
          </a:p>
          <a:p>
            <a:pPr>
              <a:buNone/>
            </a:pPr>
            <a:endParaRPr lang="en-US" sz="2400" dirty="0" smtClean="0">
              <a:latin typeface="Times New Roman" pitchFamily="18" charset="0"/>
              <a:cs typeface="Times New Roman" pitchFamily="18" charset="0"/>
            </a:endParaRPr>
          </a:p>
          <a:p>
            <a:r>
              <a:rPr lang="en-US" sz="2400" u="sng" dirty="0" smtClean="0">
                <a:solidFill>
                  <a:srgbClr val="00B0F0"/>
                </a:solidFill>
                <a:latin typeface="Times New Roman" pitchFamily="18" charset="0"/>
                <a:cs typeface="Times New Roman" pitchFamily="18" charset="0"/>
              </a:rPr>
              <a:t>CAN </a:t>
            </a:r>
            <a:r>
              <a:rPr lang="en-US" sz="2400" u="sng" dirty="0" err="1" smtClean="0">
                <a:solidFill>
                  <a:srgbClr val="00B0F0"/>
                </a:solidFill>
                <a:latin typeface="Times New Roman" pitchFamily="18" charset="0"/>
                <a:cs typeface="Times New Roman" pitchFamily="18" charset="0"/>
              </a:rPr>
              <a:t>controller.</a:t>
            </a:r>
            <a:r>
              <a:rPr lang="en-US" sz="2400" dirty="0" err="1" smtClean="0">
                <a:latin typeface="Times New Roman" pitchFamily="18" charset="0"/>
                <a:cs typeface="Times New Roman" pitchFamily="18" charset="0"/>
              </a:rPr>
              <a:t>often</a:t>
            </a:r>
            <a:r>
              <a:rPr lang="en-US" sz="2400" dirty="0" smtClean="0">
                <a:latin typeface="Times New Roman" pitchFamily="18" charset="0"/>
                <a:cs typeface="Times New Roman" pitchFamily="18" charset="0"/>
              </a:rPr>
              <a:t> an integral part of the microcontroller</a:t>
            </a:r>
          </a:p>
          <a:p>
            <a:r>
              <a:rPr lang="en-US" sz="2400" dirty="0" smtClean="0">
                <a:latin typeface="Times New Roman" pitchFamily="18" charset="0"/>
                <a:cs typeface="Times New Roman" pitchFamily="18" charset="0"/>
              </a:rPr>
              <a:t>Receiving: the CAN controller stores the received serial bits from the bus until an entire message is available, which can then be fetched by the host processor (usually by the CAN controller triggering an interrupt).</a:t>
            </a:r>
          </a:p>
          <a:p>
            <a:r>
              <a:rPr lang="en-US" sz="2400" dirty="0" smtClean="0">
                <a:latin typeface="Times New Roman" pitchFamily="18" charset="0"/>
                <a:cs typeface="Times New Roman" pitchFamily="18" charset="0"/>
              </a:rPr>
              <a:t>Sending: the host processor sends the transmit message(s) to a CAN controller, which transmits the bits serially onto the bus when the bus is free.</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371600"/>
            <a:ext cx="8763000" cy="3524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7030A0"/>
                </a:solidFill>
                <a:latin typeface="Times New Roman" pitchFamily="18" charset="0"/>
                <a:cs typeface="Times New Roman" pitchFamily="18" charset="0"/>
              </a:rPr>
              <a:t>CAN Transmit Data register A (CAN1TDA[1/2/3]</a:t>
            </a:r>
            <a:endParaRPr lang="en-US" sz="36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FF0000"/>
                </a:solidFill>
                <a:latin typeface="Times New Roman" pitchFamily="18" charset="0"/>
                <a:cs typeface="Times New Roman" pitchFamily="18" charset="0"/>
              </a:rPr>
              <a:t>When the corresponding TBS bit in CANSR is 1, software can write to one of these registers to define the first 1 - 4 data bytes of the next transmit message. </a:t>
            </a:r>
          </a:p>
          <a:p>
            <a:r>
              <a:rPr lang="en-US" sz="2400" dirty="0" smtClean="0">
                <a:solidFill>
                  <a:srgbClr val="FF0000"/>
                </a:solidFill>
                <a:latin typeface="Times New Roman" pitchFamily="18" charset="0"/>
                <a:cs typeface="Times New Roman" pitchFamily="18" charset="0"/>
              </a:rPr>
              <a:t>The Data Length Code defines the number of transferred data bytes. The first bit transmitted is the most significant bit of TX Data Byte 1.</a:t>
            </a:r>
            <a:endParaRPr 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2195513"/>
            <a:ext cx="8610600" cy="3824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CAN Transmit Data register B (CAN1TDB[1/2/3])</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normAutofit/>
          </a:bodyPr>
          <a:lstStyle/>
          <a:p>
            <a:r>
              <a:rPr lang="en-US" sz="2800" dirty="0" smtClean="0">
                <a:solidFill>
                  <a:srgbClr val="002060"/>
                </a:solidFill>
                <a:latin typeface="Times New Roman" pitchFamily="18" charset="0"/>
                <a:cs typeface="Times New Roman" pitchFamily="18" charset="0"/>
              </a:rPr>
              <a:t>When the corresponding TBS bit in CANSR is 1, software can write to one of these registers to define the 5th through 8th data bytes of the next transmit message. </a:t>
            </a:r>
          </a:p>
          <a:p>
            <a:pPr>
              <a:buFont typeface="Wingdings" pitchFamily="2" charset="2"/>
              <a:buChar char="§"/>
            </a:pPr>
            <a:r>
              <a:rPr lang="en-US" sz="2800" dirty="0" smtClean="0">
                <a:solidFill>
                  <a:srgbClr val="002060"/>
                </a:solidFill>
                <a:latin typeface="Times New Roman" pitchFamily="18" charset="0"/>
                <a:cs typeface="Times New Roman" pitchFamily="18" charset="0"/>
              </a:rPr>
              <a:t>The Data Length Code defines the number of transferred data bytes. The first bit transmitted is the</a:t>
            </a:r>
          </a:p>
          <a:p>
            <a:pPr>
              <a:buNone/>
            </a:pPr>
            <a:r>
              <a:rPr lang="en-US" sz="2800" dirty="0" smtClean="0">
                <a:solidFill>
                  <a:srgbClr val="002060"/>
                </a:solidFill>
                <a:latin typeface="Times New Roman" pitchFamily="18" charset="0"/>
                <a:cs typeface="Times New Roman" pitchFamily="18" charset="0"/>
              </a:rPr>
              <a:t>    most significant bit of TX Data Byte 1.</a:t>
            </a:r>
            <a:endParaRPr lang="en-US" sz="28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 y="609601"/>
            <a:ext cx="9144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Receive Buffer (RXB)</a:t>
            </a:r>
            <a:endParaRPr lang="en-US"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724400"/>
          </a:xfrm>
        </p:spPr>
        <p:txBody>
          <a:bodyPr/>
          <a:lstStyle/>
          <a:p>
            <a:r>
              <a:rPr lang="en-US" dirty="0" smtClean="0">
                <a:solidFill>
                  <a:srgbClr val="0070C0"/>
                </a:solidFill>
                <a:latin typeface="Baskerville Old Face" pitchFamily="18" charset="0"/>
              </a:rPr>
              <a:t>The Receive Buffer (RXB) represents a CPU accessible Double Receive Buffer.</a:t>
            </a:r>
          </a:p>
          <a:p>
            <a:r>
              <a:rPr lang="en-US" dirty="0" smtClean="0">
                <a:solidFill>
                  <a:srgbClr val="0070C0"/>
                </a:solidFill>
                <a:latin typeface="Baskerville Old Face" pitchFamily="18" charset="0"/>
              </a:rPr>
              <a:t>With the help of this Double Receive Buffer</a:t>
            </a:r>
          </a:p>
          <a:p>
            <a:pPr>
              <a:buNone/>
            </a:pPr>
            <a:r>
              <a:rPr lang="en-US" dirty="0" smtClean="0">
                <a:solidFill>
                  <a:srgbClr val="0070C0"/>
                </a:solidFill>
                <a:latin typeface="Baskerville Old Face" pitchFamily="18" charset="0"/>
              </a:rPr>
              <a:t>concept the CPU is able to process one message while another message is being received.</a:t>
            </a:r>
            <a:endParaRPr lang="en-US" dirty="0">
              <a:solidFill>
                <a:srgbClr val="0070C0"/>
              </a:solidFill>
              <a:latin typeface="Baskerville Old Face"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2309813"/>
            <a:ext cx="8991600" cy="2490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2137" y="2061668"/>
            <a:ext cx="8863263" cy="31199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solidFill>
                  <a:srgbClr val="002060"/>
                </a:solidFill>
                <a:latin typeface="Times New Roman" pitchFamily="18" charset="0"/>
                <a:cs typeface="Times New Roman" pitchFamily="18" charset="0"/>
              </a:rPr>
              <a:t>CAN Receive Frame Status register (CAN1RFS)</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solidFill>
                  <a:srgbClr val="FF0000"/>
                </a:solidFill>
                <a:latin typeface="Times New Roman" pitchFamily="18" charset="0"/>
                <a:cs typeface="Times New Roman" pitchFamily="18" charset="0"/>
              </a:rPr>
              <a:t>This register defines the characteristics of the current received message. </a:t>
            </a:r>
          </a:p>
          <a:p>
            <a:pPr>
              <a:buNone/>
            </a:pPr>
            <a:endParaRPr lang="en-US" sz="2800" dirty="0" smtClean="0">
              <a:solidFill>
                <a:srgbClr val="FF0000"/>
              </a:solidFill>
              <a:latin typeface="Times New Roman" pitchFamily="18" charset="0"/>
              <a:cs typeface="Times New Roman" pitchFamily="18" charset="0"/>
            </a:endParaRPr>
          </a:p>
          <a:p>
            <a:r>
              <a:rPr lang="en-US" sz="2800" dirty="0" smtClean="0">
                <a:solidFill>
                  <a:srgbClr val="FF0000"/>
                </a:solidFill>
                <a:latin typeface="Times New Roman" pitchFamily="18" charset="0"/>
                <a:cs typeface="Times New Roman" pitchFamily="18" charset="0"/>
              </a:rPr>
              <a:t>It is read-only in normal operation but can be written for testing purposes if the RM bit in </a:t>
            </a:r>
            <a:r>
              <a:rPr lang="en-US" sz="2800" dirty="0" err="1" smtClean="0">
                <a:solidFill>
                  <a:srgbClr val="FF0000"/>
                </a:solidFill>
                <a:latin typeface="Times New Roman" pitchFamily="18" charset="0"/>
                <a:cs typeface="Times New Roman" pitchFamily="18" charset="0"/>
              </a:rPr>
              <a:t>CANxMOD</a:t>
            </a:r>
            <a:r>
              <a:rPr lang="en-US" sz="2800" dirty="0" smtClean="0">
                <a:solidFill>
                  <a:srgbClr val="FF0000"/>
                </a:solidFill>
                <a:latin typeface="Times New Roman" pitchFamily="18" charset="0"/>
                <a:cs typeface="Times New Roman" pitchFamily="18" charset="0"/>
              </a:rPr>
              <a:t> is 1.</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0"/>
          <a:ext cx="8534401" cy="6612466"/>
        </p:xfrm>
        <a:graphic>
          <a:graphicData uri="http://schemas.openxmlformats.org/drawingml/2006/table">
            <a:tbl>
              <a:tblPr firstRow="1" bandRow="1">
                <a:tableStyleId>{5C22544A-7EE6-4342-B048-85BDC9FD1C3A}</a:tableStyleId>
              </a:tblPr>
              <a:tblGrid>
                <a:gridCol w="1174459"/>
                <a:gridCol w="1487648"/>
                <a:gridCol w="5872294"/>
              </a:tblGrid>
              <a:tr h="736600">
                <a:tc>
                  <a:txBody>
                    <a:bodyPr/>
                    <a:lstStyle/>
                    <a:p>
                      <a:r>
                        <a:rPr lang="en-US" sz="2000" dirty="0" smtClean="0">
                          <a:solidFill>
                            <a:srgbClr val="FF0000"/>
                          </a:solidFill>
                          <a:latin typeface="Times New Roman" pitchFamily="18" charset="0"/>
                          <a:cs typeface="Times New Roman" pitchFamily="18" charset="0"/>
                        </a:rPr>
                        <a:t>BIT</a:t>
                      </a:r>
                      <a:endParaRPr lang="en-US" sz="2000" dirty="0">
                        <a:solidFill>
                          <a:srgbClr val="FF0000"/>
                        </a:solidFill>
                        <a:latin typeface="Times New Roman" pitchFamily="18" charset="0"/>
                        <a:cs typeface="Times New Roman" pitchFamily="18" charset="0"/>
                      </a:endParaRPr>
                    </a:p>
                  </a:txBody>
                  <a:tcPr/>
                </a:tc>
                <a:tc>
                  <a:txBody>
                    <a:bodyPr/>
                    <a:lstStyle/>
                    <a:p>
                      <a:r>
                        <a:rPr lang="en-US" sz="2000" dirty="0" smtClean="0">
                          <a:solidFill>
                            <a:srgbClr val="FF0000"/>
                          </a:solidFill>
                          <a:latin typeface="Times New Roman" pitchFamily="18" charset="0"/>
                          <a:cs typeface="Times New Roman" pitchFamily="18" charset="0"/>
                        </a:rPr>
                        <a:t>SYMBOL</a:t>
                      </a:r>
                      <a:endParaRPr lang="en-US" sz="2000" dirty="0">
                        <a:solidFill>
                          <a:srgbClr val="FF0000"/>
                        </a:solidFill>
                        <a:latin typeface="Times New Roman" pitchFamily="18" charset="0"/>
                        <a:cs typeface="Times New Roman" pitchFamily="18" charset="0"/>
                      </a:endParaRPr>
                    </a:p>
                  </a:txBody>
                  <a:tcPr/>
                </a:tc>
                <a:tc>
                  <a:txBody>
                    <a:bodyPr/>
                    <a:lstStyle/>
                    <a:p>
                      <a:r>
                        <a:rPr lang="en-US" sz="2000" dirty="0" smtClean="0">
                          <a:solidFill>
                            <a:srgbClr val="FF0000"/>
                          </a:solidFill>
                          <a:latin typeface="Times New Roman" pitchFamily="18" charset="0"/>
                          <a:cs typeface="Times New Roman" pitchFamily="18" charset="0"/>
                        </a:rPr>
                        <a:t>FUNCTION</a:t>
                      </a:r>
                      <a:endParaRPr lang="en-US" sz="2000" dirty="0">
                        <a:solidFill>
                          <a:srgbClr val="FF0000"/>
                        </a:solidFill>
                        <a:latin typeface="Times New Roman" pitchFamily="18" charset="0"/>
                        <a:cs typeface="Times New Roman" pitchFamily="18" charset="0"/>
                      </a:endParaRPr>
                    </a:p>
                  </a:txBody>
                  <a:tcPr/>
                </a:tc>
              </a:tr>
              <a:tr h="3149600">
                <a:tc>
                  <a:txBody>
                    <a:bodyPr/>
                    <a:lstStyle/>
                    <a:p>
                      <a:r>
                        <a:rPr lang="en-US" sz="2400" kern="1200" baseline="0" dirty="0" smtClean="0">
                          <a:solidFill>
                            <a:srgbClr val="FF0000"/>
                          </a:solidFill>
                          <a:latin typeface="Times New Roman" pitchFamily="18" charset="0"/>
                          <a:ea typeface="+mn-ea"/>
                          <a:cs typeface="Times New Roman" pitchFamily="18" charset="0"/>
                        </a:rPr>
                        <a:t>9:0</a:t>
                      </a:r>
                      <a:endParaRPr lang="en-US" sz="2400" dirty="0">
                        <a:solidFill>
                          <a:srgbClr val="FF0000"/>
                        </a:solidFill>
                        <a:latin typeface="Times New Roman" pitchFamily="18" charset="0"/>
                        <a:cs typeface="Times New Roman" pitchFamily="18" charset="0"/>
                      </a:endParaRPr>
                    </a:p>
                  </a:txBody>
                  <a:tcPr/>
                </a:tc>
                <a:tc>
                  <a:txBody>
                    <a:bodyPr/>
                    <a:lstStyle/>
                    <a:p>
                      <a:r>
                        <a:rPr lang="en-US" sz="2400" kern="1200" baseline="0" dirty="0" smtClean="0">
                          <a:solidFill>
                            <a:srgbClr val="FF0000"/>
                          </a:solidFill>
                          <a:latin typeface="Times New Roman" pitchFamily="18" charset="0"/>
                          <a:ea typeface="+mn-ea"/>
                          <a:cs typeface="Times New Roman" pitchFamily="18" charset="0"/>
                        </a:rPr>
                        <a:t>ID Index</a:t>
                      </a:r>
                      <a:endParaRPr lang="en-US" sz="2400" dirty="0">
                        <a:solidFill>
                          <a:srgbClr val="FF0000"/>
                        </a:solidFill>
                        <a:latin typeface="Times New Roman" pitchFamily="18" charset="0"/>
                        <a:cs typeface="Times New Roman" pitchFamily="18" charset="0"/>
                      </a:endParaRPr>
                    </a:p>
                  </a:txBody>
                  <a:tcPr/>
                </a:tc>
                <a:tc>
                  <a:txBody>
                    <a:bodyPr/>
                    <a:lstStyle/>
                    <a:p>
                      <a:r>
                        <a:rPr lang="en-US" sz="2400" kern="1200" baseline="0" dirty="0" smtClean="0">
                          <a:solidFill>
                            <a:srgbClr val="7030A0"/>
                          </a:solidFill>
                          <a:latin typeface="Times New Roman" pitchFamily="18" charset="0"/>
                          <a:ea typeface="+mn-ea"/>
                          <a:cs typeface="Times New Roman" pitchFamily="18" charset="0"/>
                        </a:rPr>
                        <a:t>BP = 0, this value is the zero-based number of the Lookup Table RAM entry at which the Acceptance Filter matched the received Identifier. </a:t>
                      </a:r>
                    </a:p>
                    <a:p>
                      <a:r>
                        <a:rPr lang="en-US" sz="2400" kern="1200" baseline="0" dirty="0" smtClean="0">
                          <a:solidFill>
                            <a:srgbClr val="0070C0"/>
                          </a:solidFill>
                          <a:latin typeface="Times New Roman" pitchFamily="18" charset="0"/>
                          <a:ea typeface="+mn-ea"/>
                          <a:cs typeface="Times New Roman" pitchFamily="18" charset="0"/>
                        </a:rPr>
                        <a:t>BP=1, the current message was received in AF Bypass mode, the ID Index field  a is meaningless.</a:t>
                      </a:r>
                    </a:p>
                    <a:p>
                      <a:endParaRPr lang="en-US" sz="2400" dirty="0">
                        <a:solidFill>
                          <a:srgbClr val="FF0000"/>
                        </a:solidFill>
                        <a:latin typeface="Times New Roman" pitchFamily="18" charset="0"/>
                        <a:cs typeface="Times New Roman" pitchFamily="18" charset="0"/>
                      </a:endParaRPr>
                    </a:p>
                  </a:txBody>
                  <a:tcPr/>
                </a:tc>
              </a:tr>
              <a:tr h="1363133">
                <a:tc>
                  <a:txBody>
                    <a:bodyPr/>
                    <a:lstStyle/>
                    <a:p>
                      <a:r>
                        <a:rPr lang="en-US" sz="2400" dirty="0" smtClean="0">
                          <a:solidFill>
                            <a:srgbClr val="FF0000"/>
                          </a:solidFill>
                          <a:latin typeface="Times New Roman" pitchFamily="18" charset="0"/>
                          <a:cs typeface="Times New Roman" pitchFamily="18" charset="0"/>
                        </a:rPr>
                        <a:t>10</a:t>
                      </a:r>
                    </a:p>
                    <a:p>
                      <a:endParaRPr lang="en-US" sz="2400" dirty="0">
                        <a:solidFill>
                          <a:srgbClr val="FF0000"/>
                        </a:solidFill>
                        <a:latin typeface="Times New Roman" pitchFamily="18" charset="0"/>
                        <a:cs typeface="Times New Roman" pitchFamily="18" charset="0"/>
                      </a:endParaRPr>
                    </a:p>
                  </a:txBody>
                  <a:tcPr/>
                </a:tc>
                <a:tc>
                  <a:txBody>
                    <a:bodyPr/>
                    <a:lstStyle/>
                    <a:p>
                      <a:r>
                        <a:rPr lang="en-US" sz="2400" dirty="0" smtClean="0">
                          <a:solidFill>
                            <a:srgbClr val="FF0000"/>
                          </a:solidFill>
                          <a:latin typeface="Times New Roman" pitchFamily="18" charset="0"/>
                          <a:cs typeface="Times New Roman" pitchFamily="18" charset="0"/>
                        </a:rPr>
                        <a:t>BP</a:t>
                      </a:r>
                      <a:endParaRPr lang="en-US" sz="2400" dirty="0">
                        <a:solidFill>
                          <a:srgbClr val="FF0000"/>
                        </a:solidFill>
                        <a:latin typeface="Times New Roman" pitchFamily="18" charset="0"/>
                        <a:cs typeface="Times New Roman" pitchFamily="18" charset="0"/>
                      </a:endParaRPr>
                    </a:p>
                  </a:txBody>
                  <a:tcPr/>
                </a:tc>
                <a:tc>
                  <a:txBody>
                    <a:bodyPr/>
                    <a:lstStyle/>
                    <a:p>
                      <a:r>
                        <a:rPr lang="en-US" sz="2400" kern="1200" baseline="0" dirty="0" smtClean="0">
                          <a:solidFill>
                            <a:srgbClr val="FF0000"/>
                          </a:solidFill>
                          <a:latin typeface="Times New Roman" pitchFamily="18" charset="0"/>
                          <a:ea typeface="+mn-ea"/>
                          <a:cs typeface="Times New Roman" pitchFamily="18" charset="0"/>
                        </a:rPr>
                        <a:t>If this bit is 1, the current message was received in AF Bypass mode, the ID Index field  a is meaningless.</a:t>
                      </a:r>
                      <a:endParaRPr lang="en-US" sz="2400" dirty="0">
                        <a:solidFill>
                          <a:srgbClr val="FF0000"/>
                        </a:solidFill>
                        <a:latin typeface="Times New Roman" pitchFamily="18" charset="0"/>
                        <a:cs typeface="Times New Roman" pitchFamily="18" charset="0"/>
                      </a:endParaRPr>
                    </a:p>
                  </a:txBody>
                  <a:tcPr/>
                </a:tc>
              </a:tr>
              <a:tr h="1363133">
                <a:tc>
                  <a:txBody>
                    <a:bodyPr/>
                    <a:lstStyle/>
                    <a:p>
                      <a:r>
                        <a:rPr lang="en-US" sz="2400" kern="1200" baseline="0" dirty="0" smtClean="0">
                          <a:solidFill>
                            <a:srgbClr val="FF0000"/>
                          </a:solidFill>
                          <a:latin typeface="Times New Roman" pitchFamily="18" charset="0"/>
                          <a:ea typeface="+mn-ea"/>
                          <a:cs typeface="Times New Roman" pitchFamily="18" charset="0"/>
                        </a:rPr>
                        <a:t>15:11</a:t>
                      </a:r>
                      <a:endParaRPr lang="en-US" sz="2400" dirty="0">
                        <a:solidFill>
                          <a:srgbClr val="FF0000"/>
                        </a:solidFill>
                        <a:latin typeface="Times New Roman" pitchFamily="18" charset="0"/>
                        <a:cs typeface="Times New Roman" pitchFamily="18" charset="0"/>
                      </a:endParaRPr>
                    </a:p>
                  </a:txBody>
                  <a:tcPr/>
                </a:tc>
                <a:tc>
                  <a:txBody>
                    <a:bodyPr/>
                    <a:lstStyle/>
                    <a:p>
                      <a:r>
                        <a:rPr lang="en-US" sz="2400" dirty="0" smtClean="0">
                          <a:solidFill>
                            <a:srgbClr val="FF0000"/>
                          </a:solidFill>
                          <a:latin typeface="Times New Roman" pitchFamily="18" charset="0"/>
                          <a:cs typeface="Times New Roman" pitchFamily="18" charset="0"/>
                        </a:rPr>
                        <a:t>-------------</a:t>
                      </a:r>
                      <a:endParaRPr lang="en-US" sz="2400" dirty="0">
                        <a:solidFill>
                          <a:srgbClr val="FF0000"/>
                        </a:solidFill>
                        <a:latin typeface="Times New Roman" pitchFamily="18" charset="0"/>
                        <a:cs typeface="Times New Roman" pitchFamily="18" charset="0"/>
                      </a:endParaRPr>
                    </a:p>
                  </a:txBody>
                  <a:tcPr/>
                </a:tc>
                <a:tc>
                  <a:txBody>
                    <a:bodyPr/>
                    <a:lstStyle/>
                    <a:p>
                      <a:r>
                        <a:rPr lang="en-US" sz="2400" kern="1200" baseline="0" dirty="0" smtClean="0">
                          <a:solidFill>
                            <a:srgbClr val="FF0000"/>
                          </a:solidFill>
                          <a:latin typeface="Times New Roman" pitchFamily="18" charset="0"/>
                          <a:ea typeface="+mn-ea"/>
                          <a:cs typeface="Times New Roman" pitchFamily="18" charset="0"/>
                        </a:rPr>
                        <a:t>Reserved, user software should not write ones to reserved bits. The value read from a reserved bit is not defined.</a:t>
                      </a:r>
                      <a:endParaRPr lang="en-US" sz="2400" dirty="0">
                        <a:solidFill>
                          <a:srgbClr val="FF000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5103</TotalTime>
  <Words>7786</Words>
  <Application>Microsoft Office PowerPoint</Application>
  <PresentationFormat>On-screen Show (4:3)</PresentationFormat>
  <Paragraphs>1142</Paragraphs>
  <Slides>131</Slides>
  <Notes>2</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Office Theme</vt:lpstr>
      <vt:lpstr>CAN PROTOCOL</vt:lpstr>
      <vt:lpstr>History</vt:lpstr>
      <vt:lpstr>Why Use CAN ? </vt:lpstr>
      <vt:lpstr>CAN Speeds </vt:lpstr>
      <vt:lpstr>High Points of the CAN Bus </vt:lpstr>
      <vt:lpstr>Applications</vt:lpstr>
      <vt:lpstr>CAN protocol specification</vt:lpstr>
      <vt:lpstr> CAN Bus Node </vt:lpstr>
      <vt:lpstr>Slide 9</vt:lpstr>
      <vt:lpstr>Slide 10</vt:lpstr>
      <vt:lpstr>Recessive and Dominant Bits</vt:lpstr>
      <vt:lpstr>Differential Signalling</vt:lpstr>
      <vt:lpstr>Topology</vt:lpstr>
      <vt:lpstr>Construction of a CAN Network </vt:lpstr>
      <vt:lpstr>Frame Types</vt:lpstr>
      <vt:lpstr>11bit identifier Data Frame or Remote frame</vt:lpstr>
      <vt:lpstr>Slide 17</vt:lpstr>
      <vt:lpstr>Slide 18</vt:lpstr>
      <vt:lpstr>Slide 19</vt:lpstr>
      <vt:lpstr>Slide 20</vt:lpstr>
      <vt:lpstr>Slide 21</vt:lpstr>
      <vt:lpstr>Slide 22</vt:lpstr>
      <vt:lpstr>The CAN Data Frame</vt:lpstr>
      <vt:lpstr>Arbitration</vt:lpstr>
      <vt:lpstr>Slide 25</vt:lpstr>
      <vt:lpstr>  Priority Levels   </vt:lpstr>
      <vt:lpstr>Bit-wise Arbitration </vt:lpstr>
      <vt:lpstr>Both are dominant (0)… </vt:lpstr>
      <vt:lpstr>Both are recessive… </vt:lpstr>
      <vt:lpstr>Slide 30</vt:lpstr>
      <vt:lpstr>Node 2 WINS ! </vt:lpstr>
      <vt:lpstr>Slide 32</vt:lpstr>
      <vt:lpstr>Slide 33</vt:lpstr>
      <vt:lpstr>Data Length Code (DLC)</vt:lpstr>
      <vt:lpstr>Slide 35</vt:lpstr>
      <vt:lpstr>Slide 36</vt:lpstr>
      <vt:lpstr>Advantages</vt:lpstr>
      <vt:lpstr>Disadvantages</vt:lpstr>
      <vt:lpstr>LPC 1768  REGISTERS CONFIGARATION</vt:lpstr>
      <vt:lpstr>Slide 40</vt:lpstr>
      <vt:lpstr>Slide 41</vt:lpstr>
      <vt:lpstr>CAN Mode register “CAN1MOD”</vt:lpstr>
      <vt:lpstr>Slide 43</vt:lpstr>
      <vt:lpstr>Slide 44</vt:lpstr>
      <vt:lpstr>Slide 45</vt:lpstr>
      <vt:lpstr>Slide 46</vt:lpstr>
      <vt:lpstr>CAN Command Register (CAN1CMR)</vt:lpstr>
      <vt:lpstr>Slide 48</vt:lpstr>
      <vt:lpstr>Slide 49</vt:lpstr>
      <vt:lpstr>Slide 50</vt:lpstr>
      <vt:lpstr>Slide 51</vt:lpstr>
      <vt:lpstr>Slide 52</vt:lpstr>
      <vt:lpstr>Slide 53</vt:lpstr>
      <vt:lpstr>Slide 54</vt:lpstr>
      <vt:lpstr>Slide 55</vt:lpstr>
      <vt:lpstr>Slide 56</vt:lpstr>
      <vt:lpstr>CAN Status Register (CAN1SR)</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CAN Interrupt Enable Register (CAN1IER)</vt:lpstr>
      <vt:lpstr>Slide 71</vt:lpstr>
      <vt:lpstr>Slide 72</vt:lpstr>
      <vt:lpstr>Slide 73</vt:lpstr>
      <vt:lpstr>Slide 74</vt:lpstr>
      <vt:lpstr>Slide 75</vt:lpstr>
      <vt:lpstr>Slide 76</vt:lpstr>
      <vt:lpstr>Slide 77</vt:lpstr>
      <vt:lpstr> Synchronization Jump Width </vt:lpstr>
      <vt:lpstr> Time segment 1 and time segment 2 </vt:lpstr>
      <vt:lpstr>CAN Bit Timing </vt:lpstr>
      <vt:lpstr>Timings for this example </vt:lpstr>
      <vt:lpstr>Slide 82</vt:lpstr>
      <vt:lpstr>Transmit Buffers (TXB)</vt:lpstr>
      <vt:lpstr>Slide 84</vt:lpstr>
      <vt:lpstr>Slide 85</vt:lpstr>
      <vt:lpstr>CAN Transmit Frame Information register (CAN1TFI1/CAN1TFI2/CAN1TFI13]</vt:lpstr>
      <vt:lpstr>  </vt:lpstr>
      <vt:lpstr>Slide 88</vt:lpstr>
      <vt:lpstr>CAN Transmit Identifier register (CAN1TID[1/2/3]</vt:lpstr>
      <vt:lpstr>Slide 90</vt:lpstr>
      <vt:lpstr>CAN Transmit Data register A (CAN1TDA[1/2/3]</vt:lpstr>
      <vt:lpstr>Slide 92</vt:lpstr>
      <vt:lpstr>CAN Transmit Data register B (CAN1TDB[1/2/3])</vt:lpstr>
      <vt:lpstr>Slide 94</vt:lpstr>
      <vt:lpstr>Receive Buffer (RXB)</vt:lpstr>
      <vt:lpstr>Slide 96</vt:lpstr>
      <vt:lpstr>Slide 97</vt:lpstr>
      <vt:lpstr>CAN Receive Frame Status register (CAN1RFS)</vt:lpstr>
      <vt:lpstr>Slide 99</vt:lpstr>
      <vt:lpstr>Slide 100</vt:lpstr>
      <vt:lpstr>CAN Receive Identifier register (CAN1RID)</vt:lpstr>
      <vt:lpstr>Slide 102</vt:lpstr>
      <vt:lpstr>CAN Receive Data register A (CAN1RDA)</vt:lpstr>
      <vt:lpstr>CAN Receive Data register B (CAN1RDB)</vt:lpstr>
      <vt:lpstr>Global acceptance filter</vt:lpstr>
      <vt:lpstr>Slide 106</vt:lpstr>
      <vt:lpstr>Acceptance filter modes</vt:lpstr>
      <vt:lpstr>Acceptance filter Off mode</vt:lpstr>
      <vt:lpstr>Acceptance filter Bypass mode</vt:lpstr>
      <vt:lpstr>Acceptance filter Operating mode</vt:lpstr>
      <vt:lpstr>Slide 111</vt:lpstr>
      <vt:lpstr>Acceptance  Filter Mode Register (AFMR)</vt:lpstr>
      <vt:lpstr>Slide 113</vt:lpstr>
      <vt:lpstr>ID look-up table RAM</vt:lpstr>
      <vt:lpstr>Slide 115</vt:lpstr>
      <vt:lpstr>1.Standard Frame Individual Start Address register (SFF_sa)</vt:lpstr>
      <vt:lpstr>2.Standard Frame Group Start Address register (SFF_GRP_sa)</vt:lpstr>
      <vt:lpstr>3.Extended Frame Start Address register (EFF_sa)</vt:lpstr>
      <vt:lpstr>4.Extended Frame Group Start Address register (EFF_GRP_sa)</vt:lpstr>
      <vt:lpstr>5.End of AF Tables register (ENDofTable)</vt:lpstr>
      <vt:lpstr>ID look-up table  RAM</vt:lpstr>
      <vt:lpstr>Slide 122</vt:lpstr>
      <vt:lpstr>CAN Controller (SCC = 000(CAN1)                                SCC = 001 (CAN2)) .</vt:lpstr>
      <vt:lpstr>Slide 124</vt:lpstr>
      <vt:lpstr>Slide 125</vt:lpstr>
      <vt:lpstr>Example of acceptance filter tables and ID index values</vt:lpstr>
      <vt:lpstr>Slide 127</vt:lpstr>
      <vt:lpstr>Slide 128</vt:lpstr>
      <vt:lpstr>Slide 129</vt:lpstr>
      <vt:lpstr>CAN TRANSMITTER ALGORITHM</vt:lpstr>
      <vt:lpstr>Slide 131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PROTOCOL</dc:title>
  <dc:creator>ishwar</dc:creator>
  <cp:lastModifiedBy>sai-tec5</cp:lastModifiedBy>
  <cp:revision>734</cp:revision>
  <dcterms:created xsi:type="dcterms:W3CDTF">2015-03-20T05:11:13Z</dcterms:created>
  <dcterms:modified xsi:type="dcterms:W3CDTF">2017-07-30T14:04:19Z</dcterms:modified>
</cp:coreProperties>
</file>