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7" r:id="rId7"/>
    <p:sldId id="258" r:id="rId8"/>
    <p:sldId id="265" r:id="rId9"/>
    <p:sldId id="266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436223"/>
            <a:ext cx="8915399" cy="1348382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Friend Recommendation System using Ensemble Voting </a:t>
            </a:r>
            <a:endParaRPr lang="en-US" sz="44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Dhariya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Parikh</a:t>
            </a:r>
          </a:p>
          <a:p>
            <a:pPr algn="r"/>
            <a:r>
              <a:rPr lang="en-US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Yashwanth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Varre</a:t>
            </a:r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algn="r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Viswanathan </a:t>
            </a:r>
            <a:r>
              <a:rPr lang="en-US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Appakkudal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Ramani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6112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References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J.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McAuley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and J.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Leskovec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. Learning to Discover Social Circles in Ego Networks. NIPS, 2012.</a:t>
            </a:r>
          </a:p>
          <a:p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Ali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Choumane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Zein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Al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Abidin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Ibrahim. Friend Recommendation based on Hashtags Analysis </a:t>
            </a:r>
          </a:p>
          <a:p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Qi Yang,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Aleksandr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Farseev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Andey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Filchenkov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I Know Where You Are Coming From: On the Impact of Social Media Sources on AI Model Performance</a:t>
            </a:r>
          </a:p>
          <a:p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Marzieh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Pourhojjati-Sabet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, 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Azam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Rabiee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. A Soft Recommender System for Social Networks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J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. Chen, W. Geyer, C. Dugan, M. Muller, and I. Guy, “Make new friends, but keep the old: recommending people on social networking sites,” in Proceedings of the 27th international conference on Human factors in computing systems, ser. CHI ’09. New York, NY, USA: ACM, 2009, pp. 201–210. [Online]. Available: http://doi.acm.org/10.1145/1518701.1518735 </a:t>
            </a:r>
          </a:p>
          <a:p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9198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References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Fire, M.,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Tenenboim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, L., Lesser, O.,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Puzis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, R.,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Rokach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, L.,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Elovici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, Y.: Link Prediction in Social Networks using Computationally Efficient Topological Features. In: Privacy, security, risk and trust (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passat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), 2011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ieee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third international conference on and 2011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ieee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third international conference on social computing (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socialcom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), pp. 73–80. IEEE (2011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)</a:t>
            </a:r>
          </a:p>
          <a:p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Noble, W. What is a support vector machine?. </a:t>
            </a:r>
            <a:r>
              <a:rPr lang="en-US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Nat </a:t>
            </a:r>
            <a:r>
              <a:rPr lang="en-US" i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Biotechnol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 </a:t>
            </a:r>
            <a:r>
              <a:rPr lang="en-US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24, 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1565–1567 (2006). https://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doi.org/10.1038/nbt1206-1565</a:t>
            </a:r>
          </a:p>
          <a:p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Garson, D. (2008). </a:t>
            </a:r>
            <a:r>
              <a:rPr lang="en-US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Logistic regression.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 Retrieved December 3, 2008, from </a:t>
            </a:r>
            <a:r>
              <a:rPr lang="en-US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http://faculty.chass.ncsu.edu/garson/PA765/logistic.htm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104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Objective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033657" cy="377762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Given two users who are not friends on social media, predict whether or not the two users would become friends in the future.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Three persons P1, P2, P3 form a length-3 following chain if a person P1 follows person P2, and person P2 follows P3. Given a length-3 following chain, it may make sense to recommend to P1 to follow person P3.</a:t>
            </a:r>
          </a:p>
          <a:p>
            <a:pPr marL="0" indent="0">
              <a:buNone/>
            </a:pP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9212" y="6061166"/>
            <a:ext cx="8096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Source: https</a:t>
            </a:r>
            <a:r>
              <a:rPr lang="en-US" sz="900" dirty="0">
                <a:latin typeface="Adobe Hebrew" panose="02040503050201020203" pitchFamily="18" charset="-79"/>
                <a:cs typeface="Adobe Hebrew" panose="02040503050201020203" pitchFamily="18" charset="-79"/>
              </a:rPr>
              <a:t>://towardsdatascience.com/how-to-get-started-with-social-network-analysis-6d527685d374</a:t>
            </a: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505" y="2133599"/>
            <a:ext cx="3301729" cy="330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86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Data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Data Resource: 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  <a:hlinkClick r:id="rId2"/>
              </a:rPr>
              <a:t>https://snap.stanford.edu/data/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Dataset: Facebook 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dataset</a:t>
            </a:r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About the data:</a:t>
            </a: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The 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F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acebook dataset contains 4039 users and 88,234 friend connections distributed among the 4039 users</a:t>
            </a: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Number of triangles is 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1612010</a:t>
            </a:r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File size: 1MB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10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Steps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Load the datasheet. 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Extract features from the given data. </a:t>
            </a:r>
            <a:r>
              <a:rPr lang="en-US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Jaccardian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, Adam index, Common </a:t>
            </a:r>
            <a:r>
              <a:rPr lang="en-US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Neighbours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, Resource Allocation, and Preferential Attachments are the features extracted from the data.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Eliminate nodes which don’t have any connection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Split train/test set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Perform Machine Learning to get accuracy score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Tune the model to enhance the accuracy</a:t>
            </a:r>
          </a:p>
          <a:p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629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Features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Lests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assume A,B to be two members, and their friends are represented as sets.</a:t>
            </a: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A= {1,2,3,4,5}    B = {4, 5, 6, 7}</a:t>
            </a:r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b="1" i="1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Jaccard</a:t>
            </a:r>
            <a:r>
              <a:rPr lang="en-US" b="1" i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b="1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similarity index 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compares 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members for two sets to see which members are shared and which are distinct. </a:t>
            </a:r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J(A, B) = UNION(A,B) 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= UNION(A,B)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/ INTERSECTION(A,B)</a:t>
            </a: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J(A,B) =  2/7</a:t>
            </a:r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b="1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Common </a:t>
            </a:r>
            <a:r>
              <a:rPr lang="en-US" b="1" i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Neighbors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: Number of mutual friends between two 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individuals</a:t>
            </a: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CN(A,B) = UNION(A,B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)</a:t>
            </a:r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CN(A,B) = 2</a:t>
            </a:r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lvl="1"/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010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Features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Resource Allocation Index</a:t>
            </a:r>
            <a:r>
              <a:rPr lang="en-US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is measure that calculates amount of resource that a  node can send to destination node via its neighbors</a:t>
            </a:r>
          </a:p>
          <a:p>
            <a:pPr lvl="1"/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RA(A,B) =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ψ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(x </a:t>
            </a:r>
            <a:r>
              <a:rPr lang="en-US" b="1" dirty="0"/>
              <a:t>∈ 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CN(A,B))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(1 / CN(x))</a:t>
            </a:r>
          </a:p>
          <a:p>
            <a:r>
              <a:rPr lang="en-US" b="1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Preferential Attachment</a:t>
            </a:r>
            <a:r>
              <a:rPr lang="en-US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: 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More number of mutual friends, more influential the person is</a:t>
            </a:r>
          </a:p>
          <a:p>
            <a:pPr lvl="1"/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PA(A,B) = CN(A) * CN(B)</a:t>
            </a:r>
          </a:p>
          <a:p>
            <a:pPr lvl="1"/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PA(A,B) = 5*4 = 20</a:t>
            </a:r>
          </a:p>
          <a:p>
            <a:r>
              <a:rPr lang="en-US" b="1" i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Adamic</a:t>
            </a:r>
            <a:r>
              <a:rPr lang="en-US" b="1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 Adar Index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: Higher the value, if amount of shared links between two nodes are higher</a:t>
            </a:r>
          </a:p>
          <a:p>
            <a:pPr lvl="1"/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RA(A,B) =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ψ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(x </a:t>
            </a:r>
            <a:r>
              <a:rPr lang="en-US" b="1" dirty="0"/>
              <a:t>∈ 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CN(A,B))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(1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log|CN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(x)|)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9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Algorithm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4480"/>
            <a:ext cx="8915400" cy="435674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Ensemble of :</a:t>
            </a: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ANN</a:t>
            </a: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Logistic</a:t>
            </a: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Naïve Bayes</a:t>
            </a: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SVM, Decision Tree, Random Forest (Considered but not used)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Weighted Voting Strategy:</a:t>
            </a: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Find the classifier with maximum accuracy and provide maximum weight for this classifier</a:t>
            </a: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Eliminate classifiers that </a:t>
            </a:r>
            <a:r>
              <a:rPr lang="en-US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overfit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/</a:t>
            </a:r>
            <a:r>
              <a:rPr lang="en-US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undefit</a:t>
            </a:r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Vote other classifiers relatively based on their accuracy</a:t>
            </a: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Eliminate classifiers whose accuracy is less than the threshold</a:t>
            </a:r>
          </a:p>
          <a:p>
            <a:pPr marL="457200" lvl="1" indent="0">
              <a:buNone/>
            </a:pPr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lvl="1"/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lvl="1"/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lvl="1"/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556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Weighted Voting – Approach Illustration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219832"/>
              </p:ext>
            </p:extLst>
          </p:nvPr>
        </p:nvGraphicFramePr>
        <p:xfrm>
          <a:off x="2589212" y="2050869"/>
          <a:ext cx="8915400" cy="1321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4143377293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682742124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082803219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4058043505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58976871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816645469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23318963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684735664"/>
                    </a:ext>
                  </a:extLst>
                </a:gridCol>
              </a:tblGrid>
              <a:tr h="294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ANN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Naïve Bayes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SVM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Logistic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Decision Tree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Random Forest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KNN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extLst>
                  <a:ext uri="{0D108BD9-81ED-4DB2-BD59-A6C34878D82A}">
                    <a16:rowId xmlns:a16="http://schemas.microsoft.com/office/drawing/2014/main" val="4096664629"/>
                  </a:ext>
                </a:extLst>
              </a:tr>
              <a:tr h="319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Test Accuracy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67.3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69.5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32.6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69.9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46.1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44.2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51.5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extLst>
                  <a:ext uri="{0D108BD9-81ED-4DB2-BD59-A6C34878D82A}">
                    <a16:rowId xmlns:a16="http://schemas.microsoft.com/office/drawing/2014/main" val="32720356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Train Accuracy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66.4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65.6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65.8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65.9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79.7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79.7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72.2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extLst>
                  <a:ext uri="{0D108BD9-81ED-4DB2-BD59-A6C34878D82A}">
                    <a16:rowId xmlns:a16="http://schemas.microsoft.com/office/drawing/2014/main" val="2004994064"/>
                  </a:ext>
                </a:extLst>
              </a:tr>
              <a:tr h="341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Votes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 marL="7668" marR="7668" marT="7668" marB="0" anchor="b"/>
                </a:tc>
                <a:extLst>
                  <a:ext uri="{0D108BD9-81ED-4DB2-BD59-A6C34878D82A}">
                    <a16:rowId xmlns:a16="http://schemas.microsoft.com/office/drawing/2014/main" val="5464192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93715" y="3775166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SVM, KNN, Decision Tree, Random Forest – Overfitting. Hence, Eliminated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Logistic has the highest Accuracy (69.9%).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Assumed Variance = 2% . Relative Voting,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68% - 70% = 5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66% - 68% = 4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64% - 66% = 3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62% - 64% = 2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60%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- 62% = 1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&lt;60% = Elimination</a:t>
            </a:r>
          </a:p>
        </p:txBody>
      </p:sp>
    </p:spTree>
    <p:extLst>
      <p:ext uri="{BB962C8B-B14F-4D97-AF65-F5344CB8AC3E}">
        <p14:creationId xmlns:p14="http://schemas.microsoft.com/office/powerpoint/2010/main" val="213941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368" y="1764921"/>
            <a:ext cx="4903317" cy="3328158"/>
          </a:xfrm>
        </p:spPr>
      </p:pic>
      <p:sp>
        <p:nvSpPr>
          <p:cNvPr id="5" name="TextBox 4"/>
          <p:cNvSpPr txBox="1"/>
          <p:nvPr/>
        </p:nvSpPr>
        <p:spPr>
          <a:xfrm>
            <a:off x="2246811" y="5368834"/>
            <a:ext cx="9457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Ensemble of Weighted Voting Model: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Training Accuracy: 66%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Testing Accuracy: 69.9%</a:t>
            </a:r>
          </a:p>
        </p:txBody>
      </p:sp>
    </p:spTree>
    <p:extLst>
      <p:ext uri="{BB962C8B-B14F-4D97-AF65-F5344CB8AC3E}">
        <p14:creationId xmlns:p14="http://schemas.microsoft.com/office/powerpoint/2010/main" val="27108290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480</TotalTime>
  <Words>682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Hebrew</vt:lpstr>
      <vt:lpstr>Arial</vt:lpstr>
      <vt:lpstr>Calibri</vt:lpstr>
      <vt:lpstr>Century Gothic</vt:lpstr>
      <vt:lpstr>Wingdings 3</vt:lpstr>
      <vt:lpstr>Wisp</vt:lpstr>
      <vt:lpstr>Friend Recommendation System using Ensemble Voting </vt:lpstr>
      <vt:lpstr>Objective</vt:lpstr>
      <vt:lpstr>Data</vt:lpstr>
      <vt:lpstr>Steps</vt:lpstr>
      <vt:lpstr>Features</vt:lpstr>
      <vt:lpstr>Features</vt:lpstr>
      <vt:lpstr>Algorithm</vt:lpstr>
      <vt:lpstr>Weighted Voting – Approach Illustration</vt:lpstr>
      <vt:lpstr>Results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 Recommendation System</dc:title>
  <dc:creator>Viswanathan</dc:creator>
  <cp:lastModifiedBy>Viswanathan</cp:lastModifiedBy>
  <cp:revision>29</cp:revision>
  <dcterms:created xsi:type="dcterms:W3CDTF">2020-10-20T16:59:29Z</dcterms:created>
  <dcterms:modified xsi:type="dcterms:W3CDTF">2020-11-17T19:36:09Z</dcterms:modified>
</cp:coreProperties>
</file>