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6858000" cy="9144000"/>
  <p:embeddedFontLst>
    <p:embeddedFont>
      <p:font typeface="Quattrocento Sans"/>
      <p:regular r:id="rId34"/>
      <p:bold r:id="rId35"/>
      <p:italic r:id="rId36"/>
      <p:boldItalic r:id="rId37"/>
    </p:embeddedFont>
    <p:embeddedFont>
      <p:font typeface="Arial Black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iS4StIaLbgLC3J98rvI3scXnTM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BE4BE0-AE4D-47FD-956A-F35525E3123F}">
  <a:tblStyle styleId="{A2BE4BE0-AE4D-47FD-956A-F35525E3123F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DF2"/>
          </a:solidFill>
        </a:fill>
      </a:tcStyle>
    </a:wholeTbl>
    <a:band1H>
      <a:tcTxStyle/>
      <a:tcStyle>
        <a:fill>
          <a:solidFill>
            <a:srgbClr val="CDD9E4"/>
          </a:solidFill>
        </a:fill>
      </a:tcStyle>
    </a:band1H>
    <a:band2H>
      <a:tcTxStyle/>
    </a:band2H>
    <a:band1V>
      <a:tcTxStyle/>
      <a:tcStyle>
        <a:fill>
          <a:solidFill>
            <a:srgbClr val="CDD9E4"/>
          </a:solidFill>
        </a:fill>
      </a:tcStyle>
    </a:band1V>
    <a:band2V>
      <a:tcTxStyle/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QuattrocentoSans-bold.fntdata"/><Relationship Id="rId12" Type="http://schemas.openxmlformats.org/officeDocument/2006/relationships/slide" Target="slides/slide6.xml"/><Relationship Id="rId34" Type="http://schemas.openxmlformats.org/officeDocument/2006/relationships/font" Target="fonts/QuattrocentoSans-regular.fntdata"/><Relationship Id="rId15" Type="http://schemas.openxmlformats.org/officeDocument/2006/relationships/slide" Target="slides/slide9.xml"/><Relationship Id="rId37" Type="http://schemas.openxmlformats.org/officeDocument/2006/relationships/font" Target="fonts/QuattrocentoSans-boldItalic.fntdata"/><Relationship Id="rId14" Type="http://schemas.openxmlformats.org/officeDocument/2006/relationships/slide" Target="slides/slide8.xml"/><Relationship Id="rId36" Type="http://schemas.openxmlformats.org/officeDocument/2006/relationships/font" Target="fonts/QuattrocentoSans-italic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ArialBlack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0" y="4035485"/>
            <a:ext cx="12192000" cy="2822515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C:\Users\Admin\Desktop\New folder (3)\PPT\AcroLogoTransparant.png" id="18" name="Google Shape;1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53479" y="1317808"/>
            <a:ext cx="7485043" cy="151681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9"/>
          <p:cNvSpPr/>
          <p:nvPr/>
        </p:nvSpPr>
        <p:spPr>
          <a:xfrm>
            <a:off x="246762" y="4621311"/>
            <a:ext cx="11698476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Acropolis Institute of Technology &amp; Research, Indore</a:t>
            </a:r>
            <a:endParaRPr/>
          </a:p>
        </p:txBody>
      </p:sp>
      <p:sp>
        <p:nvSpPr>
          <p:cNvPr id="20" name="Google Shape;20;p29"/>
          <p:cNvSpPr txBox="1"/>
          <p:nvPr/>
        </p:nvSpPr>
        <p:spPr>
          <a:xfrm>
            <a:off x="8498541" y="6454562"/>
            <a:ext cx="36800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www.acropolis.in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" name="Google Shape;77;p38"/>
          <p:cNvSpPr txBox="1"/>
          <p:nvPr>
            <p:ph idx="1" type="body"/>
          </p:nvPr>
        </p:nvSpPr>
        <p:spPr>
          <a:xfrm>
            <a:off x="268942" y="1489075"/>
            <a:ext cx="566121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None/>
              <a:defRPr b="1" sz="3200"/>
            </a:lvl1pPr>
            <a:lvl2pPr indent="-228600" lvl="1" marL="91440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38"/>
          <p:cNvSpPr txBox="1"/>
          <p:nvPr>
            <p:ph idx="2" type="body"/>
          </p:nvPr>
        </p:nvSpPr>
        <p:spPr>
          <a:xfrm>
            <a:off x="6243452" y="1489075"/>
            <a:ext cx="567064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None/>
              <a:defRPr b="1" sz="3200"/>
            </a:lvl1pPr>
            <a:lvl2pPr indent="-228600" lvl="1" marL="91440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38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38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3" type="body"/>
          </p:nvPr>
        </p:nvSpPr>
        <p:spPr>
          <a:xfrm>
            <a:off x="255307" y="2218765"/>
            <a:ext cx="5675313" cy="4262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  <a:defRPr/>
            </a:lvl1pPr>
            <a:lvl2pPr indent="-406400" lvl="1" marL="914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⮚"/>
              <a:defRPr/>
            </a:lvl2pPr>
            <a:lvl3pPr indent="-381000" lvl="2" marL="1371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  <a:defRPr/>
            </a:lvl3pPr>
            <a:lvl4pPr indent="-355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o"/>
              <a:defRPr/>
            </a:lvl4pPr>
            <a:lvl5pPr indent="-355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4" type="body"/>
          </p:nvPr>
        </p:nvSpPr>
        <p:spPr>
          <a:xfrm>
            <a:off x="6257152" y="2223248"/>
            <a:ext cx="5675313" cy="4262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  <a:defRPr/>
            </a:lvl1pPr>
            <a:lvl2pPr indent="-406400" lvl="1" marL="914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⮚"/>
              <a:defRPr/>
            </a:lvl2pPr>
            <a:lvl3pPr indent="-381000" lvl="2" marL="1371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  <a:defRPr/>
            </a:lvl3pPr>
            <a:lvl4pPr indent="-355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o"/>
              <a:defRPr/>
            </a:lvl4pPr>
            <a:lvl5pPr indent="-355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7" name="Google Shape;87;p39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9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39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04559"/>
              </a:buClr>
              <a:buSzPts val="3200"/>
              <a:buFont typeface="Calibri"/>
              <a:buNone/>
              <a:defRPr b="1" sz="3200">
                <a:solidFill>
                  <a:srgbClr val="2045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0"/>
          <p:cNvSpPr txBox="1"/>
          <p:nvPr>
            <p:ph idx="1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just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40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0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40"/>
          <p:cNvSpPr txBox="1"/>
          <p:nvPr>
            <p:ph idx="2" type="body"/>
          </p:nvPr>
        </p:nvSpPr>
        <p:spPr>
          <a:xfrm>
            <a:off x="5378824" y="987298"/>
            <a:ext cx="61722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❖"/>
              <a:defRPr/>
            </a:lvl1pPr>
            <a:lvl2pPr indent="-342900" lvl="1" marL="9144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04559"/>
              </a:buClr>
              <a:buSzPts val="3200"/>
              <a:buFont typeface="Calibri"/>
              <a:buNone/>
              <a:defRPr b="1" sz="3200">
                <a:solidFill>
                  <a:srgbClr val="2045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1"/>
          <p:cNvSpPr/>
          <p:nvPr>
            <p:ph idx="2" type="pic"/>
          </p:nvPr>
        </p:nvSpPr>
        <p:spPr>
          <a:xfrm>
            <a:off x="5384893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41"/>
          <p:cNvSpPr txBox="1"/>
          <p:nvPr>
            <p:ph idx="1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just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41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1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1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2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42"/>
          <p:cNvSpPr txBox="1"/>
          <p:nvPr>
            <p:ph type="title"/>
          </p:nvPr>
        </p:nvSpPr>
        <p:spPr>
          <a:xfrm rot="5400000">
            <a:off x="8219282" y="2361262"/>
            <a:ext cx="5811838" cy="1819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2"/>
          <p:cNvSpPr txBox="1"/>
          <p:nvPr>
            <p:ph idx="1" type="body"/>
          </p:nvPr>
        </p:nvSpPr>
        <p:spPr>
          <a:xfrm rot="5400000">
            <a:off x="2387740" y="-1184414"/>
            <a:ext cx="5811838" cy="8910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❖"/>
              <a:defRPr/>
            </a:lvl1pPr>
            <a:lvl2pPr indent="-342900" lvl="1" marL="9144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2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2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2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Google Shape;23;p30"/>
          <p:cNvSpPr txBox="1"/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b="1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" type="subTitle"/>
          </p:nvPr>
        </p:nvSpPr>
        <p:spPr>
          <a:xfrm>
            <a:off x="76704" y="5110609"/>
            <a:ext cx="12037454" cy="1137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4000"/>
              <a:buNone/>
              <a:defRPr b="1" sz="4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0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" name="Google Shape;30;p31"/>
          <p:cNvSpPr txBox="1"/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roid Sans Mono"/>
              <a:buNone/>
              <a:defRPr b="1" sz="4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body"/>
          </p:nvPr>
        </p:nvSpPr>
        <p:spPr>
          <a:xfrm>
            <a:off x="6323308" y="2402237"/>
            <a:ext cx="5269424" cy="2187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320"/>
              </a:spcBef>
              <a:spcAft>
                <a:spcPts val="0"/>
              </a:spcAft>
              <a:buSzPts val="4400"/>
              <a:buNone/>
              <a:def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31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" name="Google Shape;37;p32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C0C0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C0C0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32"/>
          <p:cNvSpPr txBox="1"/>
          <p:nvPr>
            <p:ph idx="1" type="body"/>
          </p:nvPr>
        </p:nvSpPr>
        <p:spPr>
          <a:xfrm>
            <a:off x="172571" y="1418447"/>
            <a:ext cx="11846859" cy="5112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❖"/>
              <a:defRPr/>
            </a:lvl1pPr>
            <a:lvl2pPr indent="-342900" lvl="1" marL="9144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With Animation">
  <p:cSld name="Title and Content - With Anima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" name="Google Shape;44;p33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C0C0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C0C0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33"/>
          <p:cNvSpPr txBox="1"/>
          <p:nvPr>
            <p:ph idx="1" type="body"/>
          </p:nvPr>
        </p:nvSpPr>
        <p:spPr>
          <a:xfrm>
            <a:off x="172571" y="1418447"/>
            <a:ext cx="11846859" cy="5112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❖"/>
              <a:defRPr/>
            </a:lvl1pPr>
            <a:lvl2pPr indent="-342900" lvl="1" marL="9144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" name="Google Shape;51;p34"/>
          <p:cNvSpPr txBox="1"/>
          <p:nvPr>
            <p:ph idx="1" type="body"/>
          </p:nvPr>
        </p:nvSpPr>
        <p:spPr>
          <a:xfrm rot="5400000">
            <a:off x="3639323" y="-1885713"/>
            <a:ext cx="4904767" cy="11822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❖"/>
              <a:defRPr/>
            </a:lvl1pPr>
            <a:lvl2pPr indent="-342900" lvl="1" marL="9144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4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5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2 Columns">
  <p:cSld name="Title and Content - 2 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" name="Google Shape;62;p36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C0C0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C0C0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6"/>
          <p:cNvSpPr txBox="1"/>
          <p:nvPr>
            <p:ph idx="1" type="body"/>
          </p:nvPr>
        </p:nvSpPr>
        <p:spPr>
          <a:xfrm>
            <a:off x="172571" y="1418447"/>
            <a:ext cx="11846859" cy="5112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❖"/>
              <a:defRPr/>
            </a:lvl1pPr>
            <a:lvl2pPr indent="-342900" lvl="1" marL="9144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37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" type="body"/>
          </p:nvPr>
        </p:nvSpPr>
        <p:spPr>
          <a:xfrm>
            <a:off x="255307" y="1546225"/>
            <a:ext cx="5675313" cy="4935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  <a:defRPr/>
            </a:lvl1pPr>
            <a:lvl2pPr indent="-406400" lvl="1" marL="914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⮚"/>
              <a:defRPr/>
            </a:lvl2pPr>
            <a:lvl3pPr indent="-381000" lvl="2" marL="1371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  <a:defRPr/>
            </a:lvl3pPr>
            <a:lvl4pPr indent="-355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o"/>
              <a:defRPr/>
            </a:lvl4pPr>
            <a:lvl5pPr indent="-355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2" type="body"/>
          </p:nvPr>
        </p:nvSpPr>
        <p:spPr>
          <a:xfrm>
            <a:off x="6257152" y="1550708"/>
            <a:ext cx="5675313" cy="4935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  <a:defRPr/>
            </a:lvl1pPr>
            <a:lvl2pPr indent="-406400" lvl="1" marL="914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⮚"/>
              <a:defRPr/>
            </a:lvl2pPr>
            <a:lvl3pPr indent="-381000" lvl="2" marL="1371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  <a:defRPr/>
            </a:lvl3pPr>
            <a:lvl4pPr indent="-355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o"/>
              <a:defRPr/>
            </a:lvl4pPr>
            <a:lvl5pPr indent="-355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54545" y="154547"/>
            <a:ext cx="11835685" cy="15361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06786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30678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80304" y="1825625"/>
            <a:ext cx="11822806" cy="465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❖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just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⮚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just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Admin\Desktop\New folder (3)\PPT\AcroLogoTransparant.png" id="15" name="Google Shape;15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67750" y="6460506"/>
            <a:ext cx="1828800" cy="370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Requirement Analysis</a:t>
            </a:r>
            <a:endParaRPr/>
          </a:p>
        </p:txBody>
      </p:sp>
      <p:sp>
        <p:nvSpPr>
          <p:cNvPr id="190" name="Google Shape;190;p10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191" name="Google Shape;191;p10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  <p:sp>
        <p:nvSpPr>
          <p:cNvPr id="192" name="Google Shape;192;p10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10"/>
          <p:cNvSpPr txBox="1"/>
          <p:nvPr>
            <p:ph idx="1" type="body"/>
          </p:nvPr>
        </p:nvSpPr>
        <p:spPr>
          <a:xfrm>
            <a:off x="172571" y="1418447"/>
            <a:ext cx="11846859" cy="5112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Functional Requirement: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Functional Requirements of the applications are as follows: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User can c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hoose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Company for which he wants to predict from list of companies.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101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CSV file containing previous year data of the stock price of the chosen company will be selected .</a:t>
            </a:r>
            <a:endParaRPr/>
          </a:p>
          <a:p>
            <a:pPr indent="-101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User has to press predict button to  initialize the prediction process.</a:t>
            </a:r>
            <a:endParaRPr/>
          </a:p>
          <a:p>
            <a:pPr indent="-101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User can predict the future price of  the stock using previous year data.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101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Graph will be displayed which gives an analysis of the uploaded data.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Predicted value of the stock will be given with the graph.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101600" lvl="2" marL="11430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94" name="Google Shape;194;p10"/>
          <p:cNvSpPr txBox="1"/>
          <p:nvPr/>
        </p:nvSpPr>
        <p:spPr>
          <a:xfrm>
            <a:off x="4369981" y="3182679"/>
            <a:ext cx="2264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Requirement Analysis</a:t>
            </a:r>
            <a:endParaRPr b="0"/>
          </a:p>
        </p:txBody>
      </p:sp>
      <p:sp>
        <p:nvSpPr>
          <p:cNvPr id="200" name="Google Shape;200;p11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201" name="Google Shape;201;p11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  <p:sp>
        <p:nvSpPr>
          <p:cNvPr id="202" name="Google Shape;202;p11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11"/>
          <p:cNvSpPr txBox="1"/>
          <p:nvPr>
            <p:ph idx="1" type="body"/>
          </p:nvPr>
        </p:nvSpPr>
        <p:spPr>
          <a:xfrm>
            <a:off x="172571" y="1418447"/>
            <a:ext cx="11846859" cy="5112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Sentimental analysis graph will be displayed with positive and negative bars.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Application has two window: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First window contain: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This will be side tab contains a dropdown menu consisting of list of companies' names..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Predict Button to train and predict the stock price.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2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Second window contain: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Output graph that displays the analysis of previous year data.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Predicted value of the stock.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Sentimental analysis graph.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101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Requirement Analysis</a:t>
            </a:r>
            <a:endParaRPr/>
          </a:p>
        </p:txBody>
      </p:sp>
      <p:sp>
        <p:nvSpPr>
          <p:cNvPr id="209" name="Google Shape;209;p12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210" name="Google Shape;210;p12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12"/>
          <p:cNvSpPr txBox="1"/>
          <p:nvPr>
            <p:ph idx="1" type="body"/>
          </p:nvPr>
        </p:nvSpPr>
        <p:spPr>
          <a:xfrm>
            <a:off x="172571" y="1418447"/>
            <a:ext cx="11846859" cy="5112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Non-Functional Requirement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378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483"/>
              </a:spcBef>
              <a:spcAft>
                <a:spcPts val="0"/>
              </a:spcAft>
              <a:buSzPct val="100000"/>
              <a:buNone/>
            </a:pPr>
            <a:r>
              <a:rPr lang="en-US" sz="2300">
                <a:latin typeface="Cambria"/>
                <a:ea typeface="Cambria"/>
                <a:cs typeface="Cambria"/>
                <a:sym typeface="Cambria"/>
              </a:rPr>
              <a:t>Quality attributes that can serve as requirements are described below: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378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483"/>
              </a:spcBef>
              <a:spcAft>
                <a:spcPts val="0"/>
              </a:spcAft>
              <a:buSzPct val="100000"/>
              <a:buChar char="❖"/>
            </a:pPr>
            <a:r>
              <a:rPr b="1" lang="en-US" sz="2300">
                <a:latin typeface="Cambria"/>
                <a:ea typeface="Cambria"/>
                <a:cs typeface="Cambria"/>
                <a:sym typeface="Cambria"/>
              </a:rPr>
              <a:t>PERFORMANCE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ct val="100000"/>
              <a:buNone/>
            </a:pPr>
            <a:r>
              <a:rPr lang="en-US" sz="1400">
                <a:latin typeface="Cambria"/>
                <a:ea typeface="Cambria"/>
                <a:cs typeface="Cambria"/>
                <a:sym typeface="Cambria"/>
              </a:rPr>
              <a:t>   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 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   The application has better speed, faster retrieval of information with low cost.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483"/>
              </a:spcBef>
              <a:spcAft>
                <a:spcPts val="0"/>
              </a:spcAft>
              <a:buSzPct val="100000"/>
              <a:buChar char="❖"/>
            </a:pPr>
            <a:r>
              <a:rPr b="1" lang="en-US" sz="2300">
                <a:latin typeface="Cambria"/>
                <a:ea typeface="Cambria"/>
                <a:cs typeface="Cambria"/>
                <a:sym typeface="Cambria"/>
              </a:rPr>
              <a:t>RELIABILITY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378"/>
              </a:spcBef>
              <a:spcAft>
                <a:spcPts val="0"/>
              </a:spcAft>
              <a:buSzPct val="1000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      The application will be very reliable as it will not interfere in the execution of other applications that are running simultaneously on the same system. 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483"/>
              </a:spcBef>
              <a:spcAft>
                <a:spcPts val="0"/>
              </a:spcAft>
              <a:buSzPct val="100000"/>
              <a:buChar char="❖"/>
            </a:pPr>
            <a:r>
              <a:rPr b="1" lang="en-US" sz="2300">
                <a:latin typeface="Cambria"/>
                <a:ea typeface="Cambria"/>
                <a:cs typeface="Cambria"/>
                <a:sym typeface="Cambria"/>
              </a:rPr>
              <a:t>AVAILABILITY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378"/>
              </a:spcBef>
              <a:spcAft>
                <a:spcPts val="0"/>
              </a:spcAft>
              <a:buSzPct val="1000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      The application will be freely available on the internet.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483"/>
              </a:spcBef>
              <a:spcAft>
                <a:spcPts val="0"/>
              </a:spcAft>
              <a:buSzPct val="100000"/>
              <a:buChar char="❖"/>
            </a:pPr>
            <a:r>
              <a:rPr b="1" lang="en-US" sz="2300">
                <a:latin typeface="Cambria"/>
                <a:ea typeface="Cambria"/>
                <a:cs typeface="Cambria"/>
                <a:sym typeface="Cambria"/>
              </a:rPr>
              <a:t>SECURITY 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378"/>
              </a:spcBef>
              <a:spcAft>
                <a:spcPts val="0"/>
              </a:spcAft>
              <a:buSzPct val="1000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      The application is full secured as it has login facility.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483"/>
              </a:spcBef>
              <a:spcAft>
                <a:spcPts val="0"/>
              </a:spcAft>
              <a:buSzPct val="100000"/>
              <a:buChar char="❖"/>
            </a:pPr>
            <a:r>
              <a:rPr b="1" lang="en-US" sz="2300">
                <a:latin typeface="Cambria"/>
                <a:ea typeface="Cambria"/>
                <a:cs typeface="Cambria"/>
                <a:sym typeface="Cambria"/>
              </a:rPr>
              <a:t>MAINTENANCE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378"/>
              </a:spcBef>
              <a:spcAft>
                <a:spcPts val="0"/>
              </a:spcAft>
              <a:buSzPct val="1000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       The application is easy to maintain and regular updates will be provided.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SzPct val="100000"/>
              <a:buNone/>
            </a:pPr>
            <a:br>
              <a:rPr lang="en-US"/>
            </a:br>
            <a:endParaRPr/>
          </a:p>
          <a:p>
            <a:pPr indent="0" lvl="0" marL="0" rtl="0" algn="just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SzPct val="1000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/>
          <p:nvPr>
            <p:ph type="title"/>
          </p:nvPr>
        </p:nvSpPr>
        <p:spPr>
          <a:xfrm>
            <a:off x="158833" y="0"/>
            <a:ext cx="118743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Solution Proposed</a:t>
            </a:r>
            <a:endParaRPr/>
          </a:p>
        </p:txBody>
      </p:sp>
      <p:sp>
        <p:nvSpPr>
          <p:cNvPr id="218" name="Google Shape;218;p13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219" name="Google Shape;219;p13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  <p:sp>
        <p:nvSpPr>
          <p:cNvPr id="220" name="Google Shape;220;p13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13"/>
          <p:cNvSpPr txBox="1"/>
          <p:nvPr>
            <p:ph idx="1" type="body"/>
          </p:nvPr>
        </p:nvSpPr>
        <p:spPr>
          <a:xfrm>
            <a:off x="172571" y="1418447"/>
            <a:ext cx="11846859" cy="5112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1600" lvl="1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company uses the previous year's data to train the LSTM model to predict the price of shares.</a:t>
            </a:r>
            <a:endParaRPr/>
          </a:p>
          <a:p>
            <a:pPr indent="0" lvl="1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Considering more parameters for prediction will result in less errors.</a:t>
            </a:r>
            <a:endParaRPr/>
          </a:p>
          <a:p>
            <a:pPr indent="0" lvl="1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With more data from previous years for training the models result in a better accuracy.</a:t>
            </a:r>
            <a:endParaRPr/>
          </a:p>
          <a:p>
            <a:pPr indent="0" lvl="1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model can predict the opening and closing price by analyzing the previous close and opening, respectively.</a:t>
            </a:r>
            <a:endParaRPr/>
          </a:p>
          <a:p>
            <a:pPr indent="0" lvl="1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 model can analyze the sentiments from twitter data.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1" marL="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50800" lvl="1" marL="228600" rtl="0" algn="just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Models/Diagrams</a:t>
            </a:r>
            <a:endParaRPr/>
          </a:p>
        </p:txBody>
      </p:sp>
      <p:sp>
        <p:nvSpPr>
          <p:cNvPr id="227" name="Google Shape;227;p14"/>
          <p:cNvSpPr txBox="1"/>
          <p:nvPr>
            <p:ph idx="1" type="body"/>
          </p:nvPr>
        </p:nvSpPr>
        <p:spPr>
          <a:xfrm>
            <a:off x="172571" y="1418447"/>
            <a:ext cx="11846859" cy="5112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UML Diagram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5400" lvl="0" marL="22860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28" name="Google Shape;228;p14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229" name="Google Shape;229;p14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4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  <p:pic>
        <p:nvPicPr>
          <p:cNvPr id="231" name="Google Shape;2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261" y="2128689"/>
            <a:ext cx="9042988" cy="4177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  </a:t>
            </a:r>
            <a:endParaRPr/>
          </a:p>
        </p:txBody>
      </p:sp>
      <p:sp>
        <p:nvSpPr>
          <p:cNvPr id="237" name="Google Shape;237;p15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238" name="Google Shape;238;p15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  <p:sp>
        <p:nvSpPr>
          <p:cNvPr id="239" name="Google Shape;239;p15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15"/>
          <p:cNvSpPr txBox="1"/>
          <p:nvPr>
            <p:ph idx="1" type="body"/>
          </p:nvPr>
        </p:nvSpPr>
        <p:spPr>
          <a:xfrm>
            <a:off x="172571" y="1418447"/>
            <a:ext cx="11846859" cy="5112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Dataflow Diagram</a:t>
            </a:r>
            <a:endParaRPr/>
          </a:p>
          <a:p>
            <a:pPr indent="-25400" lvl="0" marL="22860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41" name="Google Shape;2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726" y="2311265"/>
            <a:ext cx="9760685" cy="378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/>
          <p:nvPr>
            <p:ph idx="1" type="body"/>
          </p:nvPr>
        </p:nvSpPr>
        <p:spPr>
          <a:xfrm>
            <a:off x="47398" y="1396097"/>
            <a:ext cx="11955712" cy="5081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Sequence Diagram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25400" lvl="0" marL="22860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25400" lvl="0" marL="22860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47" name="Google Shape;247;p16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248" name="Google Shape;248;p16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  <p:sp>
        <p:nvSpPr>
          <p:cNvPr id="249" name="Google Shape;249;p16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16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51" name="Google Shape;2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284" y="2314370"/>
            <a:ext cx="8830338" cy="3983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/>
          <p:nvPr>
            <p:ph idx="1" type="body"/>
          </p:nvPr>
        </p:nvSpPr>
        <p:spPr>
          <a:xfrm>
            <a:off x="180304" y="1573306"/>
            <a:ext cx="11822806" cy="4904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Activity Diagram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7" name="Google Shape;257;p17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258" name="Google Shape;258;p17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  <p:sp>
        <p:nvSpPr>
          <p:cNvPr id="259" name="Google Shape;259;p17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0" name="Google Shape;26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308" y="2012716"/>
            <a:ext cx="9804988" cy="426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Implementations</a:t>
            </a:r>
            <a:endParaRPr/>
          </a:p>
        </p:txBody>
      </p:sp>
      <p:sp>
        <p:nvSpPr>
          <p:cNvPr id="266" name="Google Shape;266;p18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267" name="Google Shape;267;p18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  <p:sp>
        <p:nvSpPr>
          <p:cNvPr id="268" name="Google Shape;268;p18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9" name="Google Shape;269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683" y="1418447"/>
            <a:ext cx="9066636" cy="511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  </a:t>
            </a:r>
            <a:endParaRPr/>
          </a:p>
        </p:txBody>
      </p:sp>
      <p:sp>
        <p:nvSpPr>
          <p:cNvPr id="275" name="Google Shape;275;p19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276" name="Google Shape;276;p19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  <p:sp>
        <p:nvSpPr>
          <p:cNvPr id="277" name="Google Shape;277;p19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71" y="1722751"/>
            <a:ext cx="11846859" cy="4504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ctrTitle"/>
          </p:nvPr>
        </p:nvSpPr>
        <p:spPr>
          <a:xfrm>
            <a:off x="243067" y="997327"/>
            <a:ext cx="11474915" cy="3348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br>
              <a:rPr lang="en-US" sz="6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Stock Price Prediction using Time Series Analysis</a:t>
            </a:r>
            <a:r>
              <a:rPr b="0" lang="en-US" sz="6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and Sentimental Analysis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t/>
            </a:r>
            <a:endParaRPr sz="6600"/>
          </a:p>
        </p:txBody>
      </p:sp>
      <p:sp>
        <p:nvSpPr>
          <p:cNvPr id="121" name="Google Shape;121;p2"/>
          <p:cNvSpPr txBox="1"/>
          <p:nvPr>
            <p:ph idx="1" type="subTitle"/>
          </p:nvPr>
        </p:nvSpPr>
        <p:spPr>
          <a:xfrm>
            <a:off x="76704" y="4897958"/>
            <a:ext cx="12037454" cy="1687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Submitted to: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Prof.Anurag Punde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Department of Computer Science and Engineering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  </a:t>
            </a:r>
            <a:endParaRPr/>
          </a:p>
        </p:txBody>
      </p:sp>
      <p:sp>
        <p:nvSpPr>
          <p:cNvPr id="284" name="Google Shape;284;p20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285" name="Google Shape;285;p20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  <p:sp>
        <p:nvSpPr>
          <p:cNvPr id="286" name="Google Shape;286;p20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7" name="Google Shape;28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1" y="1418447"/>
            <a:ext cx="11810459" cy="511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  </a:t>
            </a:r>
            <a:endParaRPr/>
          </a:p>
        </p:txBody>
      </p:sp>
      <p:sp>
        <p:nvSpPr>
          <p:cNvPr id="293" name="Google Shape;293;p21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294" name="Google Shape;294;p21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  <p:sp>
        <p:nvSpPr>
          <p:cNvPr id="295" name="Google Shape;295;p21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6" name="Google Shape;29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865" y="1418447"/>
            <a:ext cx="10884272" cy="511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  </a:t>
            </a:r>
            <a:endParaRPr/>
          </a:p>
        </p:txBody>
      </p:sp>
      <p:sp>
        <p:nvSpPr>
          <p:cNvPr id="302" name="Google Shape;302;p22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303" name="Google Shape;303;p22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  <p:sp>
        <p:nvSpPr>
          <p:cNvPr id="304" name="Google Shape;304;p22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5" name="Google Shape;30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723" y="1418447"/>
            <a:ext cx="10350556" cy="511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Testing</a:t>
            </a:r>
            <a:endParaRPr/>
          </a:p>
        </p:txBody>
      </p:sp>
      <p:sp>
        <p:nvSpPr>
          <p:cNvPr id="311" name="Google Shape;311;p23"/>
          <p:cNvSpPr txBox="1"/>
          <p:nvPr>
            <p:ph idx="1" type="body"/>
          </p:nvPr>
        </p:nvSpPr>
        <p:spPr>
          <a:xfrm>
            <a:off x="154851" y="1418447"/>
            <a:ext cx="11988625" cy="5112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Testing is a process of evaluating a system to determine whether it behaves as expected and to identify any deficiencies. The testing process assesses the quality of the product. It is a process that takes place through the development process.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Tests can be conducted based on two approaches –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Functionality testing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Implementation testing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Texting the method used here is the black box test. The functionality of the program is tested. It is also called 'behavioral test. Test in this case, contains a set of input values and all the desired results. On the input provision, if the output matches with the desired results, the program is tested "OK", otherwise problematic. 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2" name="Google Shape;312;p23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313" name="Google Shape;313;p23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23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The Outcome Discussion</a:t>
            </a:r>
            <a:endParaRPr/>
          </a:p>
        </p:txBody>
      </p:sp>
      <p:sp>
        <p:nvSpPr>
          <p:cNvPr id="320" name="Google Shape;320;p24"/>
          <p:cNvSpPr txBox="1"/>
          <p:nvPr>
            <p:ph idx="1" type="body"/>
          </p:nvPr>
        </p:nvSpPr>
        <p:spPr>
          <a:xfrm>
            <a:off x="4223" y="1338703"/>
            <a:ext cx="11970905" cy="2933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User will get recent  public sentiments on company.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User can analyze company stock price trends over the period.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User can get the Open and Close price of next day by using today data.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1" name="Google Shape;321;p24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322" name="Google Shape;322;p24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24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Conclusion and Limitation</a:t>
            </a:r>
            <a:endParaRPr/>
          </a:p>
        </p:txBody>
      </p:sp>
      <p:sp>
        <p:nvSpPr>
          <p:cNvPr id="329" name="Google Shape;329;p25"/>
          <p:cNvSpPr txBox="1"/>
          <p:nvPr>
            <p:ph idx="1" type="body"/>
          </p:nvPr>
        </p:nvSpPr>
        <p:spPr>
          <a:xfrm>
            <a:off x="66248" y="1356425"/>
            <a:ext cx="11784833" cy="509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limitations of the project are below: 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training of data is slow.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Software excludes the minor factors (unpredictable events) that may impact the outcome.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application cannot predict on real-time.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5400" lvl="0" marL="22860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" lvl="0" marL="22860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30" name="Google Shape;330;p25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331" name="Google Shape;331;p25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25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/>
          <p:nvPr/>
        </p:nvSpPr>
        <p:spPr>
          <a:xfrm>
            <a:off x="91888" y="1843951"/>
            <a:ext cx="12008224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0" u="none" cap="none" strike="noStrike">
                <a:solidFill>
                  <a:srgbClr val="6D9BC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Q&amp;A</a:t>
            </a:r>
            <a:endParaRPr b="1" i="0" sz="20000" u="none" cap="none" strike="noStrike">
              <a:solidFill>
                <a:srgbClr val="6D9BC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8" name="Google Shape;338;p26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339" name="Google Shape;339;p26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26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/>
          <p:nvPr/>
        </p:nvSpPr>
        <p:spPr>
          <a:xfrm>
            <a:off x="91888" y="1843951"/>
            <a:ext cx="12008224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0" u="none" cap="none" strike="noStrike">
                <a:solidFill>
                  <a:srgbClr val="6D9BC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THANKS</a:t>
            </a:r>
            <a:endParaRPr b="1" i="0" sz="20000" u="none" cap="none" strike="noStrike">
              <a:solidFill>
                <a:srgbClr val="6D9BC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6" name="Google Shape;346;p27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347" name="Google Shape;347;p27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27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199091" y="2345937"/>
            <a:ext cx="5924323" cy="207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Supervised by:</a:t>
            </a:r>
            <a:br>
              <a:rPr lang="en-US" sz="28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Prof. Praveen Bhanodia </a:t>
            </a:r>
            <a:endParaRPr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7262517" y="2025748"/>
            <a:ext cx="4330215" cy="2827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Team Members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1.Suyash Jain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2.Yagvendra Khichi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3.Yashwant Patidar 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4.Yogesh Sharma</a:t>
            </a:r>
            <a:endParaRPr/>
          </a:p>
        </p:txBody>
      </p:sp>
      <p:sp>
        <p:nvSpPr>
          <p:cNvPr id="128" name="Google Shape;128;p3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129" name="Google Shape;129;p3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  <p:sp>
        <p:nvSpPr>
          <p:cNvPr id="130" name="Google Shape;130;p3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Project Presentation Outline</a:t>
            </a:r>
            <a:endParaRPr/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154850" y="1418447"/>
            <a:ext cx="11873440" cy="4997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Abstract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Survey of Existing Systems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Project Objectives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Requirement Analysis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Solution Proposed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Models and Diagrams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Implementation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Testing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Outcome  Discussion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Conclusions and Limitations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7" name="Google Shape;137;p4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138" name="Google Shape;138;p4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4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30803" y="1374144"/>
            <a:ext cx="12121532" cy="497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Forecasting stock prices is a significant issue in business and academic research.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Because of the immediate financial rewards, stock price prediction has always  piqued the curiosity of those interested in participating in the stock market and  stock exchanges.</a:t>
            </a:r>
            <a:endParaRPr sz="2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 prediction of stock market returns is a very difficult topic that is dependent on a variety of factors.</a:t>
            </a:r>
            <a:endParaRPr sz="2000">
              <a:solidFill>
                <a:srgbClr val="202124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147" name="Google Shape;147;p5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5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Introduction </a:t>
            </a:r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57385" y="1418447"/>
            <a:ext cx="11970905" cy="5174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solidFill>
                  <a:srgbClr val="202124"/>
                </a:solidFill>
                <a:latin typeface="Cambria"/>
                <a:ea typeface="Cambria"/>
                <a:cs typeface="Cambria"/>
                <a:sym typeface="Cambria"/>
              </a:rPr>
              <a:t>“Stonks” is a stock price prediction software that provides sentimental analysis as well. </a:t>
            </a:r>
            <a:endParaRPr sz="2000">
              <a:solidFill>
                <a:srgbClr val="202124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02124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prediction of stock price happens after the intake of company data taken into account, and according to the analysis of company's performance on various parameters and time.</a:t>
            </a:r>
            <a:endParaRPr sz="2000">
              <a:solidFill>
                <a:srgbClr val="202124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02124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whole idea of prediction of stock prices is to find stocks, so the return on the large investment and minimize risk.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76200" lvl="0" marL="228600" rtl="0" algn="just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5" name="Google Shape;155;p6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156" name="Google Shape;156;p6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6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The Problem Statement</a:t>
            </a:r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199153" y="1347563"/>
            <a:ext cx="11829137" cy="50242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Many people want to invest in the stock market, but they don't know enough about it.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New investors do not conduct proper research before choosing a company to invest in.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There are very few programs that help people identify potential investment opportunities that yield better returns.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25400" lvl="0" marL="22860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64" name="Google Shape;164;p7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165" name="Google Shape;165;p7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7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Survey of Existing Systems</a:t>
            </a:r>
            <a:endParaRPr/>
          </a:p>
        </p:txBody>
      </p:sp>
      <p:sp>
        <p:nvSpPr>
          <p:cNvPr id="172" name="Google Shape;172;p8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173" name="Google Shape;173;p8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8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  <p:graphicFrame>
        <p:nvGraphicFramePr>
          <p:cNvPr id="175" name="Google Shape;175;p8"/>
          <p:cNvGraphicFramePr/>
          <p:nvPr/>
        </p:nvGraphicFramePr>
        <p:xfrm>
          <a:off x="1086522" y="23438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{A2BE4BE0-AE4D-47FD-956A-F35525E3123F}</a:tableStyleId>
              </a:tblPr>
              <a:tblGrid>
                <a:gridCol w="828350"/>
                <a:gridCol w="2038575"/>
                <a:gridCol w="2105700"/>
                <a:gridCol w="1794875"/>
                <a:gridCol w="2914375"/>
              </a:tblGrid>
              <a:tr h="124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S. 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APPROACH USED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TRAINING 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ACCURACY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  CLASSIFICATION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(BASED ON COMPANIES)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7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ARIMA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Very Less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85.2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7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SVR-RBF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7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LSTM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96.2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Closing Price Could be predicted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66246" y="1365285"/>
            <a:ext cx="11962044" cy="5166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 The aims of the project are as follows: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To predict the future stock price.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Generating mode, the past few years, a larger data set, used to predict the stock price.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recent emotions towards our company from Twitter and their sentimental analysis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project could be useful for investors to consider when investing in the stock market; based on various factors. The project's objective is to create a web application that can analyze past year's data from companies, and use that information to improve the accuracy of a model that predicts stock value over the next few days.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101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main purpose of the project is to generate a predicted price for stocks and to get an idea of future values based on past data.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User can select from option to get prediction from past data or sentimental analysis or both.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1" marL="457200" rtl="0" algn="just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5400" lvl="0" marL="22860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82" name="Google Shape;182;p9"/>
          <p:cNvSpPr txBox="1"/>
          <p:nvPr>
            <p:ph idx="10" type="dt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 April 2022</a:t>
            </a:r>
            <a:endParaRPr/>
          </a:p>
        </p:txBody>
      </p:sp>
      <p:sp>
        <p:nvSpPr>
          <p:cNvPr id="183" name="Google Shape;183;p9"/>
          <p:cNvSpPr txBox="1"/>
          <p:nvPr>
            <p:ph idx="12" type="sldNum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9"/>
          <p:cNvSpPr txBox="1"/>
          <p:nvPr>
            <p:ph idx="11" type="ftr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Science Engineering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lcomeDoc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2014-03-28T16:17:36Z</dcterms:created>
  <dc:creator>Dr Kamal Kumar Sethi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