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88" r:id="rId4"/>
    <p:sldId id="258" r:id="rId5"/>
    <p:sldId id="289" r:id="rId6"/>
    <p:sldId id="290" r:id="rId7"/>
    <p:sldId id="291" r:id="rId8"/>
    <p:sldId id="294" r:id="rId9"/>
    <p:sldId id="295" r:id="rId10"/>
    <p:sldId id="293" r:id="rId11"/>
    <p:sldId id="292" r:id="rId12"/>
    <p:sldId id="265" r:id="rId13"/>
    <p:sldId id="268" r:id="rId14"/>
    <p:sldId id="269" r:id="rId15"/>
    <p:sldId id="270" r:id="rId16"/>
    <p:sldId id="273" r:id="rId17"/>
    <p:sldId id="296" r:id="rId18"/>
    <p:sldId id="280" r:id="rId19"/>
    <p:sldId id="286" r:id="rId20"/>
    <p:sldId id="277" r:id="rId21"/>
    <p:sldId id="278"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4" autoAdjust="0"/>
  </p:normalViewPr>
  <p:slideViewPr>
    <p:cSldViewPr>
      <p:cViewPr>
        <p:scale>
          <a:sx n="61" d="100"/>
          <a:sy n="61" d="100"/>
        </p:scale>
        <p:origin x="1074"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689AD0-48DA-49CF-9D4C-658435AD9809}" type="datetimeFigureOut">
              <a:rPr lang="en-IN" smtClean="0"/>
              <a:t>07-02-2025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092C3FA-8A74-4B87-8296-EA290C9A0F74}" type="slidenum">
              <a:rPr lang="en-IN" smtClean="0"/>
              <a:t>‹#›</a:t>
            </a:fld>
            <a:endParaRPr lang="en-IN"/>
          </a:p>
        </p:txBody>
      </p:sp>
    </p:spTree>
    <p:extLst>
      <p:ext uri="{BB962C8B-B14F-4D97-AF65-F5344CB8AC3E}">
        <p14:creationId xmlns:p14="http://schemas.microsoft.com/office/powerpoint/2010/main" val="29640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92C3FA-8A74-4B87-8296-EA290C9A0F74}" type="slidenum">
              <a:rPr lang="en-IN" smtClean="0"/>
              <a:t>1</a:t>
            </a:fld>
            <a:endParaRPr lang="en-IN"/>
          </a:p>
        </p:txBody>
      </p:sp>
    </p:spTree>
    <p:extLst>
      <p:ext uri="{BB962C8B-B14F-4D97-AF65-F5344CB8AC3E}">
        <p14:creationId xmlns:p14="http://schemas.microsoft.com/office/powerpoint/2010/main" val="159535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9"/>
          </a:xfrm>
          <a:prstGeom prst="rect">
            <a:avLst/>
          </a:prstGeom>
        </p:spPr>
      </p:pic>
      <p:sp>
        <p:nvSpPr>
          <p:cNvPr id="2" name="Holder 2"/>
          <p:cNvSpPr>
            <a:spLocks noGrp="1"/>
          </p:cNvSpPr>
          <p:nvPr>
            <p:ph type="title"/>
          </p:nvPr>
        </p:nvSpPr>
        <p:spPr>
          <a:xfrm>
            <a:off x="2515716" y="315224"/>
            <a:ext cx="6913657" cy="10680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23943" y="1797688"/>
            <a:ext cx="10638155" cy="4390390"/>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07-Feb-25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5647"/>
            <a:ext cx="12192000" cy="6858000"/>
            <a:chOff x="1" y="0"/>
            <a:chExt cx="12192000" cy="6858000"/>
          </a:xfrm>
        </p:grpSpPr>
        <p:sp>
          <p:nvSpPr>
            <p:cNvPr id="3" name="object 3"/>
            <p:cNvSpPr/>
            <p:nvPr/>
          </p:nvSpPr>
          <p:spPr>
            <a:xfrm>
              <a:off x="1" y="0"/>
              <a:ext cx="12192000" cy="6747509"/>
            </a:xfrm>
            <a:custGeom>
              <a:avLst/>
              <a:gdLst/>
              <a:ahLst/>
              <a:cxnLst/>
              <a:rect l="l" t="t" r="r" b="b"/>
              <a:pathLst>
                <a:path w="12192000" h="6747509">
                  <a:moveTo>
                    <a:pt x="12191998" y="6747163"/>
                  </a:moveTo>
                  <a:lnTo>
                    <a:pt x="0" y="6747163"/>
                  </a:lnTo>
                  <a:lnTo>
                    <a:pt x="0" y="0"/>
                  </a:lnTo>
                  <a:lnTo>
                    <a:pt x="12191998" y="0"/>
                  </a:lnTo>
                  <a:lnTo>
                    <a:pt x="12191998" y="6747163"/>
                  </a:lnTo>
                  <a:close/>
                </a:path>
              </a:pathLst>
            </a:custGeom>
            <a:solidFill>
              <a:srgbClr val="000A30"/>
            </a:solidFill>
          </p:spPr>
          <p:txBody>
            <a:bodyPr wrap="square" lIns="0" tIns="0" rIns="0" bIns="0" rtlCol="0"/>
            <a:lstStyle/>
            <a:p>
              <a:endParaRPr/>
            </a:p>
          </p:txBody>
        </p:sp>
        <p:pic>
          <p:nvPicPr>
            <p:cNvPr id="4" name="object 4"/>
            <p:cNvPicPr/>
            <p:nvPr/>
          </p:nvPicPr>
          <p:blipFill>
            <a:blip r:embed="rId3" cstate="print"/>
            <a:stretch>
              <a:fillRect/>
            </a:stretch>
          </p:blipFill>
          <p:spPr>
            <a:xfrm>
              <a:off x="6324601" y="855050"/>
              <a:ext cx="5867398" cy="6002949"/>
            </a:xfrm>
            <a:prstGeom prst="rect">
              <a:avLst/>
            </a:prstGeom>
          </p:spPr>
        </p:pic>
      </p:grpSp>
      <p:grpSp>
        <p:nvGrpSpPr>
          <p:cNvPr id="6" name="object 6"/>
          <p:cNvGrpSpPr/>
          <p:nvPr/>
        </p:nvGrpSpPr>
        <p:grpSpPr>
          <a:xfrm>
            <a:off x="476089" y="156370"/>
            <a:ext cx="3995420" cy="5554345"/>
            <a:chOff x="476089" y="156370"/>
            <a:chExt cx="3995420" cy="5554345"/>
          </a:xfrm>
        </p:grpSpPr>
        <p:sp>
          <p:nvSpPr>
            <p:cNvPr id="7" name="object 7"/>
            <p:cNvSpPr/>
            <p:nvPr/>
          </p:nvSpPr>
          <p:spPr>
            <a:xfrm>
              <a:off x="476089" y="5646774"/>
              <a:ext cx="902335" cy="63500"/>
            </a:xfrm>
            <a:custGeom>
              <a:avLst/>
              <a:gdLst/>
              <a:ahLst/>
              <a:cxnLst/>
              <a:rect l="l" t="t" r="r" b="b"/>
              <a:pathLst>
                <a:path w="902335" h="63500">
                  <a:moveTo>
                    <a:pt x="901816" y="63499"/>
                  </a:moveTo>
                  <a:lnTo>
                    <a:pt x="0" y="63499"/>
                  </a:lnTo>
                  <a:lnTo>
                    <a:pt x="0" y="0"/>
                  </a:lnTo>
                  <a:lnTo>
                    <a:pt x="901816" y="0"/>
                  </a:lnTo>
                  <a:lnTo>
                    <a:pt x="901816" y="63499"/>
                  </a:lnTo>
                  <a:close/>
                </a:path>
              </a:pathLst>
            </a:custGeom>
            <a:solidFill>
              <a:srgbClr val="00A1DA"/>
            </a:solidFill>
          </p:spPr>
          <p:txBody>
            <a:bodyPr wrap="square" lIns="0" tIns="0" rIns="0" bIns="0" rtlCol="0"/>
            <a:lstStyle/>
            <a:p>
              <a:endParaRPr/>
            </a:p>
          </p:txBody>
        </p:sp>
        <p:pic>
          <p:nvPicPr>
            <p:cNvPr id="8" name="object 8"/>
            <p:cNvPicPr/>
            <p:nvPr/>
          </p:nvPicPr>
          <p:blipFill>
            <a:blip r:embed="rId4" cstate="print"/>
            <a:stretch>
              <a:fillRect/>
            </a:stretch>
          </p:blipFill>
          <p:spPr>
            <a:xfrm>
              <a:off x="2005563" y="156370"/>
              <a:ext cx="2465708" cy="1585911"/>
            </a:xfrm>
            <a:prstGeom prst="rect">
              <a:avLst/>
            </a:prstGeom>
          </p:spPr>
        </p:pic>
      </p:grpSp>
      <p:sp>
        <p:nvSpPr>
          <p:cNvPr id="9" name="object 9"/>
          <p:cNvSpPr txBox="1"/>
          <p:nvPr/>
        </p:nvSpPr>
        <p:spPr>
          <a:xfrm>
            <a:off x="1695399" y="1975363"/>
            <a:ext cx="3086036" cy="512961"/>
          </a:xfrm>
          <a:prstGeom prst="rect">
            <a:avLst/>
          </a:prstGeom>
        </p:spPr>
        <p:txBody>
          <a:bodyPr vert="horz" wrap="square" lIns="0" tIns="12700" rIns="0" bIns="0" rtlCol="0">
            <a:spAutoFit/>
          </a:bodyPr>
          <a:lstStyle/>
          <a:p>
            <a:pPr algn="ctr">
              <a:lnSpc>
                <a:spcPts val="2065"/>
              </a:lnSpc>
              <a:spcBef>
                <a:spcPts val="100"/>
              </a:spcBef>
            </a:pPr>
            <a:r>
              <a:rPr lang="en-US" sz="1800" b="1" dirty="0">
                <a:solidFill>
                  <a:srgbClr val="C55A11"/>
                </a:solidFill>
                <a:latin typeface="Calibri"/>
                <a:cs typeface="Calibri"/>
              </a:rPr>
              <a:t>Internship </a:t>
            </a:r>
            <a:r>
              <a:rPr sz="1800" b="1" dirty="0">
                <a:solidFill>
                  <a:srgbClr val="C55A11"/>
                </a:solidFill>
                <a:latin typeface="Calibri"/>
                <a:cs typeface="Calibri"/>
              </a:rPr>
              <a:t>Project</a:t>
            </a:r>
            <a:r>
              <a:rPr sz="1800" b="1" spc="-25" dirty="0">
                <a:solidFill>
                  <a:srgbClr val="C55A11"/>
                </a:solidFill>
                <a:latin typeface="Calibri"/>
                <a:cs typeface="Calibri"/>
              </a:rPr>
              <a:t> </a:t>
            </a:r>
            <a:r>
              <a:rPr sz="1800" b="1" spc="-10" dirty="0">
                <a:solidFill>
                  <a:srgbClr val="C55A11"/>
                </a:solidFill>
                <a:latin typeface="Calibri"/>
                <a:cs typeface="Calibri"/>
              </a:rPr>
              <a:t>Presentation</a:t>
            </a:r>
            <a:endParaRPr sz="1800" dirty="0">
              <a:latin typeface="Calibri"/>
              <a:cs typeface="Calibri"/>
            </a:endParaRPr>
          </a:p>
          <a:p>
            <a:pPr marL="3175" algn="ctr">
              <a:lnSpc>
                <a:spcPts val="1825"/>
              </a:lnSpc>
            </a:pPr>
            <a:r>
              <a:rPr sz="1600" b="1" spc="-25" dirty="0">
                <a:solidFill>
                  <a:srgbClr val="C55A11"/>
                </a:solidFill>
                <a:latin typeface="Calibri"/>
                <a:cs typeface="Calibri"/>
              </a:rPr>
              <a:t>On</a:t>
            </a:r>
            <a:endParaRPr sz="1600" dirty="0">
              <a:latin typeface="Calibri"/>
              <a:cs typeface="Calibri"/>
            </a:endParaRPr>
          </a:p>
        </p:txBody>
      </p:sp>
      <p:sp>
        <p:nvSpPr>
          <p:cNvPr id="10" name="object 10"/>
          <p:cNvSpPr txBox="1">
            <a:spLocks noGrp="1"/>
          </p:cNvSpPr>
          <p:nvPr>
            <p:ph type="title"/>
          </p:nvPr>
        </p:nvSpPr>
        <p:spPr>
          <a:xfrm>
            <a:off x="762000" y="2597609"/>
            <a:ext cx="5334000" cy="751488"/>
          </a:xfrm>
          <a:prstGeom prst="rect">
            <a:avLst/>
          </a:prstGeom>
        </p:spPr>
        <p:txBody>
          <a:bodyPr vert="horz" wrap="square" lIns="0" tIns="12700" rIns="0" bIns="0" rtlCol="0">
            <a:spAutoFit/>
          </a:bodyPr>
          <a:lstStyle/>
          <a:p>
            <a:pPr marL="12700" algn="ctr">
              <a:lnSpc>
                <a:spcPct val="100000"/>
              </a:lnSpc>
              <a:spcBef>
                <a:spcPts val="100"/>
              </a:spcBef>
            </a:pPr>
            <a:r>
              <a:rPr lang="en-IN" sz="2400" dirty="0">
                <a:solidFill>
                  <a:srgbClr val="5B9BD4"/>
                </a:solidFill>
                <a:latin typeface="Calibri"/>
                <a:cs typeface="Calibri"/>
              </a:rPr>
              <a:t>“MUSIC THEARPY USING FACIAL EXPRESSION USING MACHINE LEARNING</a:t>
            </a:r>
            <a:r>
              <a:rPr lang="en-IN" sz="2400" spc="-10" dirty="0">
                <a:solidFill>
                  <a:srgbClr val="5B9BD4"/>
                </a:solidFill>
                <a:latin typeface="Calibri"/>
                <a:cs typeface="Calibri"/>
              </a:rPr>
              <a:t>”</a:t>
            </a:r>
            <a:endParaRPr lang="en-IN" sz="2400" dirty="0">
              <a:latin typeface="Calibri"/>
              <a:cs typeface="Calibri"/>
            </a:endParaRPr>
          </a:p>
        </p:txBody>
      </p:sp>
      <p:sp>
        <p:nvSpPr>
          <p:cNvPr id="11" name="object 11"/>
          <p:cNvSpPr txBox="1"/>
          <p:nvPr/>
        </p:nvSpPr>
        <p:spPr>
          <a:xfrm>
            <a:off x="1164795" y="3487242"/>
            <a:ext cx="4229735" cy="2144177"/>
          </a:xfrm>
          <a:prstGeom prst="rect">
            <a:avLst/>
          </a:prstGeom>
        </p:spPr>
        <p:txBody>
          <a:bodyPr vert="horz" wrap="square" lIns="0" tIns="12700" rIns="0" bIns="0" rtlCol="0">
            <a:spAutoFit/>
          </a:bodyPr>
          <a:lstStyle/>
          <a:p>
            <a:pPr marL="1905" algn="ctr">
              <a:lnSpc>
                <a:spcPts val="1770"/>
              </a:lnSpc>
              <a:spcBef>
                <a:spcPts val="100"/>
              </a:spcBef>
            </a:pPr>
            <a:r>
              <a:rPr sz="1600" b="1" spc="-25" dirty="0">
                <a:solidFill>
                  <a:srgbClr val="C55A11"/>
                </a:solidFill>
                <a:latin typeface="Calibri"/>
                <a:cs typeface="Calibri"/>
              </a:rPr>
              <a:t>By</a:t>
            </a:r>
            <a:endParaRPr sz="1600" dirty="0">
              <a:latin typeface="Calibri"/>
              <a:cs typeface="Calibri"/>
            </a:endParaRPr>
          </a:p>
          <a:p>
            <a:pPr marL="69215" algn="ctr">
              <a:lnSpc>
                <a:spcPts val="2615"/>
              </a:lnSpc>
            </a:pPr>
            <a:r>
              <a:rPr lang="en-IN" sz="2400" b="1" spc="-10" dirty="0">
                <a:solidFill>
                  <a:srgbClr val="92D050"/>
                </a:solidFill>
                <a:latin typeface="Calibri"/>
                <a:cs typeface="Calibri"/>
              </a:rPr>
              <a:t>Yashwini</a:t>
            </a:r>
            <a:endParaRPr lang="en-IN" sz="2400" dirty="0">
              <a:latin typeface="Calibri"/>
              <a:cs typeface="Calibri"/>
            </a:endParaRPr>
          </a:p>
          <a:p>
            <a:pPr marL="69215" algn="ctr">
              <a:lnSpc>
                <a:spcPts val="2615"/>
              </a:lnSpc>
            </a:pPr>
            <a:r>
              <a:rPr lang="en-IN" sz="2000" b="1" spc="-25" dirty="0">
                <a:solidFill>
                  <a:srgbClr val="92D050"/>
                </a:solidFill>
                <a:latin typeface="Calibri"/>
                <a:cs typeface="Calibri"/>
              </a:rPr>
              <a:t>1CD23SCS17</a:t>
            </a:r>
            <a:endParaRPr sz="2000" dirty="0">
              <a:latin typeface="Calibri"/>
              <a:cs typeface="Calibri"/>
            </a:endParaRPr>
          </a:p>
          <a:p>
            <a:pPr>
              <a:lnSpc>
                <a:spcPct val="100000"/>
              </a:lnSpc>
              <a:spcBef>
                <a:spcPts val="405"/>
              </a:spcBef>
            </a:pPr>
            <a:endParaRPr sz="2000" dirty="0">
              <a:latin typeface="Calibri"/>
              <a:cs typeface="Calibri"/>
            </a:endParaRPr>
          </a:p>
          <a:p>
            <a:pPr marL="1270" algn="ctr">
              <a:lnSpc>
                <a:spcPct val="100000"/>
              </a:lnSpc>
            </a:pPr>
            <a:r>
              <a:rPr sz="1600" b="1" dirty="0">
                <a:solidFill>
                  <a:srgbClr val="C55A11"/>
                </a:solidFill>
                <a:latin typeface="Calibri"/>
                <a:cs typeface="Calibri"/>
              </a:rPr>
              <a:t>Under</a:t>
            </a:r>
            <a:r>
              <a:rPr sz="1600" b="1" spc="-35" dirty="0">
                <a:solidFill>
                  <a:srgbClr val="C55A11"/>
                </a:solidFill>
                <a:latin typeface="Calibri"/>
                <a:cs typeface="Calibri"/>
              </a:rPr>
              <a:t> </a:t>
            </a:r>
            <a:r>
              <a:rPr sz="1600" b="1" dirty="0">
                <a:solidFill>
                  <a:srgbClr val="C55A11"/>
                </a:solidFill>
                <a:latin typeface="Calibri"/>
                <a:cs typeface="Calibri"/>
              </a:rPr>
              <a:t>the</a:t>
            </a:r>
            <a:r>
              <a:rPr sz="1600" b="1" spc="-35" dirty="0">
                <a:solidFill>
                  <a:srgbClr val="C55A11"/>
                </a:solidFill>
                <a:latin typeface="Calibri"/>
                <a:cs typeface="Calibri"/>
              </a:rPr>
              <a:t> </a:t>
            </a:r>
            <a:r>
              <a:rPr sz="1600" b="1" spc="-10" dirty="0">
                <a:solidFill>
                  <a:srgbClr val="C55A11"/>
                </a:solidFill>
                <a:latin typeface="Calibri"/>
                <a:cs typeface="Calibri"/>
              </a:rPr>
              <a:t>Guidance</a:t>
            </a:r>
            <a:r>
              <a:rPr sz="1600" b="1" spc="-35" dirty="0">
                <a:solidFill>
                  <a:srgbClr val="C55A11"/>
                </a:solidFill>
                <a:latin typeface="Calibri"/>
                <a:cs typeface="Calibri"/>
              </a:rPr>
              <a:t> </a:t>
            </a:r>
            <a:r>
              <a:rPr sz="1600" b="1" spc="-25" dirty="0">
                <a:solidFill>
                  <a:srgbClr val="C55A11"/>
                </a:solidFill>
                <a:latin typeface="Calibri"/>
                <a:cs typeface="Calibri"/>
              </a:rPr>
              <a:t>of</a:t>
            </a:r>
            <a:endParaRPr lang="en-IN" sz="1600" dirty="0">
              <a:latin typeface="Calibri"/>
              <a:cs typeface="Calibri"/>
            </a:endParaRPr>
          </a:p>
          <a:p>
            <a:pPr marL="1905" algn="ctr">
              <a:lnSpc>
                <a:spcPts val="2305"/>
              </a:lnSpc>
              <a:spcBef>
                <a:spcPts val="750"/>
              </a:spcBef>
            </a:pPr>
            <a:r>
              <a:rPr lang="en-IN" sz="2000" b="1" i="1" spc="-20" dirty="0">
                <a:solidFill>
                  <a:srgbClr val="E1EED8"/>
                </a:solidFill>
                <a:latin typeface="Calibri"/>
                <a:cs typeface="Calibri"/>
              </a:rPr>
              <a:t>Dr.Vasantha. M</a:t>
            </a:r>
            <a:endParaRPr lang="en-IN" sz="2000" dirty="0">
              <a:latin typeface="Calibri"/>
              <a:cs typeface="Calibri"/>
            </a:endParaRPr>
          </a:p>
          <a:p>
            <a:pPr algn="ctr">
              <a:lnSpc>
                <a:spcPts val="1825"/>
              </a:lnSpc>
            </a:pPr>
            <a:r>
              <a:rPr lang="en-US" sz="1600" b="1" i="1" spc="-10" dirty="0">
                <a:solidFill>
                  <a:srgbClr val="00B0F0"/>
                </a:solidFill>
                <a:latin typeface="Calibri"/>
                <a:cs typeface="Calibri"/>
              </a:rPr>
              <a:t>Associate. Professor</a:t>
            </a:r>
            <a:endParaRPr sz="1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68A1-2BD2-14DA-8182-8F97D318B753}"/>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43E94358-D49B-1329-5237-E1CE3345DC20}"/>
              </a:ext>
            </a:extLst>
          </p:cNvPr>
          <p:cNvSpPr>
            <a:spLocks noGrp="1"/>
          </p:cNvSpPr>
          <p:nvPr>
            <p:ph type="body" idx="1"/>
          </p:nvPr>
        </p:nvSpPr>
        <p:spPr>
          <a:xfrm>
            <a:off x="1828800" y="2133600"/>
            <a:ext cx="10638155" cy="3217035"/>
          </a:xfrm>
        </p:spPr>
        <p:txBody>
          <a:bodyPr/>
          <a:lstStyle/>
          <a:p>
            <a:pPr>
              <a:lnSpc>
                <a:spcPct val="150000"/>
              </a:lnSpc>
            </a:pPr>
            <a:r>
              <a:rPr lang="en-US" b="1" dirty="0"/>
              <a:t>Scikit-Learn</a:t>
            </a:r>
            <a:endParaRPr lang="en-US" dirty="0"/>
          </a:p>
          <a:p>
            <a:pPr marL="742950" lvl="1" indent="-285750">
              <a:lnSpc>
                <a:spcPct val="150000"/>
              </a:lnSpc>
              <a:buFont typeface="Wingdings" panose="05000000000000000000" pitchFamily="2" charset="2"/>
              <a:buChar char="Ø"/>
            </a:pPr>
            <a:r>
              <a:rPr lang="en-US" dirty="0"/>
              <a:t>A library for machine learning and data mining.</a:t>
            </a:r>
          </a:p>
          <a:p>
            <a:pPr>
              <a:lnSpc>
                <a:spcPct val="150000"/>
              </a:lnSpc>
            </a:pPr>
            <a:r>
              <a:rPr lang="en-US" b="1" dirty="0"/>
              <a:t>Key Features:</a:t>
            </a:r>
            <a:endParaRPr lang="en-US" dirty="0"/>
          </a:p>
          <a:p>
            <a:pPr marL="742950" lvl="1" indent="-285750">
              <a:lnSpc>
                <a:spcPct val="150000"/>
              </a:lnSpc>
              <a:buFont typeface="Wingdings" panose="05000000000000000000" pitchFamily="2" charset="2"/>
              <a:buChar char="Ø"/>
            </a:pPr>
            <a:r>
              <a:rPr lang="en-US" dirty="0"/>
              <a:t>Supervised and unsupervised learning models.</a:t>
            </a:r>
          </a:p>
          <a:p>
            <a:pPr marL="742950" lvl="1" indent="-285750">
              <a:lnSpc>
                <a:spcPct val="150000"/>
              </a:lnSpc>
              <a:buFont typeface="Wingdings" panose="05000000000000000000" pitchFamily="2" charset="2"/>
              <a:buChar char="Ø"/>
            </a:pPr>
            <a:r>
              <a:rPr lang="en-US" dirty="0"/>
              <a:t>Model evaluation and parameter tuning.</a:t>
            </a:r>
          </a:p>
          <a:p>
            <a:pPr>
              <a:lnSpc>
                <a:spcPct val="150000"/>
              </a:lnSpc>
            </a:pPr>
            <a:r>
              <a:rPr lang="en-US" b="1" dirty="0"/>
              <a:t>Use Case:</a:t>
            </a:r>
            <a:r>
              <a:rPr lang="en-US" dirty="0"/>
              <a:t> Building and evaluating classification models.</a:t>
            </a:r>
          </a:p>
          <a:p>
            <a:pPr marL="342900" indent="-34290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41103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068-E31E-42FB-C185-3E325B491807}"/>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2B23D2B4-A395-4162-0969-07B367B20F46}"/>
              </a:ext>
            </a:extLst>
          </p:cNvPr>
          <p:cNvSpPr>
            <a:spLocks noGrp="1"/>
          </p:cNvSpPr>
          <p:nvPr>
            <p:ph type="body" idx="1"/>
          </p:nvPr>
        </p:nvSpPr>
        <p:spPr>
          <a:xfrm>
            <a:off x="1553845" y="1981200"/>
            <a:ext cx="10638155" cy="3217035"/>
          </a:xfrm>
        </p:spPr>
        <p:txBody>
          <a:bodyPr/>
          <a:lstStyle/>
          <a:p>
            <a:pPr>
              <a:lnSpc>
                <a:spcPct val="150000"/>
              </a:lnSpc>
            </a:pPr>
            <a:r>
              <a:rPr lang="en-US" b="1" dirty="0"/>
              <a:t>TensorFlow</a:t>
            </a:r>
            <a:endParaRPr lang="en-US" dirty="0"/>
          </a:p>
          <a:p>
            <a:pPr marL="742950" lvl="1" indent="-285750">
              <a:lnSpc>
                <a:spcPct val="150000"/>
              </a:lnSpc>
              <a:buFont typeface="Wingdings" panose="05000000000000000000" pitchFamily="2" charset="2"/>
              <a:buChar char="Ø"/>
            </a:pPr>
            <a:r>
              <a:rPr lang="en-US" dirty="0"/>
              <a:t>An open-source framework for building and training neural networks.</a:t>
            </a:r>
          </a:p>
          <a:p>
            <a:pPr>
              <a:lnSpc>
                <a:spcPct val="150000"/>
              </a:lnSpc>
            </a:pPr>
            <a:r>
              <a:rPr lang="en-US" b="1" dirty="0"/>
              <a:t>Key Features:</a:t>
            </a:r>
            <a:endParaRPr lang="en-US" dirty="0"/>
          </a:p>
          <a:p>
            <a:pPr marL="742950" lvl="1" indent="-285750">
              <a:lnSpc>
                <a:spcPct val="150000"/>
              </a:lnSpc>
              <a:buFont typeface="Wingdings" panose="05000000000000000000" pitchFamily="2" charset="2"/>
              <a:buChar char="Ø"/>
            </a:pPr>
            <a:r>
              <a:rPr lang="en-US" dirty="0"/>
              <a:t>Tensor operations and automatic differentiation.</a:t>
            </a:r>
          </a:p>
          <a:p>
            <a:pPr marL="742950" lvl="1" indent="-285750">
              <a:lnSpc>
                <a:spcPct val="150000"/>
              </a:lnSpc>
              <a:buFont typeface="Wingdings" panose="05000000000000000000" pitchFamily="2" charset="2"/>
              <a:buChar char="Ø"/>
            </a:pPr>
            <a:r>
              <a:rPr lang="en-US" dirty="0"/>
              <a:t>Support for deep learning models (CNN).</a:t>
            </a:r>
          </a:p>
          <a:p>
            <a:pPr>
              <a:lnSpc>
                <a:spcPct val="150000"/>
              </a:lnSpc>
            </a:pPr>
            <a:r>
              <a:rPr lang="en-US" b="1" dirty="0"/>
              <a:t>Use Case:</a:t>
            </a:r>
            <a:r>
              <a:rPr lang="en-US" dirty="0"/>
              <a:t> Building image classification models.</a:t>
            </a:r>
          </a:p>
          <a:p>
            <a:pPr marL="342900" indent="-34290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72641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716" y="315224"/>
            <a:ext cx="6913657" cy="849183"/>
          </a:xfrm>
          <a:prstGeom prst="rect">
            <a:avLst/>
          </a:prstGeom>
        </p:spPr>
        <p:txBody>
          <a:bodyPr vert="horz" wrap="square" lIns="0" tIns="231370" rIns="0" bIns="0" rtlCol="0">
            <a:spAutoFit/>
          </a:bodyPr>
          <a:lstStyle/>
          <a:p>
            <a:pPr marL="22860">
              <a:lnSpc>
                <a:spcPct val="100000"/>
              </a:lnSpc>
              <a:spcBef>
                <a:spcPts val="100"/>
              </a:spcBef>
            </a:pPr>
            <a:r>
              <a:rPr lang="en-US" spc="-10" dirty="0"/>
              <a:t>Proposed system</a:t>
            </a:r>
            <a:endParaRPr spc="-10" dirty="0"/>
          </a:p>
        </p:txBody>
      </p:sp>
      <p:sp>
        <p:nvSpPr>
          <p:cNvPr id="4" name="TextBox 3">
            <a:extLst>
              <a:ext uri="{FF2B5EF4-FFF2-40B4-BE49-F238E27FC236}">
                <a16:creationId xmlns:a16="http://schemas.microsoft.com/office/drawing/2014/main" id="{935039AF-2DCF-637D-FCD4-4C0306398EE9}"/>
              </a:ext>
            </a:extLst>
          </p:cNvPr>
          <p:cNvSpPr txBox="1"/>
          <p:nvPr/>
        </p:nvSpPr>
        <p:spPr>
          <a:xfrm>
            <a:off x="2209800" y="1905000"/>
            <a:ext cx="8382000"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system aims to automate the playlist generation process based on facial emotion recognition. By eliminating the manual task of song selection, the system provides a seamless and personalized music experience. With accuracy rates of 85-90% for real-time images and 98-100% for static images, it offers efficient, cost-effective, and high-performance emotion detection and music recommendation capabilities.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1370" rIns="0" bIns="0" rtlCol="0">
            <a:spAutoFit/>
          </a:bodyPr>
          <a:lstStyle/>
          <a:p>
            <a:pPr marL="22860">
              <a:lnSpc>
                <a:spcPct val="100000"/>
              </a:lnSpc>
              <a:spcBef>
                <a:spcPts val="100"/>
              </a:spcBef>
            </a:pPr>
            <a:r>
              <a:rPr spc="-10" dirty="0"/>
              <a:t>Applications</a:t>
            </a:r>
          </a:p>
        </p:txBody>
      </p:sp>
      <p:sp>
        <p:nvSpPr>
          <p:cNvPr id="4" name="TextBox 3">
            <a:extLst>
              <a:ext uri="{FF2B5EF4-FFF2-40B4-BE49-F238E27FC236}">
                <a16:creationId xmlns:a16="http://schemas.microsoft.com/office/drawing/2014/main" id="{55D5D512-4BE6-AB7F-0E4A-47B5E142AD53}"/>
              </a:ext>
            </a:extLst>
          </p:cNvPr>
          <p:cNvSpPr txBox="1"/>
          <p:nvPr/>
        </p:nvSpPr>
        <p:spPr>
          <a:xfrm>
            <a:off x="1981200" y="2120784"/>
            <a:ext cx="7772400" cy="253556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Entertainment Industry:</a:t>
            </a:r>
            <a:r>
              <a:rPr lang="en-US" dirty="0">
                <a:latin typeface="Times New Roman" panose="02020603050405020304" pitchFamily="18" charset="0"/>
                <a:cs typeface="Times New Roman" panose="02020603050405020304" pitchFamily="18" charset="0"/>
              </a:rPr>
              <a:t> Personalized music streaming based on user emotions.</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Therapeutic music selection for mental well-being.</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Smart Home Systems:</a:t>
            </a:r>
            <a:r>
              <a:rPr lang="en-US" dirty="0">
                <a:latin typeface="Times New Roman" panose="02020603050405020304" pitchFamily="18" charset="0"/>
                <a:cs typeface="Times New Roman" panose="02020603050405020304" pitchFamily="18" charset="0"/>
              </a:rPr>
              <a:t> AI-driven music controls for enhancing user experience.</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Retail Spaces:</a:t>
            </a:r>
            <a:r>
              <a:rPr lang="en-US" dirty="0">
                <a:latin typeface="Times New Roman" panose="02020603050405020304" pitchFamily="18" charset="0"/>
                <a:cs typeface="Times New Roman" panose="02020603050405020304" pitchFamily="18" charset="0"/>
              </a:rPr>
              <a:t> Setting mood-based ambiance music for customers.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716" y="315224"/>
            <a:ext cx="8152284" cy="822303"/>
          </a:xfrm>
          <a:prstGeom prst="rect">
            <a:avLst/>
          </a:prstGeom>
        </p:spPr>
        <p:txBody>
          <a:bodyPr vert="horz" wrap="square" lIns="0" tIns="265710" rIns="0" bIns="0" rtlCol="0">
            <a:spAutoFit/>
          </a:bodyPr>
          <a:lstStyle/>
          <a:p>
            <a:pPr marL="22860">
              <a:lnSpc>
                <a:spcPct val="100000"/>
              </a:lnSpc>
              <a:spcBef>
                <a:spcPts val="100"/>
              </a:spcBef>
            </a:pPr>
            <a:r>
              <a:rPr sz="3600" spc="-175" dirty="0"/>
              <a:t> </a:t>
            </a:r>
            <a:r>
              <a:rPr lang="en-US" sz="3600" spc="-175" dirty="0"/>
              <a:t>Hardware and </a:t>
            </a:r>
            <a:r>
              <a:rPr sz="3600" dirty="0"/>
              <a:t>Software</a:t>
            </a:r>
            <a:r>
              <a:rPr sz="3600" spc="-175" dirty="0"/>
              <a:t> </a:t>
            </a:r>
            <a:r>
              <a:rPr sz="3600" spc="-10" dirty="0"/>
              <a:t>Requirements</a:t>
            </a:r>
            <a:endParaRPr sz="3600" dirty="0"/>
          </a:p>
        </p:txBody>
      </p:sp>
      <p:sp>
        <p:nvSpPr>
          <p:cNvPr id="10" name="TextBox 9">
            <a:extLst>
              <a:ext uri="{FF2B5EF4-FFF2-40B4-BE49-F238E27FC236}">
                <a16:creationId xmlns:a16="http://schemas.microsoft.com/office/drawing/2014/main" id="{32C1CAD7-6F25-BEEB-EEC8-8F9D0774F37A}"/>
              </a:ext>
            </a:extLst>
          </p:cNvPr>
          <p:cNvSpPr txBox="1"/>
          <p:nvPr/>
        </p:nvSpPr>
        <p:spPr>
          <a:xfrm>
            <a:off x="1752600" y="2057400"/>
            <a:ext cx="4554474" cy="263341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Software Requirements:</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Python 3.x</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OpenCV</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Keras and TensorFlow</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Windows Media Player (win32com client)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Haar Cascade XML files</a:t>
            </a:r>
          </a:p>
          <a:p>
            <a:pPr marL="342900" marR="161925" lvl="0" indent="-342900" algn="l">
              <a:lnSpc>
                <a:spcPct val="150000"/>
              </a:lnSpc>
              <a:spcAft>
                <a:spcPts val="1000"/>
              </a:spcAft>
              <a:buFont typeface="Wingdings" panose="05000000000000000000" pitchFamily="2" charset="2"/>
              <a:buChar char="Ø"/>
              <a:tabLst>
                <a:tab pos="450215" algn="l"/>
              </a:tabLst>
            </a:pPr>
            <a:endParaRPr lang="en-IN" sz="1600" spc="0" dirty="0">
              <a:effectLst/>
              <a:latin typeface="Times New Roman" panose="02020603050405020304" pitchFamily="18" charset="0"/>
              <a:ea typeface="Courier New" panose="02070309020205020404" pitchFamily="49" charset="0"/>
              <a:cs typeface="Times New Roman" panose="02020603050405020304" pitchFamily="18" charset="0"/>
            </a:endParaRPr>
          </a:p>
        </p:txBody>
      </p:sp>
      <p:sp>
        <p:nvSpPr>
          <p:cNvPr id="4" name="TextBox 3">
            <a:extLst>
              <a:ext uri="{FF2B5EF4-FFF2-40B4-BE49-F238E27FC236}">
                <a16:creationId xmlns:a16="http://schemas.microsoft.com/office/drawing/2014/main" id="{8EFA70B4-6259-3622-04B4-50E1870D49BD}"/>
              </a:ext>
            </a:extLst>
          </p:cNvPr>
          <p:cNvSpPr txBox="1"/>
          <p:nvPr/>
        </p:nvSpPr>
        <p:spPr>
          <a:xfrm>
            <a:off x="6400800" y="2057400"/>
            <a:ext cx="3810000"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Hardware Requirements:</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PC or Laptop with Windows OS</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In-built or external Webcam</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Minimum 4GB RAM</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Speakers for audio playback</a:t>
            </a:r>
          </a:p>
          <a:p>
            <a:pPr marL="285750" indent="-285750">
              <a:buFont typeface="Wingdings" panose="05000000000000000000" pitchFamily="2" charset="2"/>
              <a:buChar char="Ø"/>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1370" rIns="0" bIns="0" rtlCol="0">
            <a:spAutoFit/>
          </a:bodyPr>
          <a:lstStyle/>
          <a:p>
            <a:pPr marL="22860">
              <a:lnSpc>
                <a:spcPct val="100000"/>
              </a:lnSpc>
              <a:spcBef>
                <a:spcPts val="100"/>
              </a:spcBef>
            </a:pPr>
            <a:r>
              <a:rPr spc="-10" dirty="0"/>
              <a:t>Architecture</a:t>
            </a:r>
          </a:p>
        </p:txBody>
      </p:sp>
      <p:sp>
        <p:nvSpPr>
          <p:cNvPr id="3" name="Smiley Face 2">
            <a:extLst>
              <a:ext uri="{FF2B5EF4-FFF2-40B4-BE49-F238E27FC236}">
                <a16:creationId xmlns:a16="http://schemas.microsoft.com/office/drawing/2014/main" id="{67455C78-550E-B103-7C1F-E0124E4557FB}"/>
              </a:ext>
            </a:extLst>
          </p:cNvPr>
          <p:cNvSpPr/>
          <p:nvPr/>
        </p:nvSpPr>
        <p:spPr>
          <a:xfrm>
            <a:off x="2380645" y="1535431"/>
            <a:ext cx="685800" cy="6858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356EFD4-99F4-7214-20B9-D25529FED2C4}"/>
              </a:ext>
            </a:extLst>
          </p:cNvPr>
          <p:cNvSpPr txBox="1"/>
          <p:nvPr/>
        </p:nvSpPr>
        <p:spPr>
          <a:xfrm>
            <a:off x="4022746" y="1693665"/>
            <a:ext cx="4564913" cy="36933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dirty="0"/>
              <a:t>Face detection using web camera</a:t>
            </a:r>
          </a:p>
        </p:txBody>
      </p:sp>
      <p:sp>
        <p:nvSpPr>
          <p:cNvPr id="7" name="Arrow: Right 6">
            <a:extLst>
              <a:ext uri="{FF2B5EF4-FFF2-40B4-BE49-F238E27FC236}">
                <a16:creationId xmlns:a16="http://schemas.microsoft.com/office/drawing/2014/main" id="{AB972501-9DF0-B1D2-3321-8A2C504BCCB7}"/>
              </a:ext>
            </a:extLst>
          </p:cNvPr>
          <p:cNvSpPr/>
          <p:nvPr/>
        </p:nvSpPr>
        <p:spPr>
          <a:xfrm rot="5400000">
            <a:off x="6244299" y="2144654"/>
            <a:ext cx="495300" cy="257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1F95116-16A9-B4F7-BBB5-8CA840442813}"/>
              </a:ext>
            </a:extLst>
          </p:cNvPr>
          <p:cNvSpPr txBox="1"/>
          <p:nvPr/>
        </p:nvSpPr>
        <p:spPr>
          <a:xfrm>
            <a:off x="4022746" y="2554842"/>
            <a:ext cx="4564911" cy="369332"/>
          </a:xfrm>
          <a:prstGeom prst="rect">
            <a:avLst/>
          </a:prstGeom>
          <a:solidFill>
            <a:schemeClr val="tx2">
              <a:lumMod val="20000"/>
              <a:lumOff val="80000"/>
            </a:schemeClr>
          </a:solidFill>
        </p:spPr>
        <p:txBody>
          <a:bodyPr wrap="square" rtlCol="0">
            <a:spAutoFit/>
          </a:bodyPr>
          <a:lstStyle/>
          <a:p>
            <a:pPr algn="ctr"/>
            <a:r>
              <a:rPr lang="en-US" dirty="0"/>
              <a:t>Facial landmark extraction</a:t>
            </a:r>
          </a:p>
        </p:txBody>
      </p:sp>
      <p:sp>
        <p:nvSpPr>
          <p:cNvPr id="9" name="Arrow: Right 8">
            <a:extLst>
              <a:ext uri="{FF2B5EF4-FFF2-40B4-BE49-F238E27FC236}">
                <a16:creationId xmlns:a16="http://schemas.microsoft.com/office/drawing/2014/main" id="{0E51C3FB-41B1-E648-E14F-AD8AFC2F73D0}"/>
              </a:ext>
            </a:extLst>
          </p:cNvPr>
          <p:cNvSpPr/>
          <p:nvPr/>
        </p:nvSpPr>
        <p:spPr>
          <a:xfrm rot="5400000">
            <a:off x="6158572" y="3067672"/>
            <a:ext cx="619128"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9E537A-07F4-8DD6-3E85-0B960E4FEAA8}"/>
              </a:ext>
            </a:extLst>
          </p:cNvPr>
          <p:cNvSpPr txBox="1"/>
          <p:nvPr/>
        </p:nvSpPr>
        <p:spPr>
          <a:xfrm>
            <a:off x="4022747" y="3559237"/>
            <a:ext cx="4564911" cy="369332"/>
          </a:xfrm>
          <a:prstGeom prst="rect">
            <a:avLst/>
          </a:prstGeom>
          <a:solidFill>
            <a:schemeClr val="tx2">
              <a:lumMod val="20000"/>
              <a:lumOff val="80000"/>
            </a:schemeClr>
          </a:solidFill>
        </p:spPr>
        <p:txBody>
          <a:bodyPr wrap="square" rtlCol="0">
            <a:spAutoFit/>
          </a:bodyPr>
          <a:lstStyle/>
          <a:p>
            <a:pPr algn="ctr"/>
            <a:r>
              <a:rPr lang="en-US" dirty="0"/>
              <a:t>Facial expression detection</a:t>
            </a:r>
          </a:p>
        </p:txBody>
      </p:sp>
      <p:sp>
        <p:nvSpPr>
          <p:cNvPr id="11" name="Arrow: Right 10">
            <a:extLst>
              <a:ext uri="{FF2B5EF4-FFF2-40B4-BE49-F238E27FC236}">
                <a16:creationId xmlns:a16="http://schemas.microsoft.com/office/drawing/2014/main" id="{4698C486-2044-2979-B2C2-34914C127B9E}"/>
              </a:ext>
            </a:extLst>
          </p:cNvPr>
          <p:cNvSpPr/>
          <p:nvPr/>
        </p:nvSpPr>
        <p:spPr>
          <a:xfrm rot="5400000">
            <a:off x="6158572" y="4085733"/>
            <a:ext cx="619128"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AD46F50-E946-0E22-D54C-E2B25162F70B}"/>
              </a:ext>
            </a:extLst>
          </p:cNvPr>
          <p:cNvSpPr txBox="1"/>
          <p:nvPr/>
        </p:nvSpPr>
        <p:spPr>
          <a:xfrm>
            <a:off x="3965645" y="4543474"/>
            <a:ext cx="4622014" cy="369332"/>
          </a:xfrm>
          <a:prstGeom prst="rect">
            <a:avLst/>
          </a:prstGeom>
          <a:solidFill>
            <a:schemeClr val="tx2">
              <a:lumMod val="20000"/>
              <a:lumOff val="80000"/>
            </a:schemeClr>
          </a:solidFill>
        </p:spPr>
        <p:txBody>
          <a:bodyPr wrap="square" rtlCol="0">
            <a:spAutoFit/>
          </a:bodyPr>
          <a:lstStyle/>
          <a:p>
            <a:pPr algn="ctr"/>
            <a:r>
              <a:rPr lang="en-US" dirty="0"/>
              <a:t>Music player</a:t>
            </a:r>
          </a:p>
        </p:txBody>
      </p:sp>
      <p:cxnSp>
        <p:nvCxnSpPr>
          <p:cNvPr id="16" name="Straight Arrow Connector 15">
            <a:extLst>
              <a:ext uri="{FF2B5EF4-FFF2-40B4-BE49-F238E27FC236}">
                <a16:creationId xmlns:a16="http://schemas.microsoft.com/office/drawing/2014/main" id="{314EC5E8-1A62-8760-770C-5B256F0DC8BA}"/>
              </a:ext>
            </a:extLst>
          </p:cNvPr>
          <p:cNvCxnSpPr>
            <a:cxnSpLocks/>
            <a:stCxn id="12" idx="2"/>
            <a:endCxn id="33" idx="1"/>
          </p:cNvCxnSpPr>
          <p:nvPr/>
        </p:nvCxnSpPr>
        <p:spPr>
          <a:xfrm>
            <a:off x="6276652" y="4912806"/>
            <a:ext cx="1082" cy="35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1C60B8-0386-7E64-E6F6-0E340C6D35FF}"/>
              </a:ext>
            </a:extLst>
          </p:cNvPr>
          <p:cNvCxnSpPr/>
          <p:nvPr/>
        </p:nvCxnSpPr>
        <p:spPr>
          <a:xfrm>
            <a:off x="4118694" y="4912806"/>
            <a:ext cx="10008" cy="30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7B2559-4B1C-F785-E125-38D9F1894369}"/>
              </a:ext>
            </a:extLst>
          </p:cNvPr>
          <p:cNvCxnSpPr/>
          <p:nvPr/>
        </p:nvCxnSpPr>
        <p:spPr>
          <a:xfrm>
            <a:off x="5197673" y="4898284"/>
            <a:ext cx="10008" cy="30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6C7B7B-63F0-F469-EAD4-0F5FCDDFBCE7}"/>
              </a:ext>
            </a:extLst>
          </p:cNvPr>
          <p:cNvCxnSpPr/>
          <p:nvPr/>
        </p:nvCxnSpPr>
        <p:spPr>
          <a:xfrm>
            <a:off x="7314898" y="4902568"/>
            <a:ext cx="10008" cy="30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263EDA9-9D35-39F0-765E-A466AE92AC2B}"/>
              </a:ext>
            </a:extLst>
          </p:cNvPr>
          <p:cNvCxnSpPr/>
          <p:nvPr/>
        </p:nvCxnSpPr>
        <p:spPr>
          <a:xfrm>
            <a:off x="8425684" y="4940230"/>
            <a:ext cx="10008" cy="30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FB43290D-784E-60E6-E71E-ACDF0BED6214}"/>
              </a:ext>
            </a:extLst>
          </p:cNvPr>
          <p:cNvSpPr/>
          <p:nvPr/>
        </p:nvSpPr>
        <p:spPr>
          <a:xfrm>
            <a:off x="3296945" y="1732416"/>
            <a:ext cx="495300" cy="257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Magnetic Disk 30">
            <a:extLst>
              <a:ext uri="{FF2B5EF4-FFF2-40B4-BE49-F238E27FC236}">
                <a16:creationId xmlns:a16="http://schemas.microsoft.com/office/drawing/2014/main" id="{DB308962-58B8-1FD3-8328-626C5FA42F59}"/>
              </a:ext>
            </a:extLst>
          </p:cNvPr>
          <p:cNvSpPr/>
          <p:nvPr/>
        </p:nvSpPr>
        <p:spPr>
          <a:xfrm>
            <a:off x="3546507" y="5247641"/>
            <a:ext cx="947664" cy="56013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Angry</a:t>
            </a:r>
          </a:p>
        </p:txBody>
      </p:sp>
      <p:sp>
        <p:nvSpPr>
          <p:cNvPr id="32" name="Flowchart: Magnetic Disk 31">
            <a:extLst>
              <a:ext uri="{FF2B5EF4-FFF2-40B4-BE49-F238E27FC236}">
                <a16:creationId xmlns:a16="http://schemas.microsoft.com/office/drawing/2014/main" id="{AC21694B-88CA-193A-470C-3FA9775456C8}"/>
              </a:ext>
            </a:extLst>
          </p:cNvPr>
          <p:cNvSpPr/>
          <p:nvPr/>
        </p:nvSpPr>
        <p:spPr>
          <a:xfrm>
            <a:off x="4672582" y="5267799"/>
            <a:ext cx="947664" cy="56013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happy</a:t>
            </a:r>
            <a:endParaRPr lang="en-US" dirty="0"/>
          </a:p>
        </p:txBody>
      </p:sp>
      <p:sp>
        <p:nvSpPr>
          <p:cNvPr id="33" name="Flowchart: Magnetic Disk 32">
            <a:extLst>
              <a:ext uri="{FF2B5EF4-FFF2-40B4-BE49-F238E27FC236}">
                <a16:creationId xmlns:a16="http://schemas.microsoft.com/office/drawing/2014/main" id="{962977BD-DA94-6556-5FE4-E3E73BA330AA}"/>
              </a:ext>
            </a:extLst>
          </p:cNvPr>
          <p:cNvSpPr/>
          <p:nvPr/>
        </p:nvSpPr>
        <p:spPr>
          <a:xfrm>
            <a:off x="5803902" y="5267799"/>
            <a:ext cx="947664" cy="56013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sad</a:t>
            </a:r>
            <a:endParaRPr lang="en-US" dirty="0"/>
          </a:p>
        </p:txBody>
      </p:sp>
      <p:sp>
        <p:nvSpPr>
          <p:cNvPr id="34" name="Flowchart: Magnetic Disk 33">
            <a:extLst>
              <a:ext uri="{FF2B5EF4-FFF2-40B4-BE49-F238E27FC236}">
                <a16:creationId xmlns:a16="http://schemas.microsoft.com/office/drawing/2014/main" id="{97D4EC3D-51A5-1F05-7BD4-D5F8136EFED7}"/>
              </a:ext>
            </a:extLst>
          </p:cNvPr>
          <p:cNvSpPr/>
          <p:nvPr/>
        </p:nvSpPr>
        <p:spPr>
          <a:xfrm>
            <a:off x="6851074" y="5247641"/>
            <a:ext cx="947664" cy="56013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neutral</a:t>
            </a:r>
          </a:p>
        </p:txBody>
      </p:sp>
      <p:sp>
        <p:nvSpPr>
          <p:cNvPr id="35" name="Flowchart: Magnetic Disk 34">
            <a:extLst>
              <a:ext uri="{FF2B5EF4-FFF2-40B4-BE49-F238E27FC236}">
                <a16:creationId xmlns:a16="http://schemas.microsoft.com/office/drawing/2014/main" id="{1E1753D9-0AD1-0775-04CD-2CF130B1B510}"/>
              </a:ext>
            </a:extLst>
          </p:cNvPr>
          <p:cNvSpPr/>
          <p:nvPr/>
        </p:nvSpPr>
        <p:spPr>
          <a:xfrm>
            <a:off x="7997755" y="5267799"/>
            <a:ext cx="947664" cy="56013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surprise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716" y="315224"/>
            <a:ext cx="6913657" cy="575157"/>
          </a:xfrm>
          <a:prstGeom prst="rect">
            <a:avLst/>
          </a:prstGeom>
        </p:spPr>
        <p:txBody>
          <a:bodyPr vert="horz" wrap="square" lIns="0" tIns="74295" rIns="0" bIns="0" rtlCol="0">
            <a:spAutoFit/>
          </a:bodyPr>
          <a:lstStyle/>
          <a:p>
            <a:pPr marL="12700" marR="5080">
              <a:lnSpc>
                <a:spcPts val="3890"/>
              </a:lnSpc>
              <a:spcBef>
                <a:spcPts val="585"/>
              </a:spcBef>
            </a:pPr>
            <a:r>
              <a:rPr sz="3600" spc="-10" dirty="0"/>
              <a:t>Methodology(Cont..)</a:t>
            </a:r>
            <a:endParaRPr sz="3600" dirty="0"/>
          </a:p>
        </p:txBody>
      </p:sp>
      <p:sp>
        <p:nvSpPr>
          <p:cNvPr id="4" name="Rectangle 2">
            <a:extLst>
              <a:ext uri="{FF2B5EF4-FFF2-40B4-BE49-F238E27FC236}">
                <a16:creationId xmlns:a16="http://schemas.microsoft.com/office/drawing/2014/main" id="{B4DF1809-FC0C-AA46-9A41-07D990A631D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D14469DB-1B14-9CDB-3A52-31481FCD5289}"/>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E2F1F4E-80F2-5869-7007-E46F6F9E1021}"/>
              </a:ext>
            </a:extLst>
          </p:cNvPr>
          <p:cNvSpPr txBox="1"/>
          <p:nvPr/>
        </p:nvSpPr>
        <p:spPr>
          <a:xfrm>
            <a:off x="2286000" y="2161217"/>
            <a:ext cx="10363200" cy="253556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Face Detection: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OpenCV's Haar Cascade for frontal face detection.</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Captures frames from the webcam.</a:t>
            </a:r>
          </a:p>
          <a:p>
            <a:pPr>
              <a:lnSpc>
                <a:spcPct val="150000"/>
              </a:lnSpc>
            </a:pPr>
            <a:r>
              <a:rPr lang="en-US" b="1" dirty="0">
                <a:latin typeface="Times New Roman" panose="02020603050405020304" pitchFamily="18" charset="0"/>
                <a:cs typeface="Times New Roman" panose="02020603050405020304" pitchFamily="18" charset="0"/>
              </a:rPr>
              <a:t>Emotion Recognition: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Pre-processes images and uses a trained Keras model.</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Identifies emotions such as Angry, Happy, Neutral, Sad, and Surprise.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C664FD-52C0-DDBA-367F-D07B4CF383F6}"/>
              </a:ext>
            </a:extLst>
          </p:cNvPr>
          <p:cNvSpPr>
            <a:spLocks noGrp="1"/>
          </p:cNvSpPr>
          <p:nvPr>
            <p:ph type="title"/>
          </p:nvPr>
        </p:nvSpPr>
        <p:spPr>
          <a:xfrm>
            <a:off x="2515716" y="315224"/>
            <a:ext cx="6913657" cy="615553"/>
          </a:xfrm>
        </p:spPr>
        <p:txBody>
          <a:bodyPr/>
          <a:lstStyle/>
          <a:p>
            <a:r>
              <a:rPr lang="en-US" sz="4000" spc="-10" dirty="0"/>
              <a:t>Methodology(Cont..)</a:t>
            </a:r>
            <a:endParaRPr lang="en-US" dirty="0"/>
          </a:p>
        </p:txBody>
      </p:sp>
      <p:sp>
        <p:nvSpPr>
          <p:cNvPr id="4" name="Text Placeholder 3">
            <a:extLst>
              <a:ext uri="{FF2B5EF4-FFF2-40B4-BE49-F238E27FC236}">
                <a16:creationId xmlns:a16="http://schemas.microsoft.com/office/drawing/2014/main" id="{86EAE3F8-C530-2E48-B65F-760A75290919}"/>
              </a:ext>
            </a:extLst>
          </p:cNvPr>
          <p:cNvSpPr>
            <a:spLocks noGrp="1"/>
          </p:cNvSpPr>
          <p:nvPr>
            <p:ph type="body" idx="1"/>
          </p:nvPr>
        </p:nvSpPr>
        <p:spPr>
          <a:xfrm>
            <a:off x="1371600" y="2044005"/>
            <a:ext cx="10638155" cy="3137595"/>
          </a:xfrm>
        </p:spPr>
        <p:txBody>
          <a:bodyPr/>
          <a:lstStyle/>
          <a:p>
            <a:pPr>
              <a:lnSpc>
                <a:spcPct val="150000"/>
              </a:lnSpc>
            </a:pPr>
            <a:r>
              <a:rPr lang="en-US" sz="1800" b="1" dirty="0">
                <a:latin typeface="Times New Roman" panose="02020603050405020304" pitchFamily="18" charset="0"/>
                <a:cs typeface="Times New Roman" panose="02020603050405020304" pitchFamily="18" charset="0"/>
              </a:rPr>
              <a:t>Music Mapping:</a:t>
            </a:r>
            <a:endParaRPr lang="en-US" sz="18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Matches detected emotions to specific music tracks.</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Windows Media Player (via win32com) for playback.</a:t>
            </a:r>
          </a:p>
          <a:p>
            <a:pPr>
              <a:lnSpc>
                <a:spcPct val="150000"/>
              </a:lnSpc>
            </a:pPr>
            <a:r>
              <a:rPr lang="en-US" sz="1800" b="1" dirty="0">
                <a:latin typeface="Times New Roman" panose="02020603050405020304" pitchFamily="18" charset="0"/>
                <a:cs typeface="Times New Roman" panose="02020603050405020304" pitchFamily="18" charset="0"/>
              </a:rPr>
              <a:t>User Interaction:</a:t>
            </a:r>
            <a:endParaRPr lang="en-US" sz="18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Displays detected emotion and starts the corresponding music.</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Allows the user to stop playback manually.</a:t>
            </a:r>
          </a:p>
          <a:p>
            <a:endParaRPr lang="en-US" sz="1800" dirty="0"/>
          </a:p>
        </p:txBody>
      </p:sp>
    </p:spTree>
    <p:extLst>
      <p:ext uri="{BB962C8B-B14F-4D97-AF65-F5344CB8AC3E}">
        <p14:creationId xmlns:p14="http://schemas.microsoft.com/office/powerpoint/2010/main" val="349050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C9C8-5EF9-5E2A-84FD-217B2E84E424}"/>
              </a:ext>
            </a:extLst>
          </p:cNvPr>
          <p:cNvSpPr>
            <a:spLocks noGrp="1"/>
          </p:cNvSpPr>
          <p:nvPr>
            <p:ph type="title"/>
          </p:nvPr>
        </p:nvSpPr>
        <p:spPr/>
        <p:txBody>
          <a:bodyPr/>
          <a:lstStyle/>
          <a:p>
            <a:r>
              <a:rPr lang="en-US" dirty="0"/>
              <a:t>Result</a:t>
            </a:r>
            <a:endParaRPr lang="en-IN" dirty="0"/>
          </a:p>
        </p:txBody>
      </p:sp>
      <p:pic>
        <p:nvPicPr>
          <p:cNvPr id="23" name="Content Placeholder 22">
            <a:extLst>
              <a:ext uri="{FF2B5EF4-FFF2-40B4-BE49-F238E27FC236}">
                <a16:creationId xmlns:a16="http://schemas.microsoft.com/office/drawing/2014/main" id="{8EAF20ED-8AAA-FC08-9F70-4BA43B4592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338762"/>
            <a:ext cx="5303838" cy="3004389"/>
          </a:xfrm>
        </p:spPr>
      </p:pic>
      <p:pic>
        <p:nvPicPr>
          <p:cNvPr id="25" name="Content Placeholder 24">
            <a:extLst>
              <a:ext uri="{FF2B5EF4-FFF2-40B4-BE49-F238E27FC236}">
                <a16:creationId xmlns:a16="http://schemas.microsoft.com/office/drawing/2014/main" id="{0DD72A9D-3692-9A1D-95CC-6F66B29ED4B6}"/>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6278563" y="2361598"/>
            <a:ext cx="5303837" cy="2958717"/>
          </a:xfrm>
        </p:spPr>
      </p:pic>
    </p:spTree>
    <p:extLst>
      <p:ext uri="{BB962C8B-B14F-4D97-AF65-F5344CB8AC3E}">
        <p14:creationId xmlns:p14="http://schemas.microsoft.com/office/powerpoint/2010/main" val="719657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1533-6901-8CBB-5AB8-83C81320CBE2}"/>
              </a:ext>
            </a:extLst>
          </p:cNvPr>
          <p:cNvSpPr>
            <a:spLocks noGrp="1"/>
          </p:cNvSpPr>
          <p:nvPr>
            <p:ph type="title"/>
          </p:nvPr>
        </p:nvSpPr>
        <p:spPr>
          <a:xfrm>
            <a:off x="2515716" y="315224"/>
            <a:ext cx="6913657" cy="615553"/>
          </a:xfrm>
        </p:spPr>
        <p:txBody>
          <a:bodyPr/>
          <a:lstStyle/>
          <a:p>
            <a:r>
              <a:rPr lang="en-IN" spc="-10" dirty="0"/>
              <a:t>Conclusion</a:t>
            </a:r>
            <a:endParaRPr lang="en-IN" dirty="0"/>
          </a:p>
        </p:txBody>
      </p:sp>
      <p:sp>
        <p:nvSpPr>
          <p:cNvPr id="5" name="TextBox 4">
            <a:extLst>
              <a:ext uri="{FF2B5EF4-FFF2-40B4-BE49-F238E27FC236}">
                <a16:creationId xmlns:a16="http://schemas.microsoft.com/office/drawing/2014/main" id="{4773132C-6F1F-F89D-8C53-4FBD14185B88}"/>
              </a:ext>
            </a:extLst>
          </p:cNvPr>
          <p:cNvSpPr txBox="1"/>
          <p:nvPr/>
        </p:nvSpPr>
        <p:spPr>
          <a:xfrm>
            <a:off x="1752600" y="2209800"/>
            <a:ext cx="9296400" cy="2120068"/>
          </a:xfrm>
          <a:prstGeom prst="rect">
            <a:avLst/>
          </a:prstGeom>
          <a:noFill/>
        </p:spPr>
        <p:txBody>
          <a:bodyPr wrap="square">
            <a:spAutoFit/>
          </a:bodyPr>
          <a:lstStyle/>
          <a:p>
            <a:pPr marL="0" indent="0" algn="just">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Emotion Based Music System will be of great advantage to users looking for music based on their mood and emotional behavior. It will help reduce the searching time for music thereby reducing the unnecessary computational time and thereby increasing the overall accuracy and efficiency of the system. The system will not only reduce physical stress but will also act as a boon for the music therapy systems and may also assist the music therapist to therapize a patient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2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4675" rIns="0" bIns="0" rtlCol="0">
            <a:spAutoFit/>
          </a:bodyPr>
          <a:lstStyle/>
          <a:p>
            <a:pPr marL="12700">
              <a:lnSpc>
                <a:spcPct val="100000"/>
              </a:lnSpc>
              <a:spcBef>
                <a:spcPts val="100"/>
              </a:spcBef>
            </a:pPr>
            <a:r>
              <a:rPr spc="-10" dirty="0"/>
              <a:t>Contents</a:t>
            </a:r>
          </a:p>
        </p:txBody>
      </p:sp>
      <p:sp>
        <p:nvSpPr>
          <p:cNvPr id="3" name="object 3"/>
          <p:cNvSpPr txBox="1"/>
          <p:nvPr/>
        </p:nvSpPr>
        <p:spPr>
          <a:xfrm>
            <a:off x="2515716" y="1383294"/>
            <a:ext cx="4037484" cy="4633961"/>
          </a:xfrm>
          <a:prstGeom prst="rect">
            <a:avLst/>
          </a:prstGeom>
        </p:spPr>
        <p:txBody>
          <a:bodyPr vert="horz" wrap="square" lIns="0" tIns="116205" rIns="0" bIns="0" rtlCol="0">
            <a:spAutoFit/>
          </a:bodyPr>
          <a:lstStyle/>
          <a:p>
            <a:pPr marL="298450" indent="-285750">
              <a:lnSpc>
                <a:spcPct val="100000"/>
              </a:lnSpc>
              <a:spcBef>
                <a:spcPts val="915"/>
              </a:spcBef>
              <a:buFont typeface="Wingdings" panose="05000000000000000000" pitchFamily="2" charset="2"/>
              <a:buChar char="Ø"/>
              <a:tabLst>
                <a:tab pos="213360" algn="l"/>
              </a:tabLst>
            </a:pPr>
            <a:r>
              <a:rPr spc="-10" dirty="0">
                <a:latin typeface="Times New Roman"/>
                <a:cs typeface="Times New Roman"/>
              </a:rPr>
              <a:t>Introduction</a:t>
            </a:r>
            <a:endParaRPr lang="en-US" dirty="0">
              <a:latin typeface="Times New Roman"/>
              <a:cs typeface="Times New Roman"/>
            </a:endParaRPr>
          </a:p>
          <a:p>
            <a:pPr marL="298450" indent="-285750">
              <a:lnSpc>
                <a:spcPct val="100000"/>
              </a:lnSpc>
              <a:spcBef>
                <a:spcPts val="915"/>
              </a:spcBef>
              <a:buFont typeface="Wingdings" panose="05000000000000000000" pitchFamily="2" charset="2"/>
              <a:buChar char="Ø"/>
              <a:tabLst>
                <a:tab pos="213360" algn="l"/>
              </a:tabLst>
            </a:pPr>
            <a:r>
              <a:rPr lang="en-US" spc="-10" dirty="0">
                <a:latin typeface="Times New Roman"/>
                <a:cs typeface="Times New Roman"/>
              </a:rPr>
              <a:t>About the company</a:t>
            </a:r>
          </a:p>
          <a:p>
            <a:pPr marL="298450" indent="-285750">
              <a:lnSpc>
                <a:spcPct val="100000"/>
              </a:lnSpc>
              <a:spcBef>
                <a:spcPts val="915"/>
              </a:spcBef>
              <a:buFont typeface="Wingdings" panose="05000000000000000000" pitchFamily="2" charset="2"/>
              <a:buChar char="Ø"/>
              <a:tabLst>
                <a:tab pos="213360" algn="l"/>
              </a:tabLst>
            </a:pPr>
            <a:r>
              <a:rPr lang="en-US" spc="-10" dirty="0">
                <a:latin typeface="Times New Roman"/>
                <a:cs typeface="Times New Roman"/>
              </a:rPr>
              <a:t>Company Products</a:t>
            </a:r>
          </a:p>
          <a:p>
            <a:pPr marL="298450" indent="-285750">
              <a:lnSpc>
                <a:spcPct val="100000"/>
              </a:lnSpc>
              <a:spcBef>
                <a:spcPts val="915"/>
              </a:spcBef>
              <a:buFont typeface="Wingdings" panose="05000000000000000000" pitchFamily="2" charset="2"/>
              <a:buChar char="Ø"/>
              <a:tabLst>
                <a:tab pos="213360" algn="l"/>
              </a:tabLst>
            </a:pPr>
            <a:r>
              <a:rPr lang="en-US" spc="-10" dirty="0">
                <a:latin typeface="Times New Roman"/>
                <a:cs typeface="Times New Roman"/>
              </a:rPr>
              <a:t>Company services</a:t>
            </a:r>
          </a:p>
          <a:p>
            <a:pPr marL="298450" indent="-285750">
              <a:lnSpc>
                <a:spcPct val="100000"/>
              </a:lnSpc>
              <a:spcBef>
                <a:spcPts val="915"/>
              </a:spcBef>
              <a:buFont typeface="Wingdings" panose="05000000000000000000" pitchFamily="2" charset="2"/>
              <a:buChar char="Ø"/>
              <a:tabLst>
                <a:tab pos="213360" algn="l"/>
              </a:tabLst>
            </a:pPr>
            <a:r>
              <a:rPr lang="en-US" spc="-10" dirty="0">
                <a:latin typeface="Times New Roman"/>
                <a:cs typeface="Times New Roman"/>
              </a:rPr>
              <a:t>Tools and techniques learned</a:t>
            </a:r>
          </a:p>
          <a:p>
            <a:pPr marL="298450" indent="-285750">
              <a:lnSpc>
                <a:spcPct val="100000"/>
              </a:lnSpc>
              <a:spcBef>
                <a:spcPts val="915"/>
              </a:spcBef>
              <a:buFont typeface="Wingdings" panose="05000000000000000000" pitchFamily="2" charset="2"/>
              <a:buChar char="Ø"/>
              <a:tabLst>
                <a:tab pos="213360" algn="l"/>
              </a:tabLst>
            </a:pPr>
            <a:r>
              <a:rPr lang="en-US" spc="-10" dirty="0">
                <a:latin typeface="Times New Roman"/>
                <a:cs typeface="Times New Roman"/>
              </a:rPr>
              <a:t>Proposed System</a:t>
            </a:r>
            <a:endParaRPr dirty="0">
              <a:latin typeface="Times New Roman"/>
              <a:cs typeface="Times New Roman"/>
            </a:endParaRPr>
          </a:p>
          <a:p>
            <a:pPr marL="298450" indent="-285750">
              <a:lnSpc>
                <a:spcPct val="100000"/>
              </a:lnSpc>
              <a:spcBef>
                <a:spcPts val="815"/>
              </a:spcBef>
              <a:buFont typeface="Wingdings" panose="05000000000000000000" pitchFamily="2" charset="2"/>
              <a:buChar char="Ø"/>
              <a:tabLst>
                <a:tab pos="213360" algn="l"/>
              </a:tabLst>
            </a:pPr>
            <a:r>
              <a:rPr spc="-10" dirty="0">
                <a:latin typeface="Times New Roman"/>
                <a:cs typeface="Times New Roman"/>
              </a:rPr>
              <a:t>Applications</a:t>
            </a:r>
            <a:endParaRPr dirty="0">
              <a:latin typeface="Times New Roman"/>
              <a:cs typeface="Times New Roman"/>
            </a:endParaRPr>
          </a:p>
          <a:p>
            <a:pPr marL="298450" indent="-285750">
              <a:lnSpc>
                <a:spcPct val="100000"/>
              </a:lnSpc>
              <a:spcBef>
                <a:spcPts val="815"/>
              </a:spcBef>
              <a:buFont typeface="Wingdings" panose="05000000000000000000" pitchFamily="2" charset="2"/>
              <a:buChar char="Ø"/>
              <a:tabLst>
                <a:tab pos="213360" algn="l"/>
              </a:tabLst>
            </a:pPr>
            <a:r>
              <a:rPr lang="en-US" spc="-10" dirty="0">
                <a:latin typeface="Times New Roman"/>
                <a:cs typeface="Times New Roman"/>
              </a:rPr>
              <a:t>Hardware and </a:t>
            </a:r>
            <a:r>
              <a:rPr spc="-10" dirty="0">
                <a:latin typeface="Times New Roman"/>
                <a:cs typeface="Times New Roman"/>
              </a:rPr>
              <a:t>Software</a:t>
            </a:r>
            <a:r>
              <a:rPr spc="-20" dirty="0">
                <a:latin typeface="Times New Roman"/>
                <a:cs typeface="Times New Roman"/>
              </a:rPr>
              <a:t> </a:t>
            </a:r>
            <a:r>
              <a:rPr spc="-10" dirty="0">
                <a:latin typeface="Times New Roman"/>
                <a:cs typeface="Times New Roman"/>
              </a:rPr>
              <a:t>Requirements</a:t>
            </a:r>
            <a:endParaRPr dirty="0">
              <a:latin typeface="Times New Roman"/>
              <a:cs typeface="Times New Roman"/>
            </a:endParaRPr>
          </a:p>
          <a:p>
            <a:pPr marL="298450" indent="-285750">
              <a:lnSpc>
                <a:spcPct val="100000"/>
              </a:lnSpc>
              <a:spcBef>
                <a:spcPts val="815"/>
              </a:spcBef>
              <a:buFont typeface="Wingdings" panose="05000000000000000000" pitchFamily="2" charset="2"/>
              <a:buChar char="Ø"/>
              <a:tabLst>
                <a:tab pos="213360" algn="l"/>
              </a:tabLst>
            </a:pPr>
            <a:r>
              <a:rPr spc="-10" dirty="0">
                <a:latin typeface="Times New Roman"/>
                <a:cs typeface="Times New Roman"/>
              </a:rPr>
              <a:t>Architecture</a:t>
            </a:r>
            <a:endParaRPr dirty="0">
              <a:latin typeface="Times New Roman"/>
              <a:cs typeface="Times New Roman"/>
            </a:endParaRPr>
          </a:p>
          <a:p>
            <a:pPr marL="298450" indent="-285750">
              <a:lnSpc>
                <a:spcPct val="100000"/>
              </a:lnSpc>
              <a:spcBef>
                <a:spcPts val="820"/>
              </a:spcBef>
              <a:buFont typeface="Wingdings" panose="05000000000000000000" pitchFamily="2" charset="2"/>
              <a:buChar char="Ø"/>
              <a:tabLst>
                <a:tab pos="213360" algn="l"/>
              </a:tabLst>
            </a:pPr>
            <a:r>
              <a:rPr spc="-10" dirty="0">
                <a:latin typeface="Times New Roman"/>
                <a:cs typeface="Times New Roman"/>
              </a:rPr>
              <a:t>Methodology</a:t>
            </a:r>
            <a:endParaRPr dirty="0">
              <a:latin typeface="Times New Roman"/>
              <a:cs typeface="Times New Roman"/>
            </a:endParaRPr>
          </a:p>
          <a:p>
            <a:pPr marL="298450" indent="-285750">
              <a:lnSpc>
                <a:spcPct val="100000"/>
              </a:lnSpc>
              <a:spcBef>
                <a:spcPts val="815"/>
              </a:spcBef>
              <a:buFont typeface="Wingdings" panose="05000000000000000000" pitchFamily="2" charset="2"/>
              <a:buChar char="Ø"/>
              <a:tabLst>
                <a:tab pos="213360" algn="l"/>
              </a:tabLst>
            </a:pPr>
            <a:r>
              <a:rPr lang="en-US" dirty="0">
                <a:latin typeface="Times New Roman"/>
                <a:cs typeface="Times New Roman"/>
              </a:rPr>
              <a:t>Result</a:t>
            </a:r>
          </a:p>
          <a:p>
            <a:pPr marL="298450" indent="-285750">
              <a:lnSpc>
                <a:spcPct val="100000"/>
              </a:lnSpc>
              <a:spcBef>
                <a:spcPts val="815"/>
              </a:spcBef>
              <a:buFont typeface="Wingdings" panose="05000000000000000000" pitchFamily="2" charset="2"/>
              <a:buChar char="Ø"/>
              <a:tabLst>
                <a:tab pos="213360" algn="l"/>
              </a:tabLst>
            </a:pPr>
            <a:r>
              <a:rPr lang="en-US" dirty="0">
                <a:latin typeface="Times New Roman"/>
                <a:cs typeface="Times New Roman"/>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2479" y="2817659"/>
            <a:ext cx="3886200" cy="1122680"/>
          </a:xfrm>
          <a:prstGeom prst="rect">
            <a:avLst/>
          </a:prstGeom>
        </p:spPr>
        <p:txBody>
          <a:bodyPr vert="horz" wrap="square" lIns="0" tIns="12700" rIns="0" bIns="0" rtlCol="0">
            <a:spAutoFit/>
          </a:bodyPr>
          <a:lstStyle/>
          <a:p>
            <a:pPr marL="12700">
              <a:lnSpc>
                <a:spcPct val="100000"/>
              </a:lnSpc>
              <a:spcBef>
                <a:spcPts val="100"/>
              </a:spcBef>
            </a:pPr>
            <a:r>
              <a:rPr sz="7200" spc="-10" dirty="0">
                <a:solidFill>
                  <a:srgbClr val="7F7F7F"/>
                </a:solidFill>
              </a:rPr>
              <a:t>Questions</a:t>
            </a:r>
            <a:endParaRPr sz="7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908" y="2817659"/>
            <a:ext cx="4573905" cy="1122680"/>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7F7F7F"/>
                </a:solidFill>
              </a:rPr>
              <a:t>Thank</a:t>
            </a:r>
            <a:r>
              <a:rPr sz="7200" spc="-25" dirty="0">
                <a:solidFill>
                  <a:srgbClr val="7F7F7F"/>
                </a:solidFill>
              </a:rPr>
              <a:t> </a:t>
            </a:r>
            <a:r>
              <a:rPr sz="7200" spc="-20" dirty="0">
                <a:solidFill>
                  <a:srgbClr val="7F7F7F"/>
                </a:solidFill>
              </a:rPr>
              <a:t>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722E-A87F-11F8-8C53-143DD33D424F}"/>
              </a:ext>
            </a:extLst>
          </p:cNvPr>
          <p:cNvSpPr>
            <a:spLocks noGrp="1"/>
          </p:cNvSpPr>
          <p:nvPr>
            <p:ph type="title"/>
          </p:nvPr>
        </p:nvSpPr>
        <p:spPr>
          <a:xfrm>
            <a:off x="2515716" y="315224"/>
            <a:ext cx="6913657" cy="615553"/>
          </a:xfrm>
        </p:spPr>
        <p:txBody>
          <a:bodyPr/>
          <a:lstStyle/>
          <a:p>
            <a:r>
              <a:rPr lang="en-US" dirty="0"/>
              <a:t>About the company </a:t>
            </a:r>
          </a:p>
        </p:txBody>
      </p:sp>
      <p:sp>
        <p:nvSpPr>
          <p:cNvPr id="3" name="Text Placeholder 2">
            <a:extLst>
              <a:ext uri="{FF2B5EF4-FFF2-40B4-BE49-F238E27FC236}">
                <a16:creationId xmlns:a16="http://schemas.microsoft.com/office/drawing/2014/main" id="{2903BB35-9375-021D-A2BB-D47B3AC36A37}"/>
              </a:ext>
            </a:extLst>
          </p:cNvPr>
          <p:cNvSpPr>
            <a:spLocks noGrp="1"/>
          </p:cNvSpPr>
          <p:nvPr>
            <p:ph type="body" idx="1"/>
          </p:nvPr>
        </p:nvSpPr>
        <p:spPr>
          <a:xfrm>
            <a:off x="609600" y="2667000"/>
            <a:ext cx="11430000" cy="4038600"/>
          </a:xfrm>
        </p:spPr>
        <p:txBody>
          <a:bodyPr/>
          <a:lstStyle/>
          <a:p>
            <a:pPr>
              <a:lnSpc>
                <a:spcPct val="150000"/>
              </a:lnSpc>
            </a:pPr>
            <a:r>
              <a:rPr lang="en-US" b="0" i="0" dirty="0">
                <a:solidFill>
                  <a:srgbClr val="1F1F1F"/>
                </a:solidFill>
                <a:effectLst/>
                <a:latin typeface="Google Sans"/>
              </a:rPr>
              <a:t>Knowx Innovations Pvt Ltd., was </a:t>
            </a:r>
            <a:r>
              <a:rPr lang="en-US" b="0" i="0" dirty="0">
                <a:solidFill>
                  <a:srgbClr val="040C28"/>
                </a:solidFill>
                <a:effectLst/>
                <a:latin typeface="Google Sans"/>
              </a:rPr>
              <a:t>established in the year 2005</a:t>
            </a:r>
            <a:r>
              <a:rPr lang="en-US" b="0" i="0" dirty="0">
                <a:solidFill>
                  <a:srgbClr val="1F1F1F"/>
                </a:solidFill>
                <a:effectLst/>
                <a:latin typeface="Google Sans"/>
              </a:rPr>
              <a:t> by a group of tech savvy professionals with a multifaceted hardware and software background focuses on engineering services and IT staffing solutions.</a:t>
            </a:r>
            <a:endParaRPr lang="en-US" dirty="0"/>
          </a:p>
          <a:p>
            <a:pPr>
              <a:lnSpc>
                <a:spcPct val="150000"/>
              </a:lnSpc>
            </a:pPr>
            <a:r>
              <a:rPr lang="en-US" dirty="0"/>
              <a:t>Specialization: Embedded Systems Design, Product Engineering, IoT, and AI</a:t>
            </a:r>
          </a:p>
          <a:p>
            <a:pPr>
              <a:lnSpc>
                <a:spcPct val="150000"/>
              </a:lnSpc>
            </a:pPr>
            <a:r>
              <a:rPr lang="en-US" dirty="0"/>
              <a:t>Technology Clients: Telecom, automotive, multimedia, defense, aerospace, and education sectors</a:t>
            </a:r>
          </a:p>
        </p:txBody>
      </p:sp>
      <p:pic>
        <p:nvPicPr>
          <p:cNvPr id="1029" name="Picture 5" descr="KnowX Innovations Pvt Ltd | LinkedIn">
            <a:extLst>
              <a:ext uri="{FF2B5EF4-FFF2-40B4-BE49-F238E27FC236}">
                <a16:creationId xmlns:a16="http://schemas.microsoft.com/office/drawing/2014/main" id="{E2027FCA-6242-CDCD-D0A2-37D2BE4A2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288" y="315223"/>
            <a:ext cx="2513112" cy="247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2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716" y="315224"/>
            <a:ext cx="6913657" cy="842472"/>
          </a:xfrm>
          <a:prstGeom prst="rect">
            <a:avLst/>
          </a:prstGeom>
        </p:spPr>
        <p:txBody>
          <a:bodyPr vert="horz" wrap="square" lIns="0" tIns="224724" rIns="0" bIns="0" rtlCol="0">
            <a:spAutoFit/>
          </a:bodyPr>
          <a:lstStyle/>
          <a:p>
            <a:pPr marL="32384">
              <a:lnSpc>
                <a:spcPct val="100000"/>
              </a:lnSpc>
              <a:spcBef>
                <a:spcPts val="100"/>
              </a:spcBef>
            </a:pPr>
            <a:r>
              <a:rPr lang="en-US" spc="-10" dirty="0"/>
              <a:t>Products</a:t>
            </a:r>
            <a:endParaRPr spc="-10" dirty="0"/>
          </a:p>
        </p:txBody>
      </p:sp>
      <p:sp>
        <p:nvSpPr>
          <p:cNvPr id="4" name="TextBox 3">
            <a:extLst>
              <a:ext uri="{FF2B5EF4-FFF2-40B4-BE49-F238E27FC236}">
                <a16:creationId xmlns:a16="http://schemas.microsoft.com/office/drawing/2014/main" id="{BD2738A9-22D0-2C79-7967-E6DCE7EDF72B}"/>
              </a:ext>
            </a:extLst>
          </p:cNvPr>
          <p:cNvSpPr txBox="1"/>
          <p:nvPr/>
        </p:nvSpPr>
        <p:spPr>
          <a:xfrm>
            <a:off x="609600" y="1752600"/>
            <a:ext cx="10972800" cy="502855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Home Automation Solutions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Control home appliances via smartphone applications using the latest IoT technology.</a:t>
            </a:r>
          </a:p>
          <a:p>
            <a:pPr>
              <a:lnSpc>
                <a:spcPct val="150000"/>
              </a:lnSpc>
            </a:pPr>
            <a:r>
              <a:rPr lang="en-US" b="1" dirty="0">
                <a:latin typeface="Times New Roman" panose="02020603050405020304" pitchFamily="18" charset="0"/>
                <a:cs typeface="Times New Roman" panose="02020603050405020304" pitchFamily="18" charset="0"/>
              </a:rPr>
              <a:t>Remote Data Acquisition Systems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Integrated solutions for test, measurement, and data acquisition compatible with various devices and applications.</a:t>
            </a:r>
          </a:p>
          <a:p>
            <a:pPr>
              <a:lnSpc>
                <a:spcPct val="150000"/>
              </a:lnSpc>
            </a:pPr>
            <a:r>
              <a:rPr lang="en-US" b="1" dirty="0">
                <a:latin typeface="Times New Roman" panose="02020603050405020304" pitchFamily="18" charset="0"/>
                <a:cs typeface="Times New Roman" panose="02020603050405020304" pitchFamily="18" charset="0"/>
              </a:rPr>
              <a:t>Advanced Product Offerings</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Vehicle Movement and Control Systems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Advanced automotive technologies enhancing user experience and vehicle quality.</a:t>
            </a:r>
          </a:p>
          <a:p>
            <a:pPr>
              <a:lnSpc>
                <a:spcPct val="150000"/>
              </a:lnSpc>
            </a:pPr>
            <a:r>
              <a:rPr lang="en-US" b="1" dirty="0">
                <a:latin typeface="Times New Roman" panose="02020603050405020304" pitchFamily="18" charset="0"/>
                <a:cs typeface="Times New Roman" panose="02020603050405020304" pitchFamily="18" charset="0"/>
              </a:rPr>
              <a:t>IoT-Based Data Logger</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GPRS-enabled devices functioning as remote data loggers or components of Machine-to-Machine (M2M) solutions.</a:t>
            </a:r>
          </a:p>
          <a:p>
            <a:pPr marL="285750" indent="-285750" algn="just">
              <a:lnSpc>
                <a:spcPct val="150000"/>
              </a:lnSpc>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D472-40B5-850C-543A-3BFC54EE5E24}"/>
              </a:ext>
            </a:extLst>
          </p:cNvPr>
          <p:cNvSpPr>
            <a:spLocks noGrp="1"/>
          </p:cNvSpPr>
          <p:nvPr>
            <p:ph type="title"/>
          </p:nvPr>
        </p:nvSpPr>
        <p:spPr>
          <a:xfrm>
            <a:off x="2515716" y="315224"/>
            <a:ext cx="8914284" cy="615553"/>
          </a:xfrm>
        </p:spPr>
        <p:txBody>
          <a:bodyPr/>
          <a:lstStyle/>
          <a:p>
            <a:r>
              <a:rPr lang="en-US" dirty="0"/>
              <a:t>Services</a:t>
            </a:r>
          </a:p>
        </p:txBody>
      </p:sp>
      <p:sp>
        <p:nvSpPr>
          <p:cNvPr id="4" name="Rectangle 1">
            <a:extLst>
              <a:ext uri="{FF2B5EF4-FFF2-40B4-BE49-F238E27FC236}">
                <a16:creationId xmlns:a16="http://schemas.microsoft.com/office/drawing/2014/main" id="{7F5CBAA5-1209-1209-55C1-C2BB176320E8}"/>
              </a:ext>
            </a:extLst>
          </p:cNvPr>
          <p:cNvSpPr>
            <a:spLocks noGrp="1" noChangeArrowheads="1"/>
          </p:cNvSpPr>
          <p:nvPr>
            <p:ph type="body" idx="1"/>
          </p:nvPr>
        </p:nvSpPr>
        <p:spPr bwMode="auto">
          <a:xfrm>
            <a:off x="457200" y="2084009"/>
            <a:ext cx="11353799"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System &amp; Product 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Expertise in hardware design, embedded software development, and product prototyping.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of Things (IoT):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smart solutions with cloud integrations (AWS, Azure, Google Cloud).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AI-driven solutions using Keras, TensorFlow, and machine learning frameworks.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Staffing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Contract, permanent staffing, and IT infrastructure management services.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Services: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Digital signal processing, VLSI, app development, and cloud computing. </a:t>
            </a:r>
          </a:p>
        </p:txBody>
      </p:sp>
    </p:spTree>
    <p:extLst>
      <p:ext uri="{BB962C8B-B14F-4D97-AF65-F5344CB8AC3E}">
        <p14:creationId xmlns:p14="http://schemas.microsoft.com/office/powerpoint/2010/main" val="152874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CC64-7C53-FFE7-E6F7-E3FD3E8E5036}"/>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A1BDEB70-9B92-8A89-4611-36C73021D6F4}"/>
              </a:ext>
            </a:extLst>
          </p:cNvPr>
          <p:cNvSpPr>
            <a:spLocks noGrp="1"/>
          </p:cNvSpPr>
          <p:nvPr>
            <p:ph type="body" idx="1"/>
          </p:nvPr>
        </p:nvSpPr>
        <p:spPr>
          <a:xfrm>
            <a:off x="1447800" y="1905000"/>
            <a:ext cx="10577457" cy="3688712"/>
          </a:xfrm>
        </p:spPr>
        <p:txBody>
          <a:bodyPr/>
          <a:lstStyle/>
          <a:p>
            <a:pPr algn="just">
              <a:lnSpc>
                <a:spcPct val="150000"/>
              </a:lnSpc>
            </a:pPr>
            <a:r>
              <a:rPr lang="en-US" b="1" dirty="0"/>
              <a:t> Pandas</a:t>
            </a:r>
            <a:endParaRPr lang="en-US" dirty="0"/>
          </a:p>
          <a:p>
            <a:pPr marL="742950" lvl="1" indent="-285750" algn="just">
              <a:lnSpc>
                <a:spcPct val="150000"/>
              </a:lnSpc>
              <a:buFont typeface="Wingdings" panose="05000000000000000000" pitchFamily="2" charset="2"/>
              <a:buChar char="Ø"/>
            </a:pPr>
            <a:r>
              <a:rPr lang="en-US" dirty="0"/>
              <a:t>A powerful library for data manipulation and analysis.</a:t>
            </a:r>
          </a:p>
          <a:p>
            <a:pPr algn="just">
              <a:lnSpc>
                <a:spcPct val="150000"/>
              </a:lnSpc>
            </a:pPr>
            <a:r>
              <a:rPr lang="en-US" b="1" dirty="0"/>
              <a:t>Key Features:</a:t>
            </a:r>
            <a:endParaRPr lang="en-US" dirty="0"/>
          </a:p>
          <a:p>
            <a:pPr marL="742950" lvl="1" indent="-285750" algn="just">
              <a:lnSpc>
                <a:spcPct val="150000"/>
              </a:lnSpc>
              <a:buFont typeface="Wingdings" panose="05000000000000000000" pitchFamily="2" charset="2"/>
              <a:buChar char="Ø"/>
            </a:pPr>
            <a:r>
              <a:rPr lang="en-US" dirty="0"/>
              <a:t>DataFrame and Series data structures.</a:t>
            </a:r>
          </a:p>
          <a:p>
            <a:pPr marL="742950" lvl="1" indent="-285750" algn="just">
              <a:lnSpc>
                <a:spcPct val="150000"/>
              </a:lnSpc>
              <a:buFont typeface="Wingdings" panose="05000000000000000000" pitchFamily="2" charset="2"/>
              <a:buChar char="Ø"/>
            </a:pPr>
            <a:r>
              <a:rPr lang="en-US" dirty="0"/>
              <a:t>Reading/writing CSV, Excel, and other formats.</a:t>
            </a:r>
          </a:p>
          <a:p>
            <a:pPr marL="742950" lvl="1" indent="-285750" algn="just">
              <a:lnSpc>
                <a:spcPct val="150000"/>
              </a:lnSpc>
              <a:buFont typeface="Wingdings" panose="05000000000000000000" pitchFamily="2" charset="2"/>
              <a:buChar char="Ø"/>
            </a:pPr>
            <a:r>
              <a:rPr lang="en-US" dirty="0"/>
              <a:t>Data cleaning and aggregation.</a:t>
            </a:r>
          </a:p>
          <a:p>
            <a:pPr algn="just">
              <a:lnSpc>
                <a:spcPct val="150000"/>
              </a:lnSpc>
            </a:pPr>
            <a:r>
              <a:rPr lang="en-US" b="1" dirty="0"/>
              <a:t>Use Case:</a:t>
            </a:r>
            <a:r>
              <a:rPr lang="en-US" dirty="0"/>
              <a:t> Cleaning and preprocessing datasets for AI models.</a:t>
            </a:r>
          </a:p>
          <a:p>
            <a:pPr marL="342900" indent="-342900" algn="just">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93339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ECF-E5B8-419A-F4F3-693D66BD49D2}"/>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AA85A274-3030-F24D-4FD9-F83ADAE04ECE}"/>
              </a:ext>
            </a:extLst>
          </p:cNvPr>
          <p:cNvSpPr>
            <a:spLocks noGrp="1"/>
          </p:cNvSpPr>
          <p:nvPr>
            <p:ph type="body" idx="1"/>
          </p:nvPr>
        </p:nvSpPr>
        <p:spPr>
          <a:xfrm>
            <a:off x="1066800" y="1981200"/>
            <a:ext cx="10638155" cy="3217035"/>
          </a:xfrm>
        </p:spPr>
        <p:txBody>
          <a:bodyPr/>
          <a:lstStyle/>
          <a:p>
            <a:pPr marL="342900" indent="-342900" algn="just">
              <a:lnSpc>
                <a:spcPct val="150000"/>
              </a:lnSpc>
              <a:buFont typeface="Wingdings" panose="05000000000000000000" pitchFamily="2" charset="2"/>
              <a:buChar char="Ø"/>
            </a:pPr>
            <a:r>
              <a:rPr lang="en-US" b="1" dirty="0"/>
              <a:t>NumPy</a:t>
            </a:r>
            <a:endParaRPr lang="en-US" dirty="0"/>
          </a:p>
          <a:p>
            <a:pPr marL="742950" lvl="1" indent="-285750" algn="just">
              <a:lnSpc>
                <a:spcPct val="150000"/>
              </a:lnSpc>
              <a:buFont typeface="Wingdings" panose="05000000000000000000" pitchFamily="2" charset="2"/>
              <a:buChar char="Ø"/>
            </a:pPr>
            <a:r>
              <a:rPr lang="en-US" dirty="0"/>
              <a:t>A fundamental library for numerical computing in Python.</a:t>
            </a:r>
          </a:p>
          <a:p>
            <a:pPr marL="342900" indent="-342900" algn="just">
              <a:lnSpc>
                <a:spcPct val="150000"/>
              </a:lnSpc>
              <a:buFont typeface="Wingdings" panose="05000000000000000000" pitchFamily="2" charset="2"/>
              <a:buChar char="Ø"/>
            </a:pPr>
            <a:r>
              <a:rPr lang="en-US" b="1" dirty="0"/>
              <a:t>Key Features:</a:t>
            </a:r>
            <a:endParaRPr lang="en-US" dirty="0"/>
          </a:p>
          <a:p>
            <a:pPr marL="742950" lvl="1" indent="-285750" algn="just">
              <a:lnSpc>
                <a:spcPct val="150000"/>
              </a:lnSpc>
              <a:buFont typeface="Wingdings" panose="05000000000000000000" pitchFamily="2" charset="2"/>
              <a:buChar char="Ø"/>
            </a:pPr>
            <a:r>
              <a:rPr lang="en-US" dirty="0"/>
              <a:t>Multi-dimensional arrays (ndarray).</a:t>
            </a:r>
          </a:p>
          <a:p>
            <a:pPr marL="742950" lvl="1" indent="-285750" algn="just">
              <a:lnSpc>
                <a:spcPct val="150000"/>
              </a:lnSpc>
              <a:buFont typeface="Wingdings" panose="05000000000000000000" pitchFamily="2" charset="2"/>
              <a:buChar char="Ø"/>
            </a:pPr>
            <a:r>
              <a:rPr lang="en-US" dirty="0"/>
              <a:t>Mathematical functions for linear algebra and statistics.</a:t>
            </a:r>
          </a:p>
          <a:p>
            <a:pPr marL="342900" indent="-342900" algn="just">
              <a:lnSpc>
                <a:spcPct val="150000"/>
              </a:lnSpc>
              <a:buFont typeface="Wingdings" panose="05000000000000000000" pitchFamily="2" charset="2"/>
              <a:buChar char="Ø"/>
            </a:pPr>
            <a:r>
              <a:rPr lang="en-US" b="1" dirty="0"/>
              <a:t>Use Case:</a:t>
            </a:r>
            <a:r>
              <a:rPr lang="en-US" dirty="0"/>
              <a:t> Handling complex mathematical computations in ML models</a:t>
            </a:r>
          </a:p>
          <a:p>
            <a:pPr marL="342900" indent="-342900" algn="just">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80789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FA84-077B-D881-B6BE-2796AAECD5C6}"/>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83A9F0F2-BC9F-BE82-C87F-2D2933465CB2}"/>
              </a:ext>
            </a:extLst>
          </p:cNvPr>
          <p:cNvSpPr>
            <a:spLocks noGrp="1"/>
          </p:cNvSpPr>
          <p:nvPr>
            <p:ph type="body" idx="1"/>
          </p:nvPr>
        </p:nvSpPr>
        <p:spPr>
          <a:xfrm>
            <a:off x="1539557" y="2133600"/>
            <a:ext cx="10638155" cy="3217035"/>
          </a:xfrm>
        </p:spPr>
        <p:txBody>
          <a:bodyPr/>
          <a:lstStyle/>
          <a:p>
            <a:pPr>
              <a:lnSpc>
                <a:spcPct val="150000"/>
              </a:lnSpc>
            </a:pPr>
            <a:r>
              <a:rPr lang="en-US" b="1" dirty="0"/>
              <a:t>PyAudio</a:t>
            </a:r>
            <a:endParaRPr lang="en-US" dirty="0"/>
          </a:p>
          <a:p>
            <a:pPr marL="742950" lvl="1" indent="-285750">
              <a:lnSpc>
                <a:spcPct val="150000"/>
              </a:lnSpc>
              <a:buFont typeface="Wingdings" panose="05000000000000000000" pitchFamily="2" charset="2"/>
              <a:buChar char="Ø"/>
            </a:pPr>
            <a:r>
              <a:rPr lang="en-US" dirty="0"/>
              <a:t>A Python library for working with audio streams.</a:t>
            </a:r>
          </a:p>
          <a:p>
            <a:pPr>
              <a:lnSpc>
                <a:spcPct val="150000"/>
              </a:lnSpc>
            </a:pPr>
            <a:r>
              <a:rPr lang="en-US" b="1" dirty="0"/>
              <a:t>Key Features:</a:t>
            </a:r>
            <a:endParaRPr lang="en-US" dirty="0"/>
          </a:p>
          <a:p>
            <a:pPr marL="742950" lvl="1" indent="-285750">
              <a:lnSpc>
                <a:spcPct val="150000"/>
              </a:lnSpc>
              <a:buFont typeface="Wingdings" panose="05000000000000000000" pitchFamily="2" charset="2"/>
              <a:buChar char="Ø"/>
            </a:pPr>
            <a:r>
              <a:rPr lang="en-US" dirty="0"/>
              <a:t>Audio input/output handling.</a:t>
            </a:r>
          </a:p>
          <a:p>
            <a:pPr marL="742950" lvl="1" indent="-285750">
              <a:lnSpc>
                <a:spcPct val="150000"/>
              </a:lnSpc>
              <a:buFont typeface="Wingdings" panose="05000000000000000000" pitchFamily="2" charset="2"/>
              <a:buChar char="Ø"/>
            </a:pPr>
            <a:r>
              <a:rPr lang="en-US" dirty="0"/>
              <a:t>Real-time audio processing.</a:t>
            </a:r>
          </a:p>
          <a:p>
            <a:pPr>
              <a:lnSpc>
                <a:spcPct val="150000"/>
              </a:lnSpc>
            </a:pPr>
            <a:r>
              <a:rPr lang="en-US" b="1" dirty="0"/>
              <a:t>Use Case:</a:t>
            </a:r>
            <a:r>
              <a:rPr lang="en-US" dirty="0"/>
              <a:t> Speech recognition and audio classification.</a:t>
            </a:r>
          </a:p>
          <a:p>
            <a:pPr marL="342900" indent="-34290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83619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008C-C2B2-311F-DD47-DA0071F9F9EF}"/>
              </a:ext>
            </a:extLst>
          </p:cNvPr>
          <p:cNvSpPr>
            <a:spLocks noGrp="1"/>
          </p:cNvSpPr>
          <p:nvPr>
            <p:ph type="title"/>
          </p:nvPr>
        </p:nvSpPr>
        <p:spPr>
          <a:xfrm>
            <a:off x="2515716" y="315224"/>
            <a:ext cx="6913657" cy="615553"/>
          </a:xfrm>
        </p:spPr>
        <p:txBody>
          <a:bodyPr/>
          <a:lstStyle/>
          <a:p>
            <a:r>
              <a:rPr lang="en-US" spc="-10" dirty="0"/>
              <a:t>Tools and Techniques Learned</a:t>
            </a:r>
            <a:endParaRPr lang="en-US" dirty="0"/>
          </a:p>
        </p:txBody>
      </p:sp>
      <p:sp>
        <p:nvSpPr>
          <p:cNvPr id="3" name="Text Placeholder 2">
            <a:extLst>
              <a:ext uri="{FF2B5EF4-FFF2-40B4-BE49-F238E27FC236}">
                <a16:creationId xmlns:a16="http://schemas.microsoft.com/office/drawing/2014/main" id="{0F422ECC-404F-FD1B-A9AD-FDB4191FE260}"/>
              </a:ext>
            </a:extLst>
          </p:cNvPr>
          <p:cNvSpPr>
            <a:spLocks noGrp="1"/>
          </p:cNvSpPr>
          <p:nvPr>
            <p:ph type="body" idx="1"/>
          </p:nvPr>
        </p:nvSpPr>
        <p:spPr>
          <a:xfrm>
            <a:off x="1520507" y="1905000"/>
            <a:ext cx="10638155" cy="3217035"/>
          </a:xfrm>
        </p:spPr>
        <p:txBody>
          <a:bodyPr/>
          <a:lstStyle/>
          <a:p>
            <a:pPr>
              <a:lnSpc>
                <a:spcPct val="150000"/>
              </a:lnSpc>
            </a:pPr>
            <a:r>
              <a:rPr lang="en-US" b="1" dirty="0"/>
              <a:t>SMTP</a:t>
            </a:r>
            <a:endParaRPr lang="en-US" dirty="0"/>
          </a:p>
          <a:p>
            <a:pPr marL="742950" lvl="1" indent="-285750">
              <a:lnSpc>
                <a:spcPct val="150000"/>
              </a:lnSpc>
              <a:buFont typeface="Wingdings" panose="05000000000000000000" pitchFamily="2" charset="2"/>
              <a:buChar char="Ø"/>
            </a:pPr>
            <a:r>
              <a:rPr lang="en-US" dirty="0"/>
              <a:t>Simple Mail Transfer Protocol for sending emails.</a:t>
            </a:r>
          </a:p>
          <a:p>
            <a:pPr>
              <a:lnSpc>
                <a:spcPct val="150000"/>
              </a:lnSpc>
            </a:pPr>
            <a:r>
              <a:rPr lang="en-US" b="1" dirty="0"/>
              <a:t>Key Features:</a:t>
            </a:r>
            <a:endParaRPr lang="en-US" dirty="0"/>
          </a:p>
          <a:p>
            <a:pPr marL="742950" lvl="1" indent="-285750">
              <a:lnSpc>
                <a:spcPct val="150000"/>
              </a:lnSpc>
              <a:buFont typeface="Wingdings" panose="05000000000000000000" pitchFamily="2" charset="2"/>
              <a:buChar char="Ø"/>
            </a:pPr>
            <a:r>
              <a:rPr lang="en-US" dirty="0"/>
              <a:t>Secure email communication.</a:t>
            </a:r>
          </a:p>
          <a:p>
            <a:pPr marL="742950" lvl="1" indent="-285750">
              <a:lnSpc>
                <a:spcPct val="150000"/>
              </a:lnSpc>
              <a:buFont typeface="Wingdings" panose="05000000000000000000" pitchFamily="2" charset="2"/>
              <a:buChar char="Ø"/>
            </a:pPr>
            <a:r>
              <a:rPr lang="en-US" dirty="0"/>
              <a:t>Automation of notification systems.</a:t>
            </a:r>
          </a:p>
          <a:p>
            <a:pPr>
              <a:lnSpc>
                <a:spcPct val="150000"/>
              </a:lnSpc>
            </a:pPr>
            <a:r>
              <a:rPr lang="en-US" b="1" dirty="0"/>
              <a:t>Use Case:</a:t>
            </a:r>
            <a:r>
              <a:rPr lang="en-US" dirty="0"/>
              <a:t> Sending model training status updates via email.</a:t>
            </a:r>
          </a:p>
          <a:p>
            <a:pPr marL="342900" indent="-34290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607363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2407</TotalTime>
  <Words>882</Words>
  <Application>Microsoft Office PowerPoint</Application>
  <PresentationFormat>Widescreen</PresentationFormat>
  <Paragraphs>135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Google Sans</vt:lpstr>
      <vt:lpstr>Times New Roman</vt:lpstr>
      <vt:lpstr>Wingdings</vt:lpstr>
      <vt:lpstr>Office Theme</vt:lpstr>
      <vt:lpstr>“MUSIC THEARPY USING FACIAL EXPRESSION USING MACHINE LEARNING”</vt:lpstr>
      <vt:lpstr>Contents</vt:lpstr>
      <vt:lpstr>About the company </vt:lpstr>
      <vt:lpstr>Products</vt:lpstr>
      <vt:lpstr>Services</vt:lpstr>
      <vt:lpstr>Tools and Techniques Learned</vt:lpstr>
      <vt:lpstr>Tools and Techniques Learned</vt:lpstr>
      <vt:lpstr>Tools and Techniques Learned</vt:lpstr>
      <vt:lpstr>Tools and Techniques Learned</vt:lpstr>
      <vt:lpstr>Tools and Techniques Learned</vt:lpstr>
      <vt:lpstr>Tools and Techniques Learned</vt:lpstr>
      <vt:lpstr>Proposed system</vt:lpstr>
      <vt:lpstr>Applications</vt:lpstr>
      <vt:lpstr> Hardware and Software Requirements</vt:lpstr>
      <vt:lpstr>Architecture</vt:lpstr>
      <vt:lpstr>Methodology(Cont..)</vt:lpstr>
      <vt:lpstr>Methodology(Cont..)</vt:lpstr>
      <vt:lpstr>Result</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sanarama</dc:creator>
  <cp:lastModifiedBy>Yashwini S</cp:lastModifiedBy>
  <cp:revision>36</cp:revision>
  <dcterms:created xsi:type="dcterms:W3CDTF">2024-10-26T10:46:26Z</dcterms:created>
  <dcterms:modified xsi:type="dcterms:W3CDTF">2025-02-07T12:09:49Z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