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1" d="100"/>
          <a:sy n="71" d="100"/>
        </p:scale>
        <p:origin x="13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img_saveas.png" TargetMode="External"/><Relationship Id="rId2" Type="http://schemas.openxmlformats.org/officeDocument/2006/relationships/hyperlink" Target="img_notepa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img_chrome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heading.p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p%20tag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src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Anil%20Docs\College%20Work\DBMS%20Workshop\2021-22\Workshop%20on%20DBAD%20Final\2.%20HTML\link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server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 noGrp="1"/>
          </p:cNvGrpSpPr>
          <p:nvPr/>
        </p:nvGrpSpPr>
        <p:grpSpPr bwMode="auto">
          <a:xfrm>
            <a:off x="685800" y="609600"/>
            <a:ext cx="7467600" cy="4873625"/>
            <a:chOff x="768" y="768"/>
            <a:chExt cx="3888" cy="295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68" y="768"/>
              <a:ext cx="3888" cy="2038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896" y="2018"/>
              <a:ext cx="934" cy="960"/>
              <a:chOff x="3005" y="2018"/>
              <a:chExt cx="876" cy="960"/>
            </a:xfrm>
          </p:grpSpPr>
          <p:grpSp>
            <p:nvGrpSpPr>
              <p:cNvPr id="51" name="Group 13"/>
              <p:cNvGrpSpPr>
                <a:grpSpLocks/>
              </p:cNvGrpSpPr>
              <p:nvPr/>
            </p:nvGrpSpPr>
            <p:grpSpPr bwMode="auto">
              <a:xfrm>
                <a:off x="3005" y="2018"/>
                <a:ext cx="876" cy="960"/>
                <a:chOff x="3005" y="2018"/>
                <a:chExt cx="876" cy="960"/>
              </a:xfrm>
            </p:grpSpPr>
            <p:sp>
              <p:nvSpPr>
                <p:cNvPr id="53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3005" y="2018"/>
                  <a:ext cx="240" cy="33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4" name="Group 12"/>
                <p:cNvGrpSpPr>
                  <a:grpSpLocks/>
                </p:cNvGrpSpPr>
                <p:nvPr/>
              </p:nvGrpSpPr>
              <p:grpSpPr bwMode="auto">
                <a:xfrm>
                  <a:off x="3161" y="2065"/>
                  <a:ext cx="720" cy="913"/>
                  <a:chOff x="3161" y="2065"/>
                  <a:chExt cx="720" cy="913"/>
                </a:xfrm>
              </p:grpSpPr>
              <p:sp>
                <p:nvSpPr>
                  <p:cNvPr id="5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298" y="2470"/>
                    <a:ext cx="90" cy="7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486" y="2065"/>
                    <a:ext cx="209" cy="20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9"/>
                  <p:cNvSpPr>
                    <a:spLocks/>
                  </p:cNvSpPr>
                  <p:nvPr/>
                </p:nvSpPr>
                <p:spPr bwMode="auto">
                  <a:xfrm>
                    <a:off x="3161" y="2264"/>
                    <a:ext cx="705" cy="714"/>
                  </a:xfrm>
                  <a:custGeom>
                    <a:avLst/>
                    <a:gdLst/>
                    <a:ahLst/>
                    <a:cxnLst>
                      <a:cxn ang="0">
                        <a:pos x="497" y="26"/>
                      </a:cxn>
                      <a:cxn ang="0">
                        <a:pos x="538" y="26"/>
                      </a:cxn>
                      <a:cxn ang="0">
                        <a:pos x="592" y="56"/>
                      </a:cxn>
                      <a:cxn ang="0">
                        <a:pos x="705" y="222"/>
                      </a:cxn>
                      <a:cxn ang="0">
                        <a:pos x="701" y="296"/>
                      </a:cxn>
                      <a:cxn ang="0">
                        <a:pos x="624" y="353"/>
                      </a:cxn>
                      <a:cxn ang="0">
                        <a:pos x="561" y="396"/>
                      </a:cxn>
                      <a:cxn ang="0">
                        <a:pos x="482" y="301"/>
                      </a:cxn>
                      <a:cxn ang="0">
                        <a:pos x="513" y="275"/>
                      </a:cxn>
                      <a:cxn ang="0">
                        <a:pos x="538" y="255"/>
                      </a:cxn>
                      <a:cxn ang="0">
                        <a:pos x="485" y="172"/>
                      </a:cxn>
                      <a:cxn ang="0">
                        <a:pos x="333" y="275"/>
                      </a:cxn>
                      <a:cxn ang="0">
                        <a:pos x="481" y="477"/>
                      </a:cxn>
                      <a:cxn ang="0">
                        <a:pos x="606" y="384"/>
                      </a:cxn>
                      <a:cxn ang="0">
                        <a:pos x="605" y="714"/>
                      </a:cxn>
                      <a:cxn ang="0">
                        <a:pos x="287" y="714"/>
                      </a:cxn>
                      <a:cxn ang="0">
                        <a:pos x="286" y="219"/>
                      </a:cxn>
                      <a:cxn ang="0">
                        <a:pos x="213" y="266"/>
                      </a:cxn>
                      <a:cxn ang="0">
                        <a:pos x="148" y="266"/>
                      </a:cxn>
                      <a:cxn ang="0">
                        <a:pos x="141" y="257"/>
                      </a:cxn>
                      <a:cxn ang="0">
                        <a:pos x="93" y="190"/>
                      </a:cxn>
                      <a:cxn ang="0">
                        <a:pos x="0" y="71"/>
                      </a:cxn>
                      <a:cxn ang="0">
                        <a:pos x="105" y="0"/>
                      </a:cxn>
                      <a:cxn ang="0">
                        <a:pos x="171" y="88"/>
                      </a:cxn>
                      <a:cxn ang="0">
                        <a:pos x="189" y="107"/>
                      </a:cxn>
                      <a:cxn ang="0">
                        <a:pos x="322" y="26"/>
                      </a:cxn>
                      <a:cxn ang="0">
                        <a:pos x="377" y="26"/>
                      </a:cxn>
                      <a:cxn ang="0">
                        <a:pos x="497" y="26"/>
                      </a:cxn>
                    </a:cxnLst>
                    <a:rect l="0" t="0" r="r" b="b"/>
                    <a:pathLst>
                      <a:path w="705" h="714">
                        <a:moveTo>
                          <a:pt x="497" y="26"/>
                        </a:moveTo>
                        <a:lnTo>
                          <a:pt x="538" y="26"/>
                        </a:lnTo>
                        <a:lnTo>
                          <a:pt x="592" y="56"/>
                        </a:lnTo>
                        <a:lnTo>
                          <a:pt x="705" y="222"/>
                        </a:lnTo>
                        <a:lnTo>
                          <a:pt x="701" y="296"/>
                        </a:lnTo>
                        <a:lnTo>
                          <a:pt x="624" y="353"/>
                        </a:lnTo>
                        <a:lnTo>
                          <a:pt x="561" y="396"/>
                        </a:lnTo>
                        <a:lnTo>
                          <a:pt x="482" y="301"/>
                        </a:lnTo>
                        <a:lnTo>
                          <a:pt x="513" y="275"/>
                        </a:lnTo>
                        <a:lnTo>
                          <a:pt x="538" y="255"/>
                        </a:lnTo>
                        <a:lnTo>
                          <a:pt x="485" y="172"/>
                        </a:lnTo>
                        <a:lnTo>
                          <a:pt x="333" y="275"/>
                        </a:lnTo>
                        <a:lnTo>
                          <a:pt x="481" y="477"/>
                        </a:lnTo>
                        <a:lnTo>
                          <a:pt x="606" y="384"/>
                        </a:lnTo>
                        <a:lnTo>
                          <a:pt x="605" y="714"/>
                        </a:lnTo>
                        <a:lnTo>
                          <a:pt x="287" y="714"/>
                        </a:lnTo>
                        <a:lnTo>
                          <a:pt x="286" y="219"/>
                        </a:lnTo>
                        <a:lnTo>
                          <a:pt x="213" y="266"/>
                        </a:lnTo>
                        <a:lnTo>
                          <a:pt x="148" y="266"/>
                        </a:lnTo>
                        <a:lnTo>
                          <a:pt x="141" y="257"/>
                        </a:lnTo>
                        <a:lnTo>
                          <a:pt x="93" y="190"/>
                        </a:lnTo>
                        <a:lnTo>
                          <a:pt x="0" y="71"/>
                        </a:lnTo>
                        <a:lnTo>
                          <a:pt x="105" y="0"/>
                        </a:lnTo>
                        <a:lnTo>
                          <a:pt x="171" y="88"/>
                        </a:lnTo>
                        <a:lnTo>
                          <a:pt x="189" y="107"/>
                        </a:lnTo>
                        <a:lnTo>
                          <a:pt x="322" y="26"/>
                        </a:lnTo>
                        <a:lnTo>
                          <a:pt x="377" y="26"/>
                        </a:lnTo>
                        <a:lnTo>
                          <a:pt x="497" y="2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795" y="2472"/>
                    <a:ext cx="86" cy="9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Arc 11"/>
                  <p:cNvSpPr>
                    <a:spLocks/>
                  </p:cNvSpPr>
                  <p:nvPr/>
                </p:nvSpPr>
                <p:spPr bwMode="auto">
                  <a:xfrm>
                    <a:off x="3540" y="2290"/>
                    <a:ext cx="121" cy="49"/>
                  </a:xfrm>
                  <a:custGeom>
                    <a:avLst/>
                    <a:gdLst>
                      <a:gd name="G0" fmla="+- 21600 0 0"/>
                      <a:gd name="G1" fmla="+- 466 0 0"/>
                      <a:gd name="G2" fmla="+- 21600 0 0"/>
                      <a:gd name="T0" fmla="*/ 43195 w 43200"/>
                      <a:gd name="T1" fmla="*/ 0 h 22066"/>
                      <a:gd name="T2" fmla="*/ 5 w 43200"/>
                      <a:gd name="T3" fmla="*/ 15 h 22066"/>
                      <a:gd name="T4" fmla="*/ 21600 w 43200"/>
                      <a:gd name="T5" fmla="*/ 466 h 220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3200" h="22066" fill="none" extrusionOk="0">
                        <a:moveTo>
                          <a:pt x="43194" y="0"/>
                        </a:moveTo>
                        <a:cubicBezTo>
                          <a:pt x="43198" y="155"/>
                          <a:pt x="43200" y="310"/>
                          <a:pt x="43200" y="466"/>
                        </a:cubicBezTo>
                        <a:cubicBezTo>
                          <a:pt x="43200" y="12395"/>
                          <a:pt x="33529" y="22066"/>
                          <a:pt x="21600" y="22066"/>
                        </a:cubicBezTo>
                        <a:cubicBezTo>
                          <a:pt x="9670" y="22066"/>
                          <a:pt x="0" y="12395"/>
                          <a:pt x="0" y="466"/>
                        </a:cubicBezTo>
                        <a:cubicBezTo>
                          <a:pt x="-1" y="315"/>
                          <a:pt x="1" y="165"/>
                          <a:pt x="4" y="14"/>
                        </a:cubicBezTo>
                      </a:path>
                      <a:path w="43200" h="22066" stroke="0" extrusionOk="0">
                        <a:moveTo>
                          <a:pt x="43194" y="0"/>
                        </a:moveTo>
                        <a:cubicBezTo>
                          <a:pt x="43198" y="155"/>
                          <a:pt x="43200" y="310"/>
                          <a:pt x="43200" y="466"/>
                        </a:cubicBezTo>
                        <a:cubicBezTo>
                          <a:pt x="43200" y="12395"/>
                          <a:pt x="33529" y="22066"/>
                          <a:pt x="21600" y="22066"/>
                        </a:cubicBezTo>
                        <a:cubicBezTo>
                          <a:pt x="9670" y="22066"/>
                          <a:pt x="0" y="12395"/>
                          <a:pt x="0" y="466"/>
                        </a:cubicBezTo>
                        <a:cubicBezTo>
                          <a:pt x="-1" y="315"/>
                          <a:pt x="1" y="165"/>
                          <a:pt x="4" y="14"/>
                        </a:cubicBezTo>
                        <a:lnTo>
                          <a:pt x="21600" y="46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" name="Arc 14"/>
              <p:cNvSpPr>
                <a:spLocks/>
              </p:cNvSpPr>
              <p:nvPr/>
            </p:nvSpPr>
            <p:spPr bwMode="auto">
              <a:xfrm>
                <a:off x="3656" y="2290"/>
                <a:ext cx="103" cy="79"/>
              </a:xfrm>
              <a:custGeom>
                <a:avLst/>
                <a:gdLst>
                  <a:gd name="G0" fmla="+- 15429 0 0"/>
                  <a:gd name="G1" fmla="+- 21600 0 0"/>
                  <a:gd name="G2" fmla="+- 21600 0 0"/>
                  <a:gd name="T0" fmla="*/ 0 w 37029"/>
                  <a:gd name="T1" fmla="*/ 6484 h 36154"/>
                  <a:gd name="T2" fmla="*/ 31390 w 37029"/>
                  <a:gd name="T3" fmla="*/ 36154 h 36154"/>
                  <a:gd name="T4" fmla="*/ 15429 w 37029"/>
                  <a:gd name="T5" fmla="*/ 21600 h 36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029" h="36154" fill="none" extrusionOk="0">
                    <a:moveTo>
                      <a:pt x="-1" y="6483"/>
                    </a:moveTo>
                    <a:cubicBezTo>
                      <a:pt x="4062" y="2336"/>
                      <a:pt x="9623" y="-1"/>
                      <a:pt x="15429" y="0"/>
                    </a:cubicBezTo>
                    <a:cubicBezTo>
                      <a:pt x="27358" y="0"/>
                      <a:pt x="37029" y="9670"/>
                      <a:pt x="37029" y="21600"/>
                    </a:cubicBezTo>
                    <a:cubicBezTo>
                      <a:pt x="37029" y="26984"/>
                      <a:pt x="35017" y="32175"/>
                      <a:pt x="31389" y="36153"/>
                    </a:cubicBezTo>
                  </a:path>
                  <a:path w="37029" h="36154" stroke="0" extrusionOk="0">
                    <a:moveTo>
                      <a:pt x="-1" y="6483"/>
                    </a:moveTo>
                    <a:cubicBezTo>
                      <a:pt x="4062" y="2336"/>
                      <a:pt x="9623" y="-1"/>
                      <a:pt x="15429" y="0"/>
                    </a:cubicBezTo>
                    <a:cubicBezTo>
                      <a:pt x="27358" y="0"/>
                      <a:pt x="37029" y="9670"/>
                      <a:pt x="37029" y="21600"/>
                    </a:cubicBezTo>
                    <a:cubicBezTo>
                      <a:pt x="37029" y="26984"/>
                      <a:pt x="35017" y="32175"/>
                      <a:pt x="31389" y="36153"/>
                    </a:cubicBezTo>
                    <a:lnTo>
                      <a:pt x="15429" y="2160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183" y="2880"/>
              <a:ext cx="435" cy="753"/>
              <a:chOff x="4212" y="2880"/>
              <a:chExt cx="408" cy="753"/>
            </a:xfrm>
          </p:grpSpPr>
          <p:grpSp>
            <p:nvGrpSpPr>
              <p:cNvPr id="45" name="Group 20"/>
              <p:cNvGrpSpPr>
                <a:grpSpLocks/>
              </p:cNvGrpSpPr>
              <p:nvPr/>
            </p:nvGrpSpPr>
            <p:grpSpPr bwMode="auto">
              <a:xfrm>
                <a:off x="4212" y="3114"/>
                <a:ext cx="408" cy="519"/>
                <a:chOff x="4212" y="3114"/>
                <a:chExt cx="408" cy="519"/>
              </a:xfrm>
            </p:grpSpPr>
            <p:sp>
              <p:nvSpPr>
                <p:cNvPr id="4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81" y="3114"/>
                  <a:ext cx="274" cy="110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12" y="3186"/>
                  <a:ext cx="408" cy="447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Arc 18"/>
                <p:cNvSpPr>
                  <a:spLocks/>
                </p:cNvSpPr>
                <p:nvPr/>
              </p:nvSpPr>
              <p:spPr bwMode="auto">
                <a:xfrm>
                  <a:off x="4212" y="3114"/>
                  <a:ext cx="75" cy="90"/>
                </a:xfrm>
                <a:custGeom>
                  <a:avLst/>
                  <a:gdLst>
                    <a:gd name="G0" fmla="+- 21595 0 0"/>
                    <a:gd name="G1" fmla="+- 21592 0 0"/>
                    <a:gd name="G2" fmla="+- 21600 0 0"/>
                    <a:gd name="T0" fmla="*/ 0 w 21595"/>
                    <a:gd name="T1" fmla="*/ 21112 h 21592"/>
                    <a:gd name="T2" fmla="*/ 21019 w 21595"/>
                    <a:gd name="T3" fmla="*/ 0 h 21592"/>
                    <a:gd name="T4" fmla="*/ 21595 w 21595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592" fill="none" extrusionOk="0">
                      <a:moveTo>
                        <a:pt x="0" y="21112"/>
                      </a:moveTo>
                      <a:cubicBezTo>
                        <a:pt x="256" y="9595"/>
                        <a:pt x="9504" y="306"/>
                        <a:pt x="21018" y="-1"/>
                      </a:cubicBezTo>
                    </a:path>
                    <a:path w="21595" h="21592" stroke="0" extrusionOk="0">
                      <a:moveTo>
                        <a:pt x="0" y="21112"/>
                      </a:moveTo>
                      <a:cubicBezTo>
                        <a:pt x="256" y="9595"/>
                        <a:pt x="9504" y="306"/>
                        <a:pt x="21018" y="-1"/>
                      </a:cubicBezTo>
                      <a:lnTo>
                        <a:pt x="21595" y="21592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Arc 19"/>
                <p:cNvSpPr>
                  <a:spLocks/>
                </p:cNvSpPr>
                <p:nvPr/>
              </p:nvSpPr>
              <p:spPr bwMode="auto">
                <a:xfrm>
                  <a:off x="4543" y="3115"/>
                  <a:ext cx="76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4"/>
                    <a:gd name="T1" fmla="*/ 0 h 21600"/>
                    <a:gd name="T2" fmla="*/ 21594 w 21594"/>
                    <a:gd name="T3" fmla="*/ 21110 h 21600"/>
                    <a:gd name="T4" fmla="*/ 0 w 2159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4" h="21600" fill="none" extrusionOk="0">
                      <a:moveTo>
                        <a:pt x="-1" y="0"/>
                      </a:moveTo>
                      <a:cubicBezTo>
                        <a:pt x="11738" y="0"/>
                        <a:pt x="21328" y="9374"/>
                        <a:pt x="21594" y="21109"/>
                      </a:cubicBezTo>
                    </a:path>
                    <a:path w="21594" h="21600" stroke="0" extrusionOk="0">
                      <a:moveTo>
                        <a:pt x="-1" y="0"/>
                      </a:moveTo>
                      <a:cubicBezTo>
                        <a:pt x="11738" y="0"/>
                        <a:pt x="21328" y="9374"/>
                        <a:pt x="21594" y="2110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4304" y="2880"/>
                <a:ext cx="221" cy="216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737" y="2676"/>
              <a:ext cx="437" cy="752"/>
              <a:chOff x="3794" y="2676"/>
              <a:chExt cx="410" cy="752"/>
            </a:xfrm>
          </p:grpSpPr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3794" y="2909"/>
                <a:ext cx="410" cy="519"/>
                <a:chOff x="3794" y="2909"/>
                <a:chExt cx="410" cy="519"/>
              </a:xfrm>
            </p:grpSpPr>
            <p:sp>
              <p:nvSpPr>
                <p:cNvPr id="41" name="Rectangle 23"/>
                <p:cNvSpPr>
                  <a:spLocks noChangeArrowheads="1"/>
                </p:cNvSpPr>
                <p:nvPr/>
              </p:nvSpPr>
              <p:spPr bwMode="auto">
                <a:xfrm>
                  <a:off x="3863" y="2909"/>
                  <a:ext cx="275" cy="11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794" y="2982"/>
                  <a:ext cx="410" cy="446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Arc 25"/>
                <p:cNvSpPr>
                  <a:spLocks/>
                </p:cNvSpPr>
                <p:nvPr/>
              </p:nvSpPr>
              <p:spPr bwMode="auto">
                <a:xfrm>
                  <a:off x="3794" y="2909"/>
                  <a:ext cx="75" cy="90"/>
                </a:xfrm>
                <a:custGeom>
                  <a:avLst/>
                  <a:gdLst>
                    <a:gd name="G0" fmla="+- 21599 0 0"/>
                    <a:gd name="G1" fmla="+- 21598 0 0"/>
                    <a:gd name="G2" fmla="+- 21600 0 0"/>
                    <a:gd name="T0" fmla="*/ 0 w 21599"/>
                    <a:gd name="T1" fmla="*/ 21358 h 21598"/>
                    <a:gd name="T2" fmla="*/ 21311 w 21599"/>
                    <a:gd name="T3" fmla="*/ 0 h 21598"/>
                    <a:gd name="T4" fmla="*/ 21599 w 21599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8" fill="none" extrusionOk="0">
                      <a:moveTo>
                        <a:pt x="0" y="21358"/>
                      </a:moveTo>
                      <a:cubicBezTo>
                        <a:pt x="130" y="9635"/>
                        <a:pt x="9588" y="156"/>
                        <a:pt x="21310" y="-1"/>
                      </a:cubicBezTo>
                    </a:path>
                    <a:path w="21599" h="21598" stroke="0" extrusionOk="0">
                      <a:moveTo>
                        <a:pt x="0" y="21358"/>
                      </a:moveTo>
                      <a:cubicBezTo>
                        <a:pt x="130" y="9635"/>
                        <a:pt x="9588" y="156"/>
                        <a:pt x="21310" y="-1"/>
                      </a:cubicBezTo>
                      <a:lnTo>
                        <a:pt x="21599" y="21598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Arc 26"/>
                <p:cNvSpPr>
                  <a:spLocks/>
                </p:cNvSpPr>
                <p:nvPr/>
              </p:nvSpPr>
              <p:spPr bwMode="auto">
                <a:xfrm>
                  <a:off x="4126" y="2910"/>
                  <a:ext cx="77" cy="91"/>
                </a:xfrm>
                <a:custGeom>
                  <a:avLst/>
                  <a:gdLst>
                    <a:gd name="G0" fmla="+- 283 0 0"/>
                    <a:gd name="G1" fmla="+- 21600 0 0"/>
                    <a:gd name="G2" fmla="+- 21600 0 0"/>
                    <a:gd name="T0" fmla="*/ 0 w 21882"/>
                    <a:gd name="T1" fmla="*/ 2 h 21600"/>
                    <a:gd name="T2" fmla="*/ 21882 w 21882"/>
                    <a:gd name="T3" fmla="*/ 21355 h 21600"/>
                    <a:gd name="T4" fmla="*/ 283 w 2188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82" h="21600" fill="none" extrusionOk="0">
                      <a:moveTo>
                        <a:pt x="-1" y="1"/>
                      </a:moveTo>
                      <a:cubicBezTo>
                        <a:pt x="94" y="0"/>
                        <a:pt x="188" y="-1"/>
                        <a:pt x="283" y="0"/>
                      </a:cubicBezTo>
                      <a:cubicBezTo>
                        <a:pt x="12116" y="0"/>
                        <a:pt x="21747" y="9521"/>
                        <a:pt x="21881" y="21355"/>
                      </a:cubicBezTo>
                    </a:path>
                    <a:path w="21882" h="21600" stroke="0" extrusionOk="0">
                      <a:moveTo>
                        <a:pt x="-1" y="1"/>
                      </a:moveTo>
                      <a:cubicBezTo>
                        <a:pt x="94" y="0"/>
                        <a:pt x="188" y="-1"/>
                        <a:pt x="283" y="0"/>
                      </a:cubicBezTo>
                      <a:cubicBezTo>
                        <a:pt x="12116" y="0"/>
                        <a:pt x="21747" y="9521"/>
                        <a:pt x="21881" y="21355"/>
                      </a:cubicBezTo>
                      <a:lnTo>
                        <a:pt x="283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" name="Oval 28"/>
              <p:cNvSpPr>
                <a:spLocks noChangeArrowheads="1"/>
              </p:cNvSpPr>
              <p:nvPr/>
            </p:nvSpPr>
            <p:spPr bwMode="auto">
              <a:xfrm>
                <a:off x="3886" y="2676"/>
                <a:ext cx="223" cy="215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436" y="2676"/>
              <a:ext cx="436" cy="752"/>
              <a:chOff x="2573" y="2676"/>
              <a:chExt cx="409" cy="752"/>
            </a:xfrm>
          </p:grpSpPr>
          <p:grpSp>
            <p:nvGrpSpPr>
              <p:cNvPr id="33" name="Group 34"/>
              <p:cNvGrpSpPr>
                <a:grpSpLocks/>
              </p:cNvGrpSpPr>
              <p:nvPr/>
            </p:nvGrpSpPr>
            <p:grpSpPr bwMode="auto">
              <a:xfrm>
                <a:off x="2573" y="2909"/>
                <a:ext cx="409" cy="519"/>
                <a:chOff x="2573" y="2909"/>
                <a:chExt cx="409" cy="519"/>
              </a:xfrm>
            </p:grpSpPr>
            <p:sp>
              <p:nvSpPr>
                <p:cNvPr id="35" name="Rectangle 30"/>
                <p:cNvSpPr>
                  <a:spLocks noChangeArrowheads="1"/>
                </p:cNvSpPr>
                <p:nvPr/>
              </p:nvSpPr>
              <p:spPr bwMode="auto">
                <a:xfrm>
                  <a:off x="2643" y="2909"/>
                  <a:ext cx="274" cy="112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Rectangle 31"/>
                <p:cNvSpPr>
                  <a:spLocks noChangeArrowheads="1"/>
                </p:cNvSpPr>
                <p:nvPr/>
              </p:nvSpPr>
              <p:spPr bwMode="auto">
                <a:xfrm>
                  <a:off x="2573" y="2982"/>
                  <a:ext cx="409" cy="446"/>
                </a:xfrm>
                <a:prstGeom prst="rect">
                  <a:avLst/>
                </a:prstGeom>
                <a:solidFill>
                  <a:srgbClr val="00808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Arc 32"/>
                <p:cNvSpPr>
                  <a:spLocks/>
                </p:cNvSpPr>
                <p:nvPr/>
              </p:nvSpPr>
              <p:spPr bwMode="auto">
                <a:xfrm>
                  <a:off x="2574" y="2909"/>
                  <a:ext cx="75" cy="90"/>
                </a:xfrm>
                <a:custGeom>
                  <a:avLst/>
                  <a:gdLst>
                    <a:gd name="G0" fmla="+- 21599 0 0"/>
                    <a:gd name="G1" fmla="+- 21592 0 0"/>
                    <a:gd name="G2" fmla="+- 21600 0 0"/>
                    <a:gd name="T0" fmla="*/ 0 w 21599"/>
                    <a:gd name="T1" fmla="*/ 21354 h 21592"/>
                    <a:gd name="T2" fmla="*/ 21027 w 21599"/>
                    <a:gd name="T3" fmla="*/ 0 h 21592"/>
                    <a:gd name="T4" fmla="*/ 21599 w 21599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2" fill="none" extrusionOk="0">
                      <a:moveTo>
                        <a:pt x="0" y="21354"/>
                      </a:moveTo>
                      <a:cubicBezTo>
                        <a:pt x="128" y="9740"/>
                        <a:pt x="9416" y="307"/>
                        <a:pt x="21026" y="-1"/>
                      </a:cubicBezTo>
                    </a:path>
                    <a:path w="21599" h="21592" stroke="0" extrusionOk="0">
                      <a:moveTo>
                        <a:pt x="0" y="21354"/>
                      </a:moveTo>
                      <a:cubicBezTo>
                        <a:pt x="128" y="9740"/>
                        <a:pt x="9416" y="307"/>
                        <a:pt x="21026" y="-1"/>
                      </a:cubicBezTo>
                      <a:lnTo>
                        <a:pt x="21599" y="21592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Arc 33"/>
                <p:cNvSpPr>
                  <a:spLocks/>
                </p:cNvSpPr>
                <p:nvPr/>
              </p:nvSpPr>
              <p:spPr bwMode="auto">
                <a:xfrm>
                  <a:off x="2906" y="2910"/>
                  <a:ext cx="75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9"/>
                    <a:gd name="T1" fmla="*/ 0 h 21600"/>
                    <a:gd name="T2" fmla="*/ 21599 w 21599"/>
                    <a:gd name="T3" fmla="*/ 21357 h 21600"/>
                    <a:gd name="T4" fmla="*/ 0 w 2159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600" fill="none" extrusionOk="0">
                      <a:moveTo>
                        <a:pt x="-1" y="0"/>
                      </a:moveTo>
                      <a:cubicBezTo>
                        <a:pt x="11834" y="0"/>
                        <a:pt x="21465" y="9523"/>
                        <a:pt x="21598" y="21357"/>
                      </a:cubicBezTo>
                    </a:path>
                    <a:path w="21599" h="21600" stroke="0" extrusionOk="0">
                      <a:moveTo>
                        <a:pt x="-1" y="0"/>
                      </a:moveTo>
                      <a:cubicBezTo>
                        <a:pt x="11834" y="0"/>
                        <a:pt x="21465" y="9523"/>
                        <a:pt x="21598" y="21357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Oval 35"/>
              <p:cNvSpPr>
                <a:spLocks noChangeArrowheads="1"/>
              </p:cNvSpPr>
              <p:nvPr/>
            </p:nvSpPr>
            <p:spPr bwMode="auto">
              <a:xfrm>
                <a:off x="2666" y="2676"/>
                <a:ext cx="222" cy="215"/>
              </a:xfrm>
              <a:prstGeom prst="ellipse">
                <a:avLst/>
              </a:pr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977" y="2880"/>
              <a:ext cx="434" cy="753"/>
              <a:chOff x="2142" y="2880"/>
              <a:chExt cx="408" cy="753"/>
            </a:xfrm>
          </p:grpSpPr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235" y="2880"/>
                <a:ext cx="221" cy="216"/>
              </a:xfrm>
              <a:prstGeom prst="ellipse">
                <a:avLst/>
              </a:prstGeom>
              <a:solidFill>
                <a:srgbClr val="008000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2142" y="3114"/>
                <a:ext cx="408" cy="519"/>
                <a:chOff x="2142" y="3114"/>
                <a:chExt cx="408" cy="519"/>
              </a:xfrm>
            </p:grpSpPr>
            <p:sp>
              <p:nvSpPr>
                <p:cNvPr id="29" name="Rectangle 38"/>
                <p:cNvSpPr>
                  <a:spLocks noChangeArrowheads="1"/>
                </p:cNvSpPr>
                <p:nvPr/>
              </p:nvSpPr>
              <p:spPr bwMode="auto">
                <a:xfrm>
                  <a:off x="2212" y="3114"/>
                  <a:ext cx="273" cy="110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Rectangle 39"/>
                <p:cNvSpPr>
                  <a:spLocks noChangeArrowheads="1"/>
                </p:cNvSpPr>
                <p:nvPr/>
              </p:nvSpPr>
              <p:spPr bwMode="auto">
                <a:xfrm>
                  <a:off x="2142" y="3186"/>
                  <a:ext cx="408" cy="447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Arc 40"/>
                <p:cNvSpPr>
                  <a:spLocks/>
                </p:cNvSpPr>
                <p:nvPr/>
              </p:nvSpPr>
              <p:spPr bwMode="auto">
                <a:xfrm>
                  <a:off x="2143" y="3114"/>
                  <a:ext cx="75" cy="90"/>
                </a:xfrm>
                <a:custGeom>
                  <a:avLst/>
                  <a:gdLst>
                    <a:gd name="G0" fmla="+- 21595 0 0"/>
                    <a:gd name="G1" fmla="+- 21592 0 0"/>
                    <a:gd name="G2" fmla="+- 21600 0 0"/>
                    <a:gd name="T0" fmla="*/ 0 w 21595"/>
                    <a:gd name="T1" fmla="*/ 21115 h 21592"/>
                    <a:gd name="T2" fmla="*/ 21023 w 21595"/>
                    <a:gd name="T3" fmla="*/ 0 h 21592"/>
                    <a:gd name="T4" fmla="*/ 21595 w 21595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592" fill="none" extrusionOk="0">
                      <a:moveTo>
                        <a:pt x="0" y="21115"/>
                      </a:moveTo>
                      <a:cubicBezTo>
                        <a:pt x="254" y="9596"/>
                        <a:pt x="9505" y="304"/>
                        <a:pt x="21022" y="-1"/>
                      </a:cubicBezTo>
                    </a:path>
                    <a:path w="21595" h="21592" stroke="0" extrusionOk="0">
                      <a:moveTo>
                        <a:pt x="0" y="21115"/>
                      </a:moveTo>
                      <a:cubicBezTo>
                        <a:pt x="254" y="9596"/>
                        <a:pt x="9505" y="304"/>
                        <a:pt x="21022" y="-1"/>
                      </a:cubicBezTo>
                      <a:lnTo>
                        <a:pt x="21595" y="21592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Arc 41"/>
                <p:cNvSpPr>
                  <a:spLocks/>
                </p:cNvSpPr>
                <p:nvPr/>
              </p:nvSpPr>
              <p:spPr bwMode="auto">
                <a:xfrm>
                  <a:off x="2474" y="3115"/>
                  <a:ext cx="75" cy="9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5"/>
                    <a:gd name="T1" fmla="*/ 0 h 21600"/>
                    <a:gd name="T2" fmla="*/ 21595 w 21595"/>
                    <a:gd name="T3" fmla="*/ 21113 h 21600"/>
                    <a:gd name="T4" fmla="*/ 0 w 21595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5" h="21600" fill="none" extrusionOk="0">
                      <a:moveTo>
                        <a:pt x="-1" y="0"/>
                      </a:moveTo>
                      <a:cubicBezTo>
                        <a:pt x="11739" y="0"/>
                        <a:pt x="21329" y="9376"/>
                        <a:pt x="21594" y="21113"/>
                      </a:cubicBezTo>
                    </a:path>
                    <a:path w="21595" h="21600" stroke="0" extrusionOk="0">
                      <a:moveTo>
                        <a:pt x="-1" y="0"/>
                      </a:moveTo>
                      <a:cubicBezTo>
                        <a:pt x="11739" y="0"/>
                        <a:pt x="21329" y="9376"/>
                        <a:pt x="21594" y="2111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1945" y="2892"/>
              <a:ext cx="2690" cy="740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900" y="0"/>
                </a:cxn>
                <a:cxn ang="0">
                  <a:pos x="1587" y="0"/>
                </a:cxn>
                <a:cxn ang="0">
                  <a:pos x="2524" y="740"/>
                </a:cxn>
                <a:cxn ang="0">
                  <a:pos x="0" y="740"/>
                </a:cxn>
              </a:cxnLst>
              <a:rect l="0" t="0" r="r" b="b"/>
              <a:pathLst>
                <a:path w="2524" h="740">
                  <a:moveTo>
                    <a:pt x="0" y="740"/>
                  </a:moveTo>
                  <a:lnTo>
                    <a:pt x="900" y="0"/>
                  </a:lnTo>
                  <a:lnTo>
                    <a:pt x="1587" y="0"/>
                  </a:lnTo>
                  <a:lnTo>
                    <a:pt x="2524" y="740"/>
                  </a:lnTo>
                  <a:lnTo>
                    <a:pt x="0" y="7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2713" y="2945"/>
              <a:ext cx="1099" cy="775"/>
              <a:chOff x="2833" y="2945"/>
              <a:chExt cx="1031" cy="775"/>
            </a:xfrm>
          </p:grpSpPr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3359" y="2952"/>
                <a:ext cx="505" cy="768"/>
                <a:chOff x="3359" y="2952"/>
                <a:chExt cx="505" cy="768"/>
              </a:xfrm>
            </p:grpSpPr>
            <p:sp>
              <p:nvSpPr>
                <p:cNvPr id="21" name="Oval 45"/>
                <p:cNvSpPr>
                  <a:spLocks noChangeArrowheads="1"/>
                </p:cNvSpPr>
                <p:nvPr/>
              </p:nvSpPr>
              <p:spPr bwMode="auto">
                <a:xfrm>
                  <a:off x="3475" y="2952"/>
                  <a:ext cx="270" cy="261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2" name="Group 50"/>
                <p:cNvGrpSpPr>
                  <a:grpSpLocks/>
                </p:cNvGrpSpPr>
                <p:nvPr/>
              </p:nvGrpSpPr>
              <p:grpSpPr bwMode="auto">
                <a:xfrm>
                  <a:off x="3359" y="3236"/>
                  <a:ext cx="505" cy="484"/>
                  <a:chOff x="3359" y="3236"/>
                  <a:chExt cx="505" cy="484"/>
                </a:xfrm>
              </p:grpSpPr>
              <p:sp>
                <p:nvSpPr>
                  <p:cNvPr id="2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236"/>
                    <a:ext cx="334" cy="13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326"/>
                    <a:ext cx="504" cy="394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Arc 48"/>
                  <p:cNvSpPr>
                    <a:spLocks/>
                  </p:cNvSpPr>
                  <p:nvPr/>
                </p:nvSpPr>
                <p:spPr bwMode="auto">
                  <a:xfrm>
                    <a:off x="3359" y="3237"/>
                    <a:ext cx="93" cy="107"/>
                  </a:xfrm>
                  <a:custGeom>
                    <a:avLst/>
                    <a:gdLst>
                      <a:gd name="G0" fmla="+- 21600 0 0"/>
                      <a:gd name="G1" fmla="+- 21595 0 0"/>
                      <a:gd name="G2" fmla="+- 21600 0 0"/>
                      <a:gd name="T0" fmla="*/ 0 w 21600"/>
                      <a:gd name="T1" fmla="*/ 21595 h 21595"/>
                      <a:gd name="T2" fmla="*/ 21135 w 21600"/>
                      <a:gd name="T3" fmla="*/ 0 h 21595"/>
                      <a:gd name="T4" fmla="*/ 21600 w 21600"/>
                      <a:gd name="T5" fmla="*/ 21595 h 215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95" fill="none" extrusionOk="0">
                        <a:moveTo>
                          <a:pt x="0" y="21595"/>
                        </a:moveTo>
                        <a:cubicBezTo>
                          <a:pt x="0" y="9846"/>
                          <a:pt x="9389" y="252"/>
                          <a:pt x="21135" y="0"/>
                        </a:cubicBezTo>
                      </a:path>
                      <a:path w="21600" h="21595" stroke="0" extrusionOk="0">
                        <a:moveTo>
                          <a:pt x="0" y="21595"/>
                        </a:moveTo>
                        <a:cubicBezTo>
                          <a:pt x="0" y="9846"/>
                          <a:pt x="9389" y="252"/>
                          <a:pt x="21135" y="0"/>
                        </a:cubicBezTo>
                        <a:lnTo>
                          <a:pt x="21600" y="21595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Arc 49"/>
                  <p:cNvSpPr>
                    <a:spLocks/>
                  </p:cNvSpPr>
                  <p:nvPr/>
                </p:nvSpPr>
                <p:spPr bwMode="auto">
                  <a:xfrm>
                    <a:off x="3769" y="3238"/>
                    <a:ext cx="93" cy="109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803"/>
                      <a:gd name="T2" fmla="*/ 21599 w 21600"/>
                      <a:gd name="T3" fmla="*/ 21803 h 21803"/>
                      <a:gd name="T4" fmla="*/ 0 w 21600"/>
                      <a:gd name="T5" fmla="*/ 21600 h 218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803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667"/>
                          <a:pt x="21599" y="21735"/>
                          <a:pt x="21599" y="21803"/>
                        </a:cubicBezTo>
                      </a:path>
                      <a:path w="21600" h="21803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667"/>
                          <a:pt x="21599" y="21735"/>
                          <a:pt x="21599" y="21803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800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2833" y="2945"/>
                <a:ext cx="506" cy="768"/>
                <a:chOff x="2833" y="2945"/>
                <a:chExt cx="506" cy="768"/>
              </a:xfrm>
            </p:grpSpPr>
            <p:sp>
              <p:nvSpPr>
                <p:cNvPr id="15" name="Oval 52"/>
                <p:cNvSpPr>
                  <a:spLocks noChangeArrowheads="1"/>
                </p:cNvSpPr>
                <p:nvPr/>
              </p:nvSpPr>
              <p:spPr bwMode="auto">
                <a:xfrm>
                  <a:off x="2950" y="2945"/>
                  <a:ext cx="269" cy="261"/>
                </a:xfrm>
                <a:prstGeom prst="ellipse">
                  <a:avLst/>
                </a:prstGeom>
                <a:solidFill>
                  <a:srgbClr val="008080"/>
                </a:solidFill>
                <a:ln w="9525">
                  <a:noFill/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" name="Group 57"/>
                <p:cNvGrpSpPr>
                  <a:grpSpLocks/>
                </p:cNvGrpSpPr>
                <p:nvPr/>
              </p:nvGrpSpPr>
              <p:grpSpPr bwMode="auto">
                <a:xfrm>
                  <a:off x="2833" y="3229"/>
                  <a:ext cx="506" cy="484"/>
                  <a:chOff x="2833" y="3229"/>
                  <a:chExt cx="506" cy="484"/>
                </a:xfrm>
              </p:grpSpPr>
              <p:sp>
                <p:nvSpPr>
                  <p:cNvPr id="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229"/>
                    <a:ext cx="333" cy="13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834" y="3319"/>
                    <a:ext cx="505" cy="394"/>
                  </a:xfrm>
                  <a:prstGeom prst="rect">
                    <a:avLst/>
                  </a:prstGeom>
                  <a:solidFill>
                    <a:srgbClr val="008080"/>
                  </a:solidFill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Arc 55"/>
                  <p:cNvSpPr>
                    <a:spLocks/>
                  </p:cNvSpPr>
                  <p:nvPr/>
                </p:nvSpPr>
                <p:spPr bwMode="auto">
                  <a:xfrm>
                    <a:off x="2833" y="3230"/>
                    <a:ext cx="93" cy="107"/>
                  </a:xfrm>
                  <a:custGeom>
                    <a:avLst/>
                    <a:gdLst>
                      <a:gd name="G0" fmla="+- 21600 0 0"/>
                      <a:gd name="G1" fmla="+- 21599 0 0"/>
                      <a:gd name="G2" fmla="+- 21600 0 0"/>
                      <a:gd name="T0" fmla="*/ 0 w 21600"/>
                      <a:gd name="T1" fmla="*/ 21599 h 21599"/>
                      <a:gd name="T2" fmla="*/ 21368 w 21600"/>
                      <a:gd name="T3" fmla="*/ 0 h 21599"/>
                      <a:gd name="T4" fmla="*/ 21600 w 21600"/>
                      <a:gd name="T5" fmla="*/ 21599 h 215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99" fill="none" extrusionOk="0">
                        <a:moveTo>
                          <a:pt x="0" y="21599"/>
                        </a:moveTo>
                        <a:cubicBezTo>
                          <a:pt x="0" y="9760"/>
                          <a:pt x="9529" y="127"/>
                          <a:pt x="21368" y="0"/>
                        </a:cubicBezTo>
                      </a:path>
                      <a:path w="21600" h="21599" stroke="0" extrusionOk="0">
                        <a:moveTo>
                          <a:pt x="0" y="21599"/>
                        </a:moveTo>
                        <a:cubicBezTo>
                          <a:pt x="0" y="9760"/>
                          <a:pt x="9529" y="127"/>
                          <a:pt x="21368" y="0"/>
                        </a:cubicBezTo>
                        <a:lnTo>
                          <a:pt x="21600" y="21599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Arc 56"/>
                  <p:cNvSpPr>
                    <a:spLocks/>
                  </p:cNvSpPr>
                  <p:nvPr/>
                </p:nvSpPr>
                <p:spPr bwMode="auto">
                  <a:xfrm>
                    <a:off x="3246" y="3229"/>
                    <a:ext cx="93" cy="10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008080"/>
                  </a:solidFill>
                  <a:ln w="9525">
                    <a:noFill/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0" name="Rectangle 59"/>
          <p:cNvSpPr/>
          <p:nvPr/>
        </p:nvSpPr>
        <p:spPr>
          <a:xfrm>
            <a:off x="1143000" y="20574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Introduction to HTML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Editors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1: Open VS code -&gt; Take new folder-&gt; Name a file as index.html</a:t>
            </a:r>
          </a:p>
          <a:p>
            <a:endParaRPr lang="en-US" dirty="0"/>
          </a:p>
          <a:p>
            <a:r>
              <a:rPr lang="en-US" dirty="0"/>
              <a:t>Step 2: Write </a:t>
            </a:r>
            <a:r>
              <a:rPr lang="en-US" dirty="0">
                <a:hlinkClick r:id="rId2" action="ppaction://hlinkfile"/>
              </a:rPr>
              <a:t>HTML</a:t>
            </a:r>
            <a:r>
              <a:rPr lang="en-US" dirty="0"/>
              <a:t> code</a:t>
            </a:r>
          </a:p>
          <a:p>
            <a:endParaRPr lang="en-US" dirty="0"/>
          </a:p>
          <a:p>
            <a:r>
              <a:rPr lang="en-US" dirty="0"/>
              <a:t>Step 3: </a:t>
            </a:r>
            <a:r>
              <a:rPr lang="en-US" dirty="0">
                <a:hlinkClick r:id="rId3" action="ppaction://hlinkfile"/>
              </a:rPr>
              <a:t>Save the HTML 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4: View the HTML Page in </a:t>
            </a:r>
            <a:r>
              <a:rPr lang="en-US" dirty="0">
                <a:hlinkClick r:id="rId4" action="ppaction://hlinkfile"/>
              </a:rPr>
              <a:t>Your Browser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pic>
        <p:nvPicPr>
          <p:cNvPr id="1026" name="Picture 2" descr="C:\Users\akshith\Desktop\img_chrom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239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HTML headings are defined with the </a:t>
            </a:r>
            <a:r>
              <a:rPr lang="en-US" b="1" dirty="0"/>
              <a:t>&lt;h1&gt;</a:t>
            </a:r>
            <a:r>
              <a:rPr lang="en-US" dirty="0"/>
              <a:t> to </a:t>
            </a:r>
            <a:r>
              <a:rPr lang="en-US" b="1" dirty="0"/>
              <a:t>&lt;h6&gt;</a:t>
            </a:r>
            <a:r>
              <a:rPr lang="en-US" dirty="0"/>
              <a:t> tags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&lt;h1&gt; defines the most important heading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&lt;h6&gt; defines the least </a:t>
            </a:r>
            <a:r>
              <a:rPr lang="en-US" dirty="0">
                <a:hlinkClick r:id="rId2" action="ppaction://hlinkfile"/>
              </a:rPr>
              <a:t>important heading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HTML paragraphs are defined with the </a:t>
            </a:r>
            <a:r>
              <a:rPr lang="en-US" b="1" dirty="0">
                <a:hlinkClick r:id="rId2" action="ppaction://hlinkfile"/>
              </a:rPr>
              <a:t>&lt;p&gt;</a:t>
            </a:r>
            <a:r>
              <a:rPr lang="en-US" dirty="0">
                <a:hlinkClick r:id="rId2" action="ppaction://hlinkfile"/>
              </a:rPr>
              <a:t> tag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images are defined with the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tag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source file (</a:t>
            </a:r>
            <a:r>
              <a:rPr lang="en-US" dirty="0" err="1"/>
              <a:t>src</a:t>
            </a:r>
            <a:r>
              <a:rPr lang="en-US" dirty="0"/>
              <a:t>), alternative text (alt), width, and height are provided as </a:t>
            </a:r>
            <a:r>
              <a:rPr lang="en-US" dirty="0">
                <a:hlinkClick r:id="rId2" action="ppaction://hlinkfile"/>
              </a:rPr>
              <a:t>attributes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HTML links are defined with the </a:t>
            </a:r>
            <a:r>
              <a:rPr lang="en-US" b="1" dirty="0">
                <a:hlinkClick r:id="rId2" action="ppaction://hlinkfile"/>
              </a:rPr>
              <a:t>&lt;a&gt;</a:t>
            </a:r>
            <a:r>
              <a:rPr lang="en-US" dirty="0">
                <a:hlinkClick r:id="rId2" action="ppaction://hlinkfile"/>
              </a:rPr>
              <a:t> tag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href</a:t>
            </a:r>
            <a:r>
              <a:rPr lang="en-US" dirty="0"/>
              <a:t> attribute specifies the destination address (https://www.w3schools.com/html/) of the link.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link text</a:t>
            </a:r>
            <a:r>
              <a:rPr lang="en-US" dirty="0"/>
              <a:t> is the visible part</a:t>
            </a:r>
          </a:p>
          <a:p>
            <a:endParaRPr lang="en-US" dirty="0"/>
          </a:p>
          <a:p>
            <a:r>
              <a:rPr lang="en-US" dirty="0"/>
              <a:t>Clicking on the link text will send you to the specified address.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HTML forms</a:t>
            </a:r>
          </a:p>
        </p:txBody>
      </p:sp>
      <p:pic>
        <p:nvPicPr>
          <p:cNvPr id="1026" name="Picture 2" descr="F:\anil\html\for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76600"/>
            <a:ext cx="5334000" cy="2895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9906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HTML </a:t>
            </a:r>
            <a:r>
              <a:rPr lang="en-US" b="1" dirty="0"/>
              <a:t>&lt;form&gt;</a:t>
            </a:r>
            <a:r>
              <a:rPr lang="en-US" dirty="0"/>
              <a:t> element defines a form that is used to collect user input</a:t>
            </a:r>
          </a:p>
          <a:p>
            <a:endParaRPr lang="en-US" dirty="0"/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form elements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&lt;input&gt;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&lt;input&gt;</a:t>
            </a:r>
            <a:r>
              <a:rPr lang="en-US" dirty="0"/>
              <a:t> element is the most important form element.</a:t>
            </a:r>
          </a:p>
          <a:p>
            <a:r>
              <a:rPr lang="en-US" dirty="0"/>
              <a:t>The &lt;input&gt; element can be displayed in several ways, depending on the </a:t>
            </a:r>
            <a:r>
              <a:rPr lang="en-US" b="1" dirty="0"/>
              <a:t>type</a:t>
            </a:r>
            <a:r>
              <a:rPr lang="en-US" dirty="0"/>
              <a:t> attribute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81400"/>
          <a:ext cx="7086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&lt;input type="text"&gt;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one-line text input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type="radio"&gt;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radio button (for selecting one of many choices)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&lt;input type="submit"&gt;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Defines a submit button (for submitting the form)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&lt;input type="text"&gt;</a:t>
            </a:r>
            <a:r>
              <a:rPr lang="en-US" dirty="0"/>
              <a:t> defines a one-line input field for </a:t>
            </a:r>
            <a:r>
              <a:rPr lang="en-US" b="1" dirty="0"/>
              <a:t>text input</a:t>
            </a:r>
          </a:p>
          <a:p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</a:t>
            </a:r>
          </a:p>
          <a:p>
            <a:pPr>
              <a:buNone/>
            </a:pPr>
            <a:r>
              <a:rPr lang="en-US" dirty="0"/>
              <a:t>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</a:t>
            </a:r>
          </a:p>
          <a:p>
            <a:pPr>
              <a:buNone/>
            </a:pPr>
            <a:r>
              <a:rPr lang="en-US" dirty="0"/>
              <a:t>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type="text" 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is how it will look like in a browser: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First name: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Last name: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9718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810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br>
              <a:rPr lang="en-US" altLang="ko-KR" sz="3200" b="1" dirty="0">
                <a:solidFill>
                  <a:srgbClr val="FF0000"/>
                </a:solidFill>
              </a:rPr>
            </a:br>
            <a:r>
              <a:rPr lang="en-US" altLang="ko-KR" sz="3300" dirty="0"/>
              <a:t>What the following term mean:</a:t>
            </a:r>
            <a:br>
              <a:rPr lang="en-US" altLang="ko-KR" sz="32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Web server:  </a:t>
            </a:r>
            <a:r>
              <a:rPr lang="en-US" altLang="ko-KR" sz="2400" dirty="0"/>
              <a:t>a system on the internet containing one or more </a:t>
            </a:r>
            <a:r>
              <a:rPr lang="en-US" altLang="ko-KR" sz="2400" dirty="0">
                <a:hlinkClick r:id="rId2" action="ppaction://hlinkfile"/>
              </a:rPr>
              <a:t>web site</a:t>
            </a: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Web site: </a:t>
            </a:r>
            <a:r>
              <a:rPr lang="en-US" altLang="ko-KR" sz="2400" dirty="0"/>
              <a:t>a collection of one or more web pages 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Web page: </a:t>
            </a:r>
            <a:r>
              <a:rPr lang="en-US" altLang="ko-KR" sz="2400" dirty="0"/>
              <a:t>single disk file with a single file name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4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400" b="1" dirty="0"/>
              <a:t>Home page: </a:t>
            </a:r>
            <a:r>
              <a:rPr lang="en-US" altLang="ko-KR" sz="2400" dirty="0"/>
              <a:t>first page in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&lt;input type="radio"&gt;</a:t>
            </a:r>
            <a:r>
              <a:rPr lang="en-US" dirty="0"/>
              <a:t> defines a </a:t>
            </a:r>
            <a:r>
              <a:rPr lang="en-US" b="1" dirty="0"/>
              <a:t>radio button</a:t>
            </a:r>
            <a:r>
              <a:rPr lang="en-US" dirty="0"/>
              <a:t>.</a:t>
            </a:r>
          </a:p>
          <a:p>
            <a:pPr algn="ctr">
              <a:buNone/>
            </a:pPr>
            <a:r>
              <a:rPr lang="en-US" dirty="0"/>
              <a:t>Radio buttons let a user select ONE of a limited number of choices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sz="2000" dirty="0"/>
              <a:t>  &lt;input type="radio" name="gender“ &gt; Male&lt;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type="radio" name="gender“ &gt; Female&lt;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type="radio" name="gender“ &gt; Other</a:t>
            </a: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how the HTML code above will be displayed in a browser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Male</a:t>
            </a:r>
          </a:p>
          <a:p>
            <a:pPr>
              <a:buNone/>
            </a:pPr>
            <a:r>
              <a:rPr lang="en-US" dirty="0"/>
              <a:t>    Female</a:t>
            </a:r>
          </a:p>
          <a:p>
            <a:pPr>
              <a:buNone/>
            </a:pPr>
            <a:r>
              <a:rPr lang="en-US" dirty="0"/>
              <a:t>    Other</a:t>
            </a:r>
          </a:p>
        </p:txBody>
      </p:sp>
      <p:sp>
        <p:nvSpPr>
          <p:cNvPr id="4" name="Oval 3"/>
          <p:cNvSpPr/>
          <p:nvPr/>
        </p:nvSpPr>
        <p:spPr>
          <a:xfrm>
            <a:off x="533400" y="30480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5052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38862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&lt;input type="submit"&gt;</a:t>
            </a:r>
            <a:r>
              <a:rPr lang="en-US" dirty="0"/>
              <a:t> defines a button for </a:t>
            </a:r>
            <a:r>
              <a:rPr lang="en-US" b="1" dirty="0"/>
              <a:t>submitting</a:t>
            </a:r>
            <a:r>
              <a:rPr lang="en-US" dirty="0"/>
              <a:t> the form data to a </a:t>
            </a:r>
            <a:r>
              <a:rPr lang="en-US" b="1" dirty="0"/>
              <a:t>form-handler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form-handler is typically a server page with a script for processing input data.</a:t>
            </a:r>
          </a:p>
          <a:p>
            <a:pPr algn="just"/>
            <a:r>
              <a:rPr lang="en-US" dirty="0"/>
              <a:t>The form-handler is specified in the form's </a:t>
            </a:r>
            <a:r>
              <a:rPr lang="en-US" b="1" dirty="0"/>
              <a:t>action</a:t>
            </a:r>
            <a:r>
              <a:rPr lang="en-US" dirty="0"/>
              <a:t> attribute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&lt;form </a:t>
            </a:r>
            <a:r>
              <a:rPr lang="en-US" dirty="0">
                <a:solidFill>
                  <a:srgbClr val="00B0F0"/>
                </a:solidFill>
              </a:rPr>
              <a:t>action="student_page.php"</a:t>
            </a:r>
            <a:r>
              <a:rPr lang="en-US" dirty="0"/>
              <a:t>&gt;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  </a:t>
            </a:r>
            <a:r>
              <a:rPr lang="en-US" sz="2000" dirty="0"/>
              <a:t>First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</a:t>
            </a:r>
            <a:r>
              <a:rPr lang="en-US" sz="2000" dirty="0" err="1"/>
              <a:t>firstname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Last name:&lt;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type="text" name="</a:t>
            </a:r>
            <a:r>
              <a:rPr lang="en-US" sz="2000" dirty="0" err="1"/>
              <a:t>lastname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&lt;input type="submit" value="Submit"&gt;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&lt;/form&gt;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how the HTML code above will be displayed in a browser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First name: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Last name: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810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5638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action</a:t>
            </a:r>
            <a:r>
              <a:rPr lang="en-US" dirty="0"/>
              <a:t> attribute defines the action to be performed when the form is submitted</a:t>
            </a:r>
          </a:p>
          <a:p>
            <a:endParaRPr lang="en-US" dirty="0"/>
          </a:p>
          <a:p>
            <a:r>
              <a:rPr lang="en-US" dirty="0"/>
              <a:t>Normally, the form data is sent to a web page on the server when the user clicks on the submit button</a:t>
            </a:r>
          </a:p>
          <a:p>
            <a:endParaRPr lang="en-US" dirty="0"/>
          </a:p>
          <a:p>
            <a:r>
              <a:rPr lang="en-US" dirty="0"/>
              <a:t> In the example above, the form data is sent to a page on the server called "student_page.php". This page contains a server-side script that handles the form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fontAlgn="base" latinLnBrk="1">
              <a:spcBef>
                <a:spcPct val="30000"/>
              </a:spcBef>
              <a:spcAft>
                <a:spcPct val="0"/>
              </a:spcAft>
            </a:pP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sz="3300" dirty="0"/>
            </a:br>
            <a:r>
              <a:rPr lang="en-US" altLang="ko-KR" sz="3300" dirty="0"/>
              <a:t>Think about the followings before working your Web pages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Think about the sort of information(content) you want to put on the Web.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5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Set the goals for the Web site. 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5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Organize your content into main topics. </a:t>
            </a:r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endParaRPr lang="en-US" altLang="ko-KR" sz="2500" dirty="0"/>
          </a:p>
          <a:p>
            <a:pPr lvl="1" algn="just">
              <a:spcBef>
                <a:spcPct val="30000"/>
              </a:spcBef>
              <a:buFont typeface="Courier New" pitchFamily="49" charset="0"/>
              <a:buChar char="o"/>
            </a:pPr>
            <a:r>
              <a:rPr lang="en-US" altLang="ko-KR" sz="2500" dirty="0"/>
              <a:t>Come up with a general structure for pages and topics.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“HTML is the standard markup language for creating Web pages”</a:t>
            </a:r>
          </a:p>
          <a:p>
            <a:pPr algn="ctr">
              <a:buNone/>
            </a:pPr>
            <a:endParaRPr lang="en-US" b="1" dirty="0"/>
          </a:p>
          <a:p>
            <a:pPr algn="just"/>
            <a:r>
              <a:rPr lang="en-US" dirty="0"/>
              <a:t>HTML stands for Hyper Text Markup Language</a:t>
            </a:r>
          </a:p>
          <a:p>
            <a:pPr algn="just"/>
            <a:r>
              <a:rPr lang="en-US" dirty="0"/>
              <a:t>HTML describes the structure of Web pages using markup</a:t>
            </a:r>
          </a:p>
          <a:p>
            <a:pPr algn="just"/>
            <a:r>
              <a:rPr lang="en-US" dirty="0"/>
              <a:t>HTML elements are the building blocks of HTML pages</a:t>
            </a:r>
          </a:p>
          <a:p>
            <a:pPr algn="just"/>
            <a:r>
              <a:rPr lang="en-US" dirty="0"/>
              <a:t>HTML elements are represented by tags</a:t>
            </a:r>
          </a:p>
          <a:p>
            <a:pPr algn="just"/>
            <a:r>
              <a:rPr lang="en-US" dirty="0"/>
              <a:t>Browsers do not display the HTML tags, but use them to render the content of the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A Simple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		&lt;title&gt;Page Title&lt;/title&gt;</a:t>
            </a:r>
            <a:br>
              <a:rPr lang="en-US" dirty="0"/>
            </a:br>
            <a:r>
              <a:rPr lang="en-US" dirty="0"/>
              <a:t>	&lt;/head&gt;</a:t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&lt;h1&gt;My First Heading&lt;/h1&gt;</a:t>
            </a:r>
            <a:br>
              <a:rPr lang="en-US" dirty="0"/>
            </a:br>
            <a:r>
              <a:rPr lang="en-US" dirty="0"/>
              <a:t>		&lt;p&gt;My first paragraph.&lt;/p&gt;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Explained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&lt;html&gt;</a:t>
            </a:r>
            <a:r>
              <a:rPr lang="en-US" dirty="0"/>
              <a:t> element is the root element of an HTML page</a:t>
            </a:r>
          </a:p>
          <a:p>
            <a:r>
              <a:rPr lang="en-US" dirty="0"/>
              <a:t>The </a:t>
            </a:r>
            <a:r>
              <a:rPr lang="en-US" b="1" dirty="0"/>
              <a:t>&lt;head&gt;</a:t>
            </a:r>
            <a:r>
              <a:rPr lang="en-US" dirty="0"/>
              <a:t> element contains meta information about the document</a:t>
            </a:r>
          </a:p>
          <a:p>
            <a:r>
              <a:rPr lang="en-US" dirty="0"/>
              <a:t>The </a:t>
            </a:r>
            <a:r>
              <a:rPr lang="en-US" b="1" dirty="0"/>
              <a:t>&lt;title&gt;</a:t>
            </a:r>
            <a:r>
              <a:rPr lang="en-US" dirty="0"/>
              <a:t> element specifies a title for the document</a:t>
            </a:r>
          </a:p>
          <a:p>
            <a:r>
              <a:rPr lang="en-US" dirty="0"/>
              <a:t>The </a:t>
            </a:r>
            <a:r>
              <a:rPr lang="en-US" b="1" dirty="0"/>
              <a:t>&lt;body&gt;</a:t>
            </a:r>
            <a:r>
              <a:rPr lang="en-US" dirty="0"/>
              <a:t> element contains the visible page content</a:t>
            </a:r>
          </a:p>
          <a:p>
            <a:r>
              <a:rPr lang="en-US" dirty="0"/>
              <a:t>The </a:t>
            </a:r>
            <a:r>
              <a:rPr lang="en-US" b="1" dirty="0"/>
              <a:t>&lt;h1&gt;</a:t>
            </a:r>
            <a:r>
              <a:rPr lang="en-US" dirty="0"/>
              <a:t> element defines a large heading</a:t>
            </a:r>
          </a:p>
          <a:p>
            <a:r>
              <a:rPr lang="en-US" dirty="0"/>
              <a:t>The </a:t>
            </a:r>
            <a:r>
              <a:rPr lang="en-US" b="1" dirty="0"/>
              <a:t>&lt;p&gt;</a:t>
            </a:r>
            <a:r>
              <a:rPr lang="en-US" dirty="0"/>
              <a:t> element defines a paragraph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“HTML tags are element names surrounded by angle brackets”</a:t>
            </a:r>
          </a:p>
          <a:p>
            <a:pPr algn="ctr">
              <a:buNone/>
            </a:pPr>
            <a:r>
              <a:rPr lang="en-US" dirty="0"/>
              <a:t>&lt;tagname&gt;content goes here...&lt;/tagname&gt;</a:t>
            </a:r>
          </a:p>
          <a:p>
            <a:endParaRPr lang="en-US" dirty="0"/>
          </a:p>
          <a:p>
            <a:r>
              <a:rPr lang="en-US" dirty="0"/>
              <a:t>HTML tags normally come </a:t>
            </a:r>
            <a:r>
              <a:rPr lang="en-US" b="1" dirty="0"/>
              <a:t>in pairs</a:t>
            </a:r>
            <a:r>
              <a:rPr lang="en-US" dirty="0"/>
              <a:t> like &lt;p&gt; and &lt;/p&gt;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but with a </a:t>
            </a:r>
            <a:r>
              <a:rPr lang="en-US" b="1" dirty="0"/>
              <a:t>forward slash</a:t>
            </a:r>
            <a:r>
              <a:rPr lang="en-US" dirty="0"/>
              <a:t> inserted before the tag name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purpose of a web browser (Chrome, IE, Firefox, Safari) is to read HTML documents and display them</a:t>
            </a:r>
          </a:p>
          <a:p>
            <a:endParaRPr lang="en-US" dirty="0"/>
          </a:p>
          <a:p>
            <a:r>
              <a:rPr lang="en-US" dirty="0"/>
              <a:t>The browser does not display the HTML tags, but uses them to determine how to display the document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page structure</a:t>
            </a:r>
          </a:p>
        </p:txBody>
      </p:sp>
      <p:pic>
        <p:nvPicPr>
          <p:cNvPr id="2050" name="Picture 2" descr="C:\Users\akshith\Desktop\struc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467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380</TotalTime>
  <Words>1134</Words>
  <Application>Microsoft Office PowerPoint</Application>
  <PresentationFormat>On-screen Show (4:3)</PresentationFormat>
  <Paragraphs>148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Schoolbook</vt:lpstr>
      <vt:lpstr>Courier New</vt:lpstr>
      <vt:lpstr>Wingdings</vt:lpstr>
      <vt:lpstr>Wingdings 2</vt:lpstr>
      <vt:lpstr>Oriel</vt:lpstr>
      <vt:lpstr>PowerPoint Presentation</vt:lpstr>
      <vt:lpstr>       What the following term mean: </vt:lpstr>
      <vt:lpstr>       Think about the followings before working your Web pages</vt:lpstr>
      <vt:lpstr>What is HTML ?</vt:lpstr>
      <vt:lpstr> A Simple HTML Document</vt:lpstr>
      <vt:lpstr>Example Explained </vt:lpstr>
      <vt:lpstr>HTML Tags </vt:lpstr>
      <vt:lpstr>Web Browsers</vt:lpstr>
      <vt:lpstr>HTML page structure</vt:lpstr>
      <vt:lpstr>HTML Editors </vt:lpstr>
      <vt:lpstr>Web Browsers</vt:lpstr>
      <vt:lpstr>HTML Headings</vt:lpstr>
      <vt:lpstr>HTML Paragraphs</vt:lpstr>
      <vt:lpstr>HTML Images</vt:lpstr>
      <vt:lpstr>HTML Links</vt:lpstr>
      <vt:lpstr>HTML forms</vt:lpstr>
      <vt:lpstr>The &lt;input&gt; Element</vt:lpstr>
      <vt:lpstr>Text Input</vt:lpstr>
      <vt:lpstr>Text Input Example</vt:lpstr>
      <vt:lpstr>Radio Button Input</vt:lpstr>
      <vt:lpstr>Radio Button Input Example</vt:lpstr>
      <vt:lpstr>The Submit Button</vt:lpstr>
      <vt:lpstr>The Submit Button Example</vt:lpstr>
      <vt:lpstr>The Submit Button Example</vt:lpstr>
      <vt:lpstr>The Action 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suhas</dc:creator>
  <cp:lastModifiedBy>Anil Kumar</cp:lastModifiedBy>
  <cp:revision>43</cp:revision>
  <dcterms:created xsi:type="dcterms:W3CDTF">2006-08-16T00:00:00Z</dcterms:created>
  <dcterms:modified xsi:type="dcterms:W3CDTF">2024-07-08T09:56:28Z</dcterms:modified>
</cp:coreProperties>
</file>