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8" r:id="rId9"/>
    <p:sldId id="264" r:id="rId10"/>
    <p:sldId id="265" r:id="rId11"/>
    <p:sldId id="266" r:id="rId12"/>
    <p:sldId id="267" r:id="rId13"/>
    <p:sldId id="269" r:id="rId14"/>
    <p:sldId id="270" r:id="rId15"/>
    <p:sldId id="271"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29-Dec-21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29-Dec-21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29-Dec-21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29-Dec-21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29-Dec-21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29-Dec-21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29-Dec-21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29-Dec-21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29-Dec-21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ubmed.ncbi.nlm.nih.gov/28981416/" TargetMode="External"/><Relationship Id="rId2" Type="http://schemas.openxmlformats.org/officeDocument/2006/relationships/hyperlink" Target="https://www.ias.ac.in/public/Volumes/sadh/041/02/0225-0238.pdf" TargetMode="External"/><Relationship Id="rId1" Type="http://schemas.openxmlformats.org/officeDocument/2006/relationships/slideLayout" Target="../slideLayouts/slideLayout2.xml"/><Relationship Id="rId5" Type="http://schemas.openxmlformats.org/officeDocument/2006/relationships/hyperlink" Target="https://www.ijert.org/research/improved-clahe-enhancement-technique-for-underwater-images-IJERTV9IS070064.pdf" TargetMode="External"/><Relationship Id="rId4" Type="http://schemas.openxmlformats.org/officeDocument/2006/relationships/hyperlink" Target="https://www.researchgate.net/publication/290442647_A_Retinal_Mechanism_Inspired_Color_Constancy_Mode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F9B1-88B3-45F1-B214-FBE20D74B5E1}"/>
              </a:ext>
            </a:extLst>
          </p:cNvPr>
          <p:cNvSpPr>
            <a:spLocks noGrp="1"/>
          </p:cNvSpPr>
          <p:nvPr>
            <p:ph type="ctrTitle"/>
          </p:nvPr>
        </p:nvSpPr>
        <p:spPr>
          <a:xfrm>
            <a:off x="1876424" y="1122363"/>
            <a:ext cx="8791575" cy="1091919"/>
          </a:xfrm>
        </p:spPr>
        <p:txBody>
          <a:bodyPr>
            <a:normAutofit/>
          </a:bodyPr>
          <a:lstStyle/>
          <a:p>
            <a:pPr algn="ctr"/>
            <a:r>
              <a:rPr lang="en-IN" b="1" dirty="0">
                <a:solidFill>
                  <a:schemeClr val="accent5">
                    <a:lumMod val="20000"/>
                    <a:lumOff val="80000"/>
                  </a:schemeClr>
                </a:solidFill>
                <a:latin typeface="Bahnschrift SemiBold SemiConden" pitchFamily="34" charset="0"/>
              </a:rPr>
              <a:t>CSE3018 – J COMP</a:t>
            </a:r>
          </a:p>
        </p:txBody>
      </p:sp>
      <p:sp>
        <p:nvSpPr>
          <p:cNvPr id="3" name="Subtitle 2">
            <a:extLst>
              <a:ext uri="{FF2B5EF4-FFF2-40B4-BE49-F238E27FC236}">
                <a16:creationId xmlns:a16="http://schemas.microsoft.com/office/drawing/2014/main" id="{0B642C65-AA81-4AF3-AF9E-8B894ED01D13}"/>
              </a:ext>
            </a:extLst>
          </p:cNvPr>
          <p:cNvSpPr>
            <a:spLocks noGrp="1"/>
          </p:cNvSpPr>
          <p:nvPr>
            <p:ph type="subTitle" idx="1"/>
          </p:nvPr>
        </p:nvSpPr>
        <p:spPr>
          <a:xfrm>
            <a:off x="1876424" y="2286001"/>
            <a:ext cx="8791575" cy="2971800"/>
          </a:xfrm>
        </p:spPr>
        <p:txBody>
          <a:bodyPr>
            <a:normAutofit/>
          </a:bodyPr>
          <a:lstStyle/>
          <a:p>
            <a:pPr algn="ctr"/>
            <a:r>
              <a:rPr lang="en-IN" sz="3600" b="1" dirty="0">
                <a:solidFill>
                  <a:schemeClr val="tx1"/>
                </a:solidFill>
                <a:latin typeface="Bahnschrift SemiLight SemiConde" pitchFamily="34" charset="0"/>
              </a:rPr>
              <a:t>UNDERWATER IMAGE ENHANCEMENT</a:t>
            </a:r>
          </a:p>
          <a:p>
            <a:pPr algn="ctr"/>
            <a:r>
              <a:rPr lang="en-IN" b="1" dirty="0">
                <a:solidFill>
                  <a:schemeClr val="accent5">
                    <a:lumMod val="20000"/>
                    <a:lumOff val="80000"/>
                  </a:schemeClr>
                </a:solidFill>
                <a:latin typeface="Bahnschrift SemiBold SemiConden" pitchFamily="34" charset="0"/>
              </a:rPr>
              <a:t>Team members </a:t>
            </a:r>
          </a:p>
          <a:p>
            <a:pPr algn="ctr"/>
            <a:r>
              <a:rPr lang="en-IN" sz="2400" b="1" dirty="0">
                <a:solidFill>
                  <a:schemeClr val="bg1"/>
                </a:solidFill>
                <a:latin typeface="Bahnschrift SemiBold" pitchFamily="34" charset="0"/>
              </a:rPr>
              <a:t>amRITH JAGANATH G - 19BCE1138</a:t>
            </a:r>
          </a:p>
          <a:p>
            <a:pPr algn="ctr"/>
            <a:r>
              <a:rPr lang="en-IN" sz="2400" b="1" dirty="0">
                <a:solidFill>
                  <a:schemeClr val="bg1"/>
                </a:solidFill>
                <a:latin typeface="Bahnschrift SemiBold" pitchFamily="34" charset="0"/>
              </a:rPr>
              <a:t>ROHITH M - 19BCE1086</a:t>
            </a:r>
          </a:p>
          <a:p>
            <a:pPr algn="ctr"/>
            <a:r>
              <a:rPr lang="en-IN" sz="2400" b="1" dirty="0">
                <a:solidFill>
                  <a:schemeClr val="bg1"/>
                </a:solidFill>
                <a:latin typeface="Bahnschrift SemiBold" pitchFamily="34" charset="0"/>
              </a:rPr>
              <a:t>YASHWWANTH B S - 19BCE1096</a:t>
            </a:r>
          </a:p>
        </p:txBody>
      </p:sp>
    </p:spTree>
    <p:extLst>
      <p:ext uri="{BB962C8B-B14F-4D97-AF65-F5344CB8AC3E}">
        <p14:creationId xmlns:p14="http://schemas.microsoft.com/office/powerpoint/2010/main" val="4129303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C039-EE8B-43D7-8FBB-CC64B30495A5}"/>
              </a:ext>
            </a:extLst>
          </p:cNvPr>
          <p:cNvSpPr>
            <a:spLocks noGrp="1"/>
          </p:cNvSpPr>
          <p:nvPr>
            <p:ph type="title"/>
          </p:nvPr>
        </p:nvSpPr>
        <p:spPr/>
        <p:txBody>
          <a:bodyPr/>
          <a:lstStyle/>
          <a:p>
            <a:r>
              <a:rPr lang="en-US" dirty="0"/>
              <a:t>WHY DO GAMMA CORRECTION ?</a:t>
            </a:r>
          </a:p>
        </p:txBody>
      </p:sp>
      <p:sp>
        <p:nvSpPr>
          <p:cNvPr id="3" name="Content Placeholder 2">
            <a:extLst>
              <a:ext uri="{FF2B5EF4-FFF2-40B4-BE49-F238E27FC236}">
                <a16:creationId xmlns:a16="http://schemas.microsoft.com/office/drawing/2014/main" id="{A7735104-A7D4-48C3-BAC7-59EAB3EFE1B9}"/>
              </a:ext>
            </a:extLst>
          </p:cNvPr>
          <p:cNvSpPr>
            <a:spLocks noGrp="1"/>
          </p:cNvSpPr>
          <p:nvPr>
            <p:ph idx="1"/>
          </p:nvPr>
        </p:nvSpPr>
        <p:spPr/>
        <p:txBody>
          <a:bodyPr/>
          <a:lstStyle/>
          <a:p>
            <a:r>
              <a:rPr lang="en-US" dirty="0"/>
              <a:t>Gamma correction aims at correcting the global contrast and is relevant since, in general, white balanced underwater images tend to appear too bright. This correction increases the difference between darker/lighter regions at the cost of a loss of details in the under-/over-exposed regions. </a:t>
            </a:r>
          </a:p>
        </p:txBody>
      </p:sp>
    </p:spTree>
    <p:extLst>
      <p:ext uri="{BB962C8B-B14F-4D97-AF65-F5344CB8AC3E}">
        <p14:creationId xmlns:p14="http://schemas.microsoft.com/office/powerpoint/2010/main" val="325905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1D599-2C6B-4F47-9C29-6C2F164BD681}"/>
              </a:ext>
            </a:extLst>
          </p:cNvPr>
          <p:cNvSpPr>
            <a:spLocks noGrp="1"/>
          </p:cNvSpPr>
          <p:nvPr>
            <p:ph type="title"/>
          </p:nvPr>
        </p:nvSpPr>
        <p:spPr/>
        <p:txBody>
          <a:bodyPr/>
          <a:lstStyle/>
          <a:p>
            <a:r>
              <a:rPr lang="en-US" dirty="0"/>
              <a:t>IMAGE SHARPENING</a:t>
            </a:r>
          </a:p>
        </p:txBody>
      </p:sp>
      <p:sp>
        <p:nvSpPr>
          <p:cNvPr id="3" name="Content Placeholder 2">
            <a:extLst>
              <a:ext uri="{FF2B5EF4-FFF2-40B4-BE49-F238E27FC236}">
                <a16:creationId xmlns:a16="http://schemas.microsoft.com/office/drawing/2014/main" id="{D00E7CC7-BD8B-4B30-8E84-A806A46273A4}"/>
              </a:ext>
            </a:extLst>
          </p:cNvPr>
          <p:cNvSpPr>
            <a:spLocks noGrp="1"/>
          </p:cNvSpPr>
          <p:nvPr>
            <p:ph idx="1"/>
          </p:nvPr>
        </p:nvSpPr>
        <p:spPr/>
        <p:txBody>
          <a:bodyPr/>
          <a:lstStyle/>
          <a:p>
            <a:r>
              <a:rPr lang="en-US" dirty="0"/>
              <a:t>To compensate for the loss of details due to Gamma Correction , we derive a second input that corresponds to a sharpened version of the white balanced image. Therefore, we follow the unsharp masking </a:t>
            </a:r>
            <a:r>
              <a:rPr lang="en-US" dirty="0" err="1"/>
              <a:t>principle,in</a:t>
            </a:r>
            <a:r>
              <a:rPr lang="en-US" dirty="0"/>
              <a:t> the sense that we blend a blurred or unsharp (here Gaussian filtered) version of the image with the image to sharpen. </a:t>
            </a:r>
          </a:p>
        </p:txBody>
      </p:sp>
    </p:spTree>
    <p:extLst>
      <p:ext uri="{BB962C8B-B14F-4D97-AF65-F5344CB8AC3E}">
        <p14:creationId xmlns:p14="http://schemas.microsoft.com/office/powerpoint/2010/main" val="3976838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964B4-F3F5-4C54-8E5D-CA086A78B295}"/>
              </a:ext>
            </a:extLst>
          </p:cNvPr>
          <p:cNvSpPr>
            <a:spLocks noGrp="1"/>
          </p:cNvSpPr>
          <p:nvPr>
            <p:ph type="title"/>
          </p:nvPr>
        </p:nvSpPr>
        <p:spPr>
          <a:xfrm>
            <a:off x="1143001" y="149062"/>
            <a:ext cx="9905998" cy="1478570"/>
          </a:xfrm>
        </p:spPr>
        <p:txBody>
          <a:bodyPr/>
          <a:lstStyle/>
          <a:p>
            <a:r>
              <a:rPr lang="en-US" dirty="0"/>
              <a:t>USING ADAPTIVE RETINAL MECHANISM</a:t>
            </a:r>
          </a:p>
        </p:txBody>
      </p:sp>
      <p:pic>
        <p:nvPicPr>
          <p:cNvPr id="4" name="Content Placeholder 3">
            <a:extLst>
              <a:ext uri="{FF2B5EF4-FFF2-40B4-BE49-F238E27FC236}">
                <a16:creationId xmlns:a16="http://schemas.microsoft.com/office/drawing/2014/main" id="{E7B62DEC-C802-4B76-8AC1-5E9A7A2CE683}"/>
              </a:ext>
            </a:extLst>
          </p:cNvPr>
          <p:cNvPicPr>
            <a:picLocks noGrp="1"/>
          </p:cNvPicPr>
          <p:nvPr>
            <p:ph idx="1"/>
          </p:nvPr>
        </p:nvPicPr>
        <p:blipFill>
          <a:blip r:embed="rId2"/>
          <a:stretch>
            <a:fillRect/>
          </a:stretch>
        </p:blipFill>
        <p:spPr>
          <a:xfrm>
            <a:off x="768096" y="1627632"/>
            <a:ext cx="10588752" cy="5084064"/>
          </a:xfrm>
          <a:prstGeom prst="rect">
            <a:avLst/>
          </a:prstGeom>
        </p:spPr>
      </p:pic>
    </p:spTree>
    <p:extLst>
      <p:ext uri="{BB962C8B-B14F-4D97-AF65-F5344CB8AC3E}">
        <p14:creationId xmlns:p14="http://schemas.microsoft.com/office/powerpoint/2010/main" val="3595020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AD17DC0-9559-4CFC-8B31-660EB0C0FC44}"/>
              </a:ext>
            </a:extLst>
          </p:cNvPr>
          <p:cNvSpPr>
            <a:spLocks noGrp="1"/>
          </p:cNvSpPr>
          <p:nvPr>
            <p:ph idx="1"/>
          </p:nvPr>
        </p:nvSpPr>
        <p:spPr>
          <a:xfrm>
            <a:off x="310896" y="402336"/>
            <a:ext cx="11631168" cy="5833872"/>
          </a:xfrm>
        </p:spPr>
        <p:txBody>
          <a:bodyPr>
            <a:normAutofit/>
          </a:bodyPr>
          <a:lstStyle/>
          <a:p>
            <a:pPr algn="just"/>
            <a:r>
              <a:rPr lang="en-US" dirty="0"/>
              <a:t>The network structure of the proposed model. The R, G and B components of the input color image are respectively sent into the corresponding cone types at the level of cone photoreceptor, the outputs of which are modulated by horizontal cells with quite large receptive fields (RFs). The modulated cone signals are then iteratively processed by the single-opponent retinal ganglion cells (RGCs), the RF of which consists of a small excitatory center and a relatively large inhibitory surround (also named the non-classical receptive field, </a:t>
            </a:r>
            <a:r>
              <a:rPr lang="en-US" dirty="0" err="1"/>
              <a:t>nCRF</a:t>
            </a:r>
            <a:r>
              <a:rPr lang="en-US" dirty="0"/>
              <a:t>). The surround is composed of many inhibitory subunits, which first inhibit each other, and then inhibit the center. The iterative processing in RGCs is executed in each opponent channel of R-G, G-R and B-Y till the channel’s output is stable. In the expression of “A-B”, “A” and “B” denote respectively the signal components received by the excitatory center and the inhibitory surround.</a:t>
            </a:r>
          </a:p>
        </p:txBody>
      </p:sp>
    </p:spTree>
    <p:extLst>
      <p:ext uri="{BB962C8B-B14F-4D97-AF65-F5344CB8AC3E}">
        <p14:creationId xmlns:p14="http://schemas.microsoft.com/office/powerpoint/2010/main" val="243746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CD79-DB21-48C6-B44F-05E5294BC4BE}"/>
              </a:ext>
            </a:extLst>
          </p:cNvPr>
          <p:cNvSpPr>
            <a:spLocks noGrp="1"/>
          </p:cNvSpPr>
          <p:nvPr>
            <p:ph type="title"/>
          </p:nvPr>
        </p:nvSpPr>
        <p:spPr/>
        <p:txBody>
          <a:bodyPr/>
          <a:lstStyle/>
          <a:p>
            <a:r>
              <a:rPr lang="en-US" dirty="0"/>
              <a:t>INPUT IMAGE</a:t>
            </a:r>
          </a:p>
        </p:txBody>
      </p:sp>
      <p:pic>
        <p:nvPicPr>
          <p:cNvPr id="4" name="Content Placeholder 3">
            <a:extLst>
              <a:ext uri="{FF2B5EF4-FFF2-40B4-BE49-F238E27FC236}">
                <a16:creationId xmlns:a16="http://schemas.microsoft.com/office/drawing/2014/main" id="{14A455E9-BF05-4B1D-9681-DC31E1C4B931}"/>
              </a:ext>
            </a:extLst>
          </p:cNvPr>
          <p:cNvPicPr>
            <a:picLocks noGrp="1"/>
          </p:cNvPicPr>
          <p:nvPr>
            <p:ph idx="1"/>
          </p:nvPr>
        </p:nvPicPr>
        <p:blipFill>
          <a:blip r:embed="rId2"/>
          <a:stretch>
            <a:fillRect/>
          </a:stretch>
        </p:blipFill>
        <p:spPr>
          <a:xfrm>
            <a:off x="3734030" y="2249488"/>
            <a:ext cx="4720765" cy="3541712"/>
          </a:xfrm>
          <a:prstGeom prst="rect">
            <a:avLst/>
          </a:prstGeom>
        </p:spPr>
      </p:pic>
    </p:spTree>
    <p:extLst>
      <p:ext uri="{BB962C8B-B14F-4D97-AF65-F5344CB8AC3E}">
        <p14:creationId xmlns:p14="http://schemas.microsoft.com/office/powerpoint/2010/main" val="2939256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ADD07-4F71-46CC-A43A-2E5E265A1C62}"/>
              </a:ext>
            </a:extLst>
          </p:cNvPr>
          <p:cNvSpPr>
            <a:spLocks noGrp="1"/>
          </p:cNvSpPr>
          <p:nvPr>
            <p:ph type="title"/>
          </p:nvPr>
        </p:nvSpPr>
        <p:spPr/>
        <p:txBody>
          <a:bodyPr/>
          <a:lstStyle/>
          <a:p>
            <a:r>
              <a:rPr lang="en-US" dirty="0"/>
              <a:t>OUTPUT IMAGE</a:t>
            </a:r>
          </a:p>
        </p:txBody>
      </p:sp>
      <p:pic>
        <p:nvPicPr>
          <p:cNvPr id="4" name="Content Placeholder 3">
            <a:extLst>
              <a:ext uri="{FF2B5EF4-FFF2-40B4-BE49-F238E27FC236}">
                <a16:creationId xmlns:a16="http://schemas.microsoft.com/office/drawing/2014/main" id="{E06A8B49-E76F-46CE-B4A0-471EC8FCECD7}"/>
              </a:ext>
            </a:extLst>
          </p:cNvPr>
          <p:cNvPicPr>
            <a:picLocks noGrp="1"/>
          </p:cNvPicPr>
          <p:nvPr>
            <p:ph idx="1"/>
          </p:nvPr>
        </p:nvPicPr>
        <p:blipFill>
          <a:blip r:embed="rId2"/>
          <a:stretch>
            <a:fillRect/>
          </a:stretch>
        </p:blipFill>
        <p:spPr>
          <a:xfrm>
            <a:off x="3392532" y="2468944"/>
            <a:ext cx="4525935" cy="3541712"/>
          </a:xfrm>
          <a:prstGeom prst="rect">
            <a:avLst/>
          </a:prstGeom>
        </p:spPr>
      </p:pic>
    </p:spTree>
    <p:extLst>
      <p:ext uri="{BB962C8B-B14F-4D97-AF65-F5344CB8AC3E}">
        <p14:creationId xmlns:p14="http://schemas.microsoft.com/office/powerpoint/2010/main" val="2933319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Bahnschrift SemiBold SemiConden" pitchFamily="34" charset="0"/>
              </a:rPr>
              <a:t>REFERENCE PAPERs</a:t>
            </a:r>
          </a:p>
        </p:txBody>
      </p:sp>
      <p:sp>
        <p:nvSpPr>
          <p:cNvPr id="3" name="Content Placeholder 2"/>
          <p:cNvSpPr>
            <a:spLocks noGrp="1"/>
          </p:cNvSpPr>
          <p:nvPr>
            <p:ph idx="1"/>
          </p:nvPr>
        </p:nvSpPr>
        <p:spPr/>
        <p:txBody>
          <a:bodyPr/>
          <a:lstStyle/>
          <a:p>
            <a:r>
              <a:rPr lang="en-IN" sz="2000" dirty="0">
                <a:latin typeface="Arial" pitchFamily="34" charset="0"/>
                <a:cs typeface="Arial" pitchFamily="34" charset="0"/>
                <a:hlinkClick r:id="rId2"/>
              </a:rPr>
              <a:t>https://www.ias.ac.in/public/Volumes/sadh/041/02/0225-0238.pdf</a:t>
            </a:r>
            <a:endParaRPr lang="en-IN" sz="2000" dirty="0">
              <a:latin typeface="Arial" pitchFamily="34" charset="0"/>
              <a:cs typeface="Arial" pitchFamily="34" charset="0"/>
            </a:endParaRPr>
          </a:p>
          <a:p>
            <a:r>
              <a:rPr lang="en-IN" sz="2000" dirty="0">
                <a:latin typeface="Arial" pitchFamily="34" charset="0"/>
                <a:cs typeface="Arial" pitchFamily="34" charset="0"/>
                <a:hlinkClick r:id="rId3"/>
              </a:rPr>
              <a:t>https://pubmed.ncbi.nlm.nih.gov/28981416/</a:t>
            </a:r>
            <a:endParaRPr lang="en-IN" sz="2000" dirty="0">
              <a:latin typeface="Arial" pitchFamily="34" charset="0"/>
              <a:cs typeface="Arial" pitchFamily="34" charset="0"/>
            </a:endParaRPr>
          </a:p>
          <a:p>
            <a:r>
              <a:rPr lang="en-IN" sz="2000" dirty="0">
                <a:latin typeface="Arial" pitchFamily="34" charset="0"/>
                <a:cs typeface="Arial" pitchFamily="34" charset="0"/>
                <a:hlinkClick r:id="rId4"/>
              </a:rPr>
              <a:t>https://www.researchgate.net/publication/290442647_A_Retinal_Mechanism_Inspired_Color_Constancy_Model</a:t>
            </a:r>
            <a:endParaRPr lang="en-IN" sz="2000" dirty="0">
              <a:latin typeface="Arial" pitchFamily="34" charset="0"/>
              <a:cs typeface="Arial" pitchFamily="34" charset="0"/>
            </a:endParaRPr>
          </a:p>
          <a:p>
            <a:r>
              <a:rPr lang="en-IN" sz="2000" dirty="0">
                <a:latin typeface="Arial" pitchFamily="34" charset="0"/>
                <a:cs typeface="Arial" pitchFamily="34" charset="0"/>
                <a:hlinkClick r:id="rId5"/>
              </a:rPr>
              <a:t>https://www.ijert.org/research/improved-clahe-enhancement-technique-for-underwater-images-IJERTV9IS070064.pdf</a:t>
            </a:r>
            <a:endParaRPr lang="en-IN" sz="2000" dirty="0">
              <a:latin typeface="Arial" pitchFamily="34" charset="0"/>
              <a:cs typeface="Arial" pitchFamily="34" charset="0"/>
            </a:endParaRPr>
          </a:p>
          <a:p>
            <a:endParaRPr lang="en-IN" sz="2000" dirty="0">
              <a:latin typeface="Arial" pitchFamily="34" charset="0"/>
              <a:cs typeface="Arial" pitchFamily="34" charset="0"/>
            </a:endParaRPr>
          </a:p>
          <a:p>
            <a:endParaRPr lang="en-IN" sz="2000" dirty="0">
              <a:latin typeface="Arial" pitchFamily="34" charset="0"/>
              <a:cs typeface="Arial" pitchFamily="34" charset="0"/>
            </a:endParaRPr>
          </a:p>
          <a:p>
            <a:pPr marL="0" indent="0">
              <a:buNone/>
            </a:pPr>
            <a:endParaRPr lang="en-IN" sz="2000" dirty="0">
              <a:latin typeface="Arial" pitchFamily="34" charset="0"/>
              <a:cs typeface="Arial" pitchFamily="34" charset="0"/>
            </a:endParaRPr>
          </a:p>
          <a:p>
            <a:endParaRPr lang="en-IN" dirty="0"/>
          </a:p>
        </p:txBody>
      </p:sp>
    </p:spTree>
    <p:extLst>
      <p:ext uri="{BB962C8B-B14F-4D97-AF65-F5344CB8AC3E}">
        <p14:creationId xmlns:p14="http://schemas.microsoft.com/office/powerpoint/2010/main" val="420648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7D1D0-EB6B-45DB-9063-E9A9D2B07244}"/>
              </a:ext>
            </a:extLst>
          </p:cNvPr>
          <p:cNvSpPr>
            <a:spLocks noGrp="1"/>
          </p:cNvSpPr>
          <p:nvPr>
            <p:ph type="title"/>
          </p:nvPr>
        </p:nvSpPr>
        <p:spPr/>
        <p:txBody>
          <a:bodyPr>
            <a:normAutofit/>
          </a:bodyPr>
          <a:lstStyle/>
          <a:p>
            <a:r>
              <a:rPr lang="en-IN" sz="3200" b="1" dirty="0">
                <a:latin typeface="Bahnschrift SemiBold SemiConden" pitchFamily="34" charset="0"/>
              </a:rPr>
              <a:t>ABSTRACT </a:t>
            </a:r>
          </a:p>
        </p:txBody>
      </p:sp>
      <p:sp>
        <p:nvSpPr>
          <p:cNvPr id="3" name="Content Placeholder 2"/>
          <p:cNvSpPr>
            <a:spLocks noGrp="1"/>
          </p:cNvSpPr>
          <p:nvPr>
            <p:ph idx="1"/>
          </p:nvPr>
        </p:nvSpPr>
        <p:spPr>
          <a:xfrm>
            <a:off x="1141412" y="1839951"/>
            <a:ext cx="9905999" cy="4460488"/>
          </a:xfrm>
        </p:spPr>
        <p:txBody>
          <a:bodyPr>
            <a:noAutofit/>
          </a:bodyPr>
          <a:lstStyle/>
          <a:p>
            <a:r>
              <a:rPr lang="en-US" sz="2000" dirty="0">
                <a:latin typeface="Arial" pitchFamily="34" charset="0"/>
                <a:cs typeface="Arial" pitchFamily="34" charset="0"/>
              </a:rPr>
              <a:t>Underwater image enhancement and reconstruction is a challenging task and  has gained priority in recent years, as the human eye cannot clearly perceive underwater                           images. The image acquisition systems fails to capture images with significant detail when used at greater depths underwater, such equipment is also expensive. Thus, with the use of image processing algorithms it is possible to reconstruct and enhance the image quality in the absence of reliable and costly image acquisition systems. We, therefore compare four different approaches for the enhancement and reconstruction of underwater images. First, we use white-balancing technique. Secondly we perform Gamma Correction on the image. Image sharpening is the third approach  taken. Lastly, we use the adaptive retinal mechanism.</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30458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F8E9-9DB3-44A3-8C8F-C820AC35183C}"/>
              </a:ext>
            </a:extLst>
          </p:cNvPr>
          <p:cNvSpPr>
            <a:spLocks noGrp="1"/>
          </p:cNvSpPr>
          <p:nvPr>
            <p:ph type="title"/>
          </p:nvPr>
        </p:nvSpPr>
        <p:spPr/>
        <p:txBody>
          <a:bodyPr>
            <a:normAutofit/>
          </a:bodyPr>
          <a:lstStyle/>
          <a:p>
            <a:r>
              <a:rPr lang="en-IN" sz="3200" dirty="0">
                <a:latin typeface="Bahnschrift SemiBold SemiConden" pitchFamily="34" charset="0"/>
              </a:rPr>
              <a:t>PROBLEM STATEMENT </a:t>
            </a:r>
          </a:p>
        </p:txBody>
      </p:sp>
      <p:sp>
        <p:nvSpPr>
          <p:cNvPr id="3" name="Content Placeholder 2"/>
          <p:cNvSpPr>
            <a:spLocks noGrp="1"/>
          </p:cNvSpPr>
          <p:nvPr>
            <p:ph idx="1"/>
          </p:nvPr>
        </p:nvSpPr>
        <p:spPr/>
        <p:txBody>
          <a:bodyPr>
            <a:normAutofit/>
          </a:bodyPr>
          <a:lstStyle/>
          <a:p>
            <a:r>
              <a:rPr lang="en-US" sz="2000" dirty="0">
                <a:latin typeface="Arial" pitchFamily="34" charset="0"/>
                <a:cs typeface="Arial" pitchFamily="34" charset="0"/>
              </a:rPr>
              <a:t>Images captured underwater typically suffer from problems of color cast (bluish tinge) due to the color scattering effect shown by water (as a medium), crinkle pattern due to random deflection of light rays, haze due to suspended particles, attenuation of the light reaching the depths of the ocean from the surface of water. Absorption of light reduces light energy whereas scattering of light changes direction of light propagation. Underwater image enhancement with the help of various image enhancement algorithms like ARM, white balancing, image sharpening  and Gamma correction.</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34971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9B28-3FDD-428B-90F8-55FC14B8B1F4}"/>
              </a:ext>
            </a:extLst>
          </p:cNvPr>
          <p:cNvSpPr>
            <a:spLocks noGrp="1"/>
          </p:cNvSpPr>
          <p:nvPr>
            <p:ph type="title"/>
          </p:nvPr>
        </p:nvSpPr>
        <p:spPr/>
        <p:txBody>
          <a:bodyPr>
            <a:normAutofit/>
          </a:bodyPr>
          <a:lstStyle/>
          <a:p>
            <a:r>
              <a:rPr lang="en-IN" sz="3200" b="1" dirty="0">
                <a:latin typeface="Bahnschrift SemiBold SemiConden" pitchFamily="34" charset="0"/>
              </a:rPr>
              <a:t>REQUIREMENTS  </a:t>
            </a:r>
          </a:p>
        </p:txBody>
      </p:sp>
      <p:sp>
        <p:nvSpPr>
          <p:cNvPr id="3" name="Content Placeholder 2"/>
          <p:cNvSpPr>
            <a:spLocks noGrp="1"/>
          </p:cNvSpPr>
          <p:nvPr>
            <p:ph idx="1"/>
          </p:nvPr>
        </p:nvSpPr>
        <p:spPr>
          <a:xfrm>
            <a:off x="1141412" y="1884556"/>
            <a:ext cx="9905999" cy="3906645"/>
          </a:xfrm>
        </p:spPr>
        <p:txBody>
          <a:bodyPr/>
          <a:lstStyle/>
          <a:p>
            <a:pPr marL="0" indent="0">
              <a:buNone/>
            </a:pPr>
            <a:r>
              <a:rPr lang="en-IN" b="1" dirty="0">
                <a:latin typeface="Arial" pitchFamily="34" charset="0"/>
                <a:cs typeface="Arial" pitchFamily="34" charset="0"/>
              </a:rPr>
              <a:t>SOFTWARE</a:t>
            </a:r>
          </a:p>
          <a:p>
            <a:r>
              <a:rPr lang="en-IN" sz="2000" dirty="0">
                <a:latin typeface="Arial" pitchFamily="34" charset="0"/>
                <a:cs typeface="Arial" pitchFamily="34" charset="0"/>
              </a:rPr>
              <a:t>MATLAB-</a:t>
            </a:r>
            <a:r>
              <a:rPr lang="en-US" sz="2000" dirty="0">
                <a:latin typeface="Arial" pitchFamily="34" charset="0"/>
                <a:cs typeface="Arial" pitchFamily="34" charset="0"/>
              </a:rPr>
              <a:t>The choice of software is justified because of its well built image processing toolbox, providing wide range of functions. </a:t>
            </a:r>
          </a:p>
          <a:p>
            <a:pPr marL="0" indent="0">
              <a:buNone/>
            </a:pPr>
            <a:endParaRPr lang="en-IN" dirty="0"/>
          </a:p>
        </p:txBody>
      </p:sp>
    </p:spTree>
    <p:extLst>
      <p:ext uri="{BB962C8B-B14F-4D97-AF65-F5344CB8AC3E}">
        <p14:creationId xmlns:p14="http://schemas.microsoft.com/office/powerpoint/2010/main" val="399055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C7CD-9CB0-4A56-9BD5-BC91D238F121}"/>
              </a:ext>
            </a:extLst>
          </p:cNvPr>
          <p:cNvSpPr>
            <a:spLocks noGrp="1"/>
          </p:cNvSpPr>
          <p:nvPr>
            <p:ph type="title"/>
          </p:nvPr>
        </p:nvSpPr>
        <p:spPr/>
        <p:txBody>
          <a:bodyPr/>
          <a:lstStyle/>
          <a:p>
            <a:r>
              <a:rPr lang="en-US" dirty="0"/>
              <a:t>Why is it important ?</a:t>
            </a:r>
          </a:p>
        </p:txBody>
      </p:sp>
      <p:sp>
        <p:nvSpPr>
          <p:cNvPr id="3" name="Content Placeholder 2">
            <a:extLst>
              <a:ext uri="{FF2B5EF4-FFF2-40B4-BE49-F238E27FC236}">
                <a16:creationId xmlns:a16="http://schemas.microsoft.com/office/drawing/2014/main" id="{883A8919-490D-4D5D-9331-15D4D47A4670}"/>
              </a:ext>
            </a:extLst>
          </p:cNvPr>
          <p:cNvSpPr>
            <a:spLocks noGrp="1"/>
          </p:cNvSpPr>
          <p:nvPr>
            <p:ph idx="1"/>
          </p:nvPr>
        </p:nvSpPr>
        <p:spPr/>
        <p:txBody>
          <a:bodyPr/>
          <a:lstStyle/>
          <a:p>
            <a:r>
              <a:rPr lang="en-US" dirty="0"/>
              <a:t>Underwater images often suffer from noise, color distortion and low contrast, because light is attenuated when it propagates through water. </a:t>
            </a:r>
          </a:p>
          <a:p>
            <a:r>
              <a:rPr lang="en-US" dirty="0"/>
              <a:t>These problems increase the difficulty of various tasks such as inspection of underwater infrastructures and cables , detection of man made objects , control of underwater vehicles , marine biology research, and archeology automatic fish and plankton detection and recognition. </a:t>
            </a:r>
          </a:p>
        </p:txBody>
      </p:sp>
    </p:spTree>
    <p:extLst>
      <p:ext uri="{BB962C8B-B14F-4D97-AF65-F5344CB8AC3E}">
        <p14:creationId xmlns:p14="http://schemas.microsoft.com/office/powerpoint/2010/main" val="382311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68AF-ED19-4669-9D2E-D672EC6D3D29}"/>
              </a:ext>
            </a:extLst>
          </p:cNvPr>
          <p:cNvSpPr>
            <a:spLocks noGrp="1"/>
          </p:cNvSpPr>
          <p:nvPr>
            <p:ph type="title"/>
          </p:nvPr>
        </p:nvSpPr>
        <p:spPr>
          <a:xfrm>
            <a:off x="128016" y="618518"/>
            <a:ext cx="10919395" cy="1478570"/>
          </a:xfrm>
        </p:spPr>
        <p:txBody>
          <a:bodyPr/>
          <a:lstStyle/>
          <a:p>
            <a:r>
              <a:rPr lang="en-US" dirty="0"/>
              <a:t>Why do images appear green-bluish underwater?</a:t>
            </a:r>
          </a:p>
        </p:txBody>
      </p:sp>
      <p:sp>
        <p:nvSpPr>
          <p:cNvPr id="3" name="Content Placeholder 2">
            <a:extLst>
              <a:ext uri="{FF2B5EF4-FFF2-40B4-BE49-F238E27FC236}">
                <a16:creationId xmlns:a16="http://schemas.microsoft.com/office/drawing/2014/main" id="{2ED478C3-6193-4846-A600-FD42383CAA11}"/>
              </a:ext>
            </a:extLst>
          </p:cNvPr>
          <p:cNvSpPr>
            <a:spLocks noGrp="1"/>
          </p:cNvSpPr>
          <p:nvPr>
            <p:ph idx="1"/>
          </p:nvPr>
        </p:nvSpPr>
        <p:spPr>
          <a:xfrm>
            <a:off x="1141412" y="2249486"/>
            <a:ext cx="9905999" cy="4261041"/>
          </a:xfrm>
        </p:spPr>
        <p:txBody>
          <a:bodyPr>
            <a:normAutofit/>
          </a:bodyPr>
          <a:lstStyle/>
          <a:p>
            <a:r>
              <a:rPr lang="en-US" dirty="0"/>
              <a:t>All the images can be divided into 3 color components : Red, Green, and Blue. Out of three Colors the green channel is relatively well preserved and red gets lost first due to larger wavelength. The blue channel may be significantly attenuated due to absorption by organic matter. The order of the wavelength of the three colors are: </a:t>
            </a:r>
          </a:p>
          <a:p>
            <a:pPr marL="0" indent="0">
              <a:buNone/>
            </a:pPr>
            <a:r>
              <a:rPr lang="en-US" dirty="0"/>
              <a:t>Red - 700-635 Nm </a:t>
            </a:r>
          </a:p>
          <a:p>
            <a:pPr marL="0" indent="0">
              <a:buNone/>
            </a:pPr>
            <a:r>
              <a:rPr lang="en-US" dirty="0"/>
              <a:t>Green - 560- 520 Nm </a:t>
            </a:r>
          </a:p>
          <a:p>
            <a:pPr marL="0" indent="0">
              <a:buNone/>
            </a:pPr>
            <a:r>
              <a:rPr lang="en-US" dirty="0"/>
              <a:t>Blue - 440 - 485 Nm </a:t>
            </a:r>
          </a:p>
        </p:txBody>
      </p:sp>
    </p:spTree>
    <p:extLst>
      <p:ext uri="{BB962C8B-B14F-4D97-AF65-F5344CB8AC3E}">
        <p14:creationId xmlns:p14="http://schemas.microsoft.com/office/powerpoint/2010/main" val="415686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F0DF2-53F3-45FB-AE31-FEAA83C8B95D}"/>
              </a:ext>
            </a:extLst>
          </p:cNvPr>
          <p:cNvSpPr>
            <a:spLocks noGrp="1"/>
          </p:cNvSpPr>
          <p:nvPr>
            <p:ph type="title"/>
          </p:nvPr>
        </p:nvSpPr>
        <p:spPr/>
        <p:txBody>
          <a:bodyPr/>
          <a:lstStyle/>
          <a:p>
            <a:r>
              <a:rPr lang="en-US" dirty="0"/>
              <a:t>PROCESSING OF IMAGE</a:t>
            </a:r>
          </a:p>
        </p:txBody>
      </p:sp>
      <p:sp>
        <p:nvSpPr>
          <p:cNvPr id="3" name="Content Placeholder 2">
            <a:extLst>
              <a:ext uri="{FF2B5EF4-FFF2-40B4-BE49-F238E27FC236}">
                <a16:creationId xmlns:a16="http://schemas.microsoft.com/office/drawing/2014/main" id="{59BC3F41-39A2-44AA-B11D-CA312FDE2775}"/>
              </a:ext>
            </a:extLst>
          </p:cNvPr>
          <p:cNvSpPr>
            <a:spLocks noGrp="1"/>
          </p:cNvSpPr>
          <p:nvPr>
            <p:ph idx="1"/>
          </p:nvPr>
        </p:nvSpPr>
        <p:spPr/>
        <p:txBody>
          <a:bodyPr/>
          <a:lstStyle/>
          <a:p>
            <a:pPr marL="457200" indent="-457200">
              <a:buFont typeface="+mj-lt"/>
              <a:buAutoNum type="arabicPeriod"/>
            </a:pPr>
            <a:r>
              <a:rPr lang="en-US" dirty="0"/>
              <a:t>White Balancing</a:t>
            </a:r>
          </a:p>
          <a:p>
            <a:pPr marL="457200" indent="-457200">
              <a:buFont typeface="+mj-lt"/>
              <a:buAutoNum type="arabicPeriod"/>
            </a:pPr>
            <a:r>
              <a:rPr lang="en-US" dirty="0"/>
              <a:t>Gamma Correction</a:t>
            </a:r>
          </a:p>
          <a:p>
            <a:pPr marL="457200" indent="-457200">
              <a:buFont typeface="+mj-lt"/>
              <a:buAutoNum type="arabicPeriod"/>
            </a:pPr>
            <a:r>
              <a:rPr lang="en-US" dirty="0"/>
              <a:t>Image Sharpening</a:t>
            </a:r>
          </a:p>
          <a:p>
            <a:pPr marL="457200" indent="-457200">
              <a:buFont typeface="+mj-lt"/>
              <a:buAutoNum type="arabicPeriod"/>
            </a:pPr>
            <a:r>
              <a:rPr lang="en-US" dirty="0"/>
              <a:t>Adaptive Retinal Mechanism</a:t>
            </a:r>
          </a:p>
        </p:txBody>
      </p:sp>
    </p:spTree>
    <p:extLst>
      <p:ext uri="{BB962C8B-B14F-4D97-AF65-F5344CB8AC3E}">
        <p14:creationId xmlns:p14="http://schemas.microsoft.com/office/powerpoint/2010/main" val="800371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0922C7-FA83-4CE8-AF4C-EA5EE1F20AF1}"/>
              </a:ext>
            </a:extLst>
          </p:cNvPr>
          <p:cNvGrpSpPr/>
          <p:nvPr/>
        </p:nvGrpSpPr>
        <p:grpSpPr>
          <a:xfrm>
            <a:off x="1950084" y="1545082"/>
            <a:ext cx="8035163" cy="4233926"/>
            <a:chOff x="0" y="0"/>
            <a:chExt cx="6068568" cy="3074886"/>
          </a:xfrm>
        </p:grpSpPr>
        <p:sp>
          <p:nvSpPr>
            <p:cNvPr id="5" name="Rectangle 4">
              <a:extLst>
                <a:ext uri="{FF2B5EF4-FFF2-40B4-BE49-F238E27FC236}">
                  <a16:creationId xmlns:a16="http://schemas.microsoft.com/office/drawing/2014/main" id="{2C6DB345-D763-4BAA-B065-CC5A465BD564}"/>
                </a:ext>
              </a:extLst>
            </p:cNvPr>
            <p:cNvSpPr/>
            <p:nvPr/>
          </p:nvSpPr>
          <p:spPr>
            <a:xfrm>
              <a:off x="26822" y="2705176"/>
              <a:ext cx="1333511" cy="369710"/>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a:solidFill>
                    <a:srgbClr val="CACACA"/>
                  </a:solidFill>
                  <a:effectLst/>
                  <a:latin typeface="Calibri" panose="020F0502020204030204" pitchFamily="34" charset="0"/>
                  <a:ea typeface="Calibri" panose="020F0502020204030204" pitchFamily="34" charset="0"/>
                </a:rPr>
                <a:t>Source</a:t>
              </a:r>
              <a:r>
                <a:rPr lang="en-US" sz="1800" spc="50">
                  <a:solidFill>
                    <a:srgbClr val="CACACA"/>
                  </a:solidFill>
                  <a:effectLst/>
                  <a:latin typeface="Calibri" panose="020F0502020204030204" pitchFamily="34" charset="0"/>
                  <a:ea typeface="Calibri" panose="020F0502020204030204" pitchFamily="34" charset="0"/>
                </a:rPr>
                <a:t> </a:t>
              </a:r>
              <a:r>
                <a:rPr lang="en-US" sz="1800">
                  <a:solidFill>
                    <a:srgbClr val="CACACA"/>
                  </a:solidFill>
                  <a:effectLst/>
                  <a:latin typeface="Calibri" panose="020F0502020204030204" pitchFamily="34" charset="0"/>
                  <a:ea typeface="Calibri" panose="020F0502020204030204" pitchFamily="34" charset="0"/>
                </a:rPr>
                <a:t>[1]</a:t>
              </a:r>
            </a:p>
          </p:txBody>
        </p:sp>
        <p:pic>
          <p:nvPicPr>
            <p:cNvPr id="6" name="Picture 5">
              <a:extLst>
                <a:ext uri="{FF2B5EF4-FFF2-40B4-BE49-F238E27FC236}">
                  <a16:creationId xmlns:a16="http://schemas.microsoft.com/office/drawing/2014/main" id="{17ACF606-981E-4F06-A9F6-3B6F5BCFEDBF}"/>
                </a:ext>
              </a:extLst>
            </p:cNvPr>
            <p:cNvPicPr/>
            <p:nvPr/>
          </p:nvPicPr>
          <p:blipFill>
            <a:blip r:embed="rId2"/>
            <a:stretch>
              <a:fillRect/>
            </a:stretch>
          </p:blipFill>
          <p:spPr>
            <a:xfrm>
              <a:off x="0" y="0"/>
              <a:ext cx="6068568" cy="2916936"/>
            </a:xfrm>
            <a:prstGeom prst="rect">
              <a:avLst/>
            </a:prstGeom>
          </p:spPr>
        </p:pic>
      </p:grpSp>
    </p:spTree>
    <p:extLst>
      <p:ext uri="{BB962C8B-B14F-4D97-AF65-F5344CB8AC3E}">
        <p14:creationId xmlns:p14="http://schemas.microsoft.com/office/powerpoint/2010/main" val="820808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20E8-035B-4299-9481-349D01BDFAFD}"/>
              </a:ext>
            </a:extLst>
          </p:cNvPr>
          <p:cNvSpPr>
            <a:spLocks noGrp="1"/>
          </p:cNvSpPr>
          <p:nvPr>
            <p:ph type="title"/>
          </p:nvPr>
        </p:nvSpPr>
        <p:spPr/>
        <p:txBody>
          <a:bodyPr/>
          <a:lstStyle/>
          <a:p>
            <a:r>
              <a:rPr lang="en-US" dirty="0"/>
              <a:t>WHITE BALANCING</a:t>
            </a:r>
          </a:p>
        </p:txBody>
      </p:sp>
      <p:sp>
        <p:nvSpPr>
          <p:cNvPr id="3" name="Content Placeholder 2">
            <a:extLst>
              <a:ext uri="{FF2B5EF4-FFF2-40B4-BE49-F238E27FC236}">
                <a16:creationId xmlns:a16="http://schemas.microsoft.com/office/drawing/2014/main" id="{B35F4036-1BC6-475C-BBC0-A356D1916A2B}"/>
              </a:ext>
            </a:extLst>
          </p:cNvPr>
          <p:cNvSpPr>
            <a:spLocks noGrp="1"/>
          </p:cNvSpPr>
          <p:nvPr>
            <p:ph idx="1"/>
          </p:nvPr>
        </p:nvSpPr>
        <p:spPr/>
        <p:txBody>
          <a:bodyPr/>
          <a:lstStyle/>
          <a:p>
            <a:r>
              <a:rPr lang="en-US" dirty="0"/>
              <a:t>White balancing stage aims at removing the color cast induced by underwater light scattering, so as to produce a natural appearance of the sub-sea images. The multi-scale implementation of the fusion process results in an artifact-free blending. </a:t>
            </a:r>
          </a:p>
        </p:txBody>
      </p:sp>
    </p:spTree>
    <p:extLst>
      <p:ext uri="{BB962C8B-B14F-4D97-AF65-F5344CB8AC3E}">
        <p14:creationId xmlns:p14="http://schemas.microsoft.com/office/powerpoint/2010/main" val="1663818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631</TotalTime>
  <Words>864</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Bahnschrift SemiBold</vt:lpstr>
      <vt:lpstr>Bahnschrift SemiBold SemiConden</vt:lpstr>
      <vt:lpstr>Bahnschrift SemiLight SemiConde</vt:lpstr>
      <vt:lpstr>Calibri</vt:lpstr>
      <vt:lpstr>Tw Cen MT</vt:lpstr>
      <vt:lpstr>Circuit</vt:lpstr>
      <vt:lpstr>CSE3018 – J COMP</vt:lpstr>
      <vt:lpstr>ABSTRACT </vt:lpstr>
      <vt:lpstr>PROBLEM STATEMENT </vt:lpstr>
      <vt:lpstr>REQUIREMENTS  </vt:lpstr>
      <vt:lpstr>Why is it important ?</vt:lpstr>
      <vt:lpstr>Why do images appear green-bluish underwater?</vt:lpstr>
      <vt:lpstr>PROCESSING OF IMAGE</vt:lpstr>
      <vt:lpstr>PowerPoint Presentation</vt:lpstr>
      <vt:lpstr>WHITE BALANCING</vt:lpstr>
      <vt:lpstr>WHY DO GAMMA CORRECTION ?</vt:lpstr>
      <vt:lpstr>IMAGE SHARPENING</vt:lpstr>
      <vt:lpstr>USING ADAPTIVE RETINAL MECHANISM</vt:lpstr>
      <vt:lpstr>PowerPoint Presentation</vt:lpstr>
      <vt:lpstr>INPUT IMAGE</vt:lpstr>
      <vt:lpstr>OUTPUT IMAGE</vt:lpstr>
      <vt:lpstr>REFERENCE PAPERs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CSE3018 – J COMP REVIEW 1</dc:title>
  <dc:creator>Amrith jaganath</dc:creator>
  <cp:lastModifiedBy>YASHWWANTH B S</cp:lastModifiedBy>
  <cp:revision>8</cp:revision>
  <dcterms:created xsi:type="dcterms:W3CDTF">2021-11-17T08:21:19Z</dcterms:created>
  <dcterms:modified xsi:type="dcterms:W3CDTF">2021-12-29T17:09:32Z</dcterms:modified>
</cp:coreProperties>
</file>