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1" r:id="rId6"/>
    <p:sldId id="260"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657AA7F-BE72-4467-897E-7A302F46504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93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1843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056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95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6996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3369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006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656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6116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86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57AA7F-BE72-4467-897E-7A302F46504F}" type="datetimeFigureOut">
              <a:rPr lang="en-US" smtClean="0"/>
              <a:pPr/>
              <a:t>5/10/2024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schemeClr val="tx1"/>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747434-7036-48DB-A148-6B3D8EE75CDA}"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9802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unep.org/resources/report/unep-food-waste-index-report-2021" TargetMode="External"/><Relationship Id="rId2" Type="http://schemas.openxmlformats.org/officeDocument/2006/relationships/hyperlink" Target="http://www.fao.org/publications/sofa/2019/en/"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wri.org/insights/reducing-food-loss-and-food-wast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31FFD-5461-9561-47DC-1F86884CF332}"/>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Decoding Food Waste: Insights from Visual Analytics</a:t>
            </a:r>
          </a:p>
        </p:txBody>
      </p:sp>
      <p:sp>
        <p:nvSpPr>
          <p:cNvPr id="3" name="Subtitle 2">
            <a:extLst>
              <a:ext uri="{FF2B5EF4-FFF2-40B4-BE49-F238E27FC236}">
                <a16:creationId xmlns:a16="http://schemas.microsoft.com/office/drawing/2014/main" id="{21289125-1114-116A-8B4F-7C428825F6BD}"/>
              </a:ext>
            </a:extLst>
          </p:cNvPr>
          <p:cNvSpPr>
            <a:spLocks noGrp="1"/>
          </p:cNvSpPr>
          <p:nvPr>
            <p:ph type="subTitle" idx="1"/>
          </p:nvPr>
        </p:nvSpPr>
        <p:spPr>
          <a:xfrm>
            <a:off x="4713224" y="4297556"/>
            <a:ext cx="6353968" cy="1433391"/>
          </a:xfrm>
        </p:spPr>
        <p:txBody>
          <a:bodyPr anchor="t">
            <a:normAutofit/>
          </a:bodyPr>
          <a:lstStyle/>
          <a:p>
            <a:r>
              <a:rPr lang="en-US">
                <a:solidFill>
                  <a:srgbClr val="FFFFFF"/>
                </a:solidFill>
              </a:rPr>
              <a:t>Yashwwanth Krishna Popuri</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75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F647-EE76-B58E-19BF-D6A5F548D855}"/>
              </a:ext>
            </a:extLst>
          </p:cNvPr>
          <p:cNvSpPr>
            <a:spLocks noGrp="1"/>
          </p:cNvSpPr>
          <p:nvPr>
            <p:ph type="title"/>
          </p:nvPr>
        </p:nvSpPr>
        <p:spPr>
          <a:xfrm>
            <a:off x="1024128" y="585216"/>
            <a:ext cx="6066818" cy="1499616"/>
          </a:xfrm>
        </p:spPr>
        <p:txBody>
          <a:bodyPr>
            <a:normAutofit/>
          </a:bodyPr>
          <a:lstStyle/>
          <a:p>
            <a:r>
              <a:rPr lang="en-US" err="1"/>
              <a:t>Atlernative</a:t>
            </a:r>
            <a:r>
              <a:rPr lang="en-US"/>
              <a:t> Approaches:</a:t>
            </a:r>
          </a:p>
        </p:txBody>
      </p:sp>
      <p:sp>
        <p:nvSpPr>
          <p:cNvPr id="3" name="Content Placeholder 2">
            <a:extLst>
              <a:ext uri="{FF2B5EF4-FFF2-40B4-BE49-F238E27FC236}">
                <a16:creationId xmlns:a16="http://schemas.microsoft.com/office/drawing/2014/main" id="{A66232AD-4053-5272-8833-B4CD8E549E49}"/>
              </a:ext>
            </a:extLst>
          </p:cNvPr>
          <p:cNvSpPr>
            <a:spLocks noGrp="1"/>
          </p:cNvSpPr>
          <p:nvPr>
            <p:ph idx="1"/>
          </p:nvPr>
        </p:nvSpPr>
        <p:spPr>
          <a:xfrm>
            <a:off x="1024128" y="2286000"/>
            <a:ext cx="6066818" cy="4023360"/>
          </a:xfrm>
        </p:spPr>
        <p:txBody>
          <a:bodyPr>
            <a:normAutofit/>
          </a:bodyPr>
          <a:lstStyle/>
          <a:p>
            <a:pPr marL="0" indent="0">
              <a:buNone/>
            </a:pPr>
            <a:r>
              <a:rPr lang="en-US" sz="2000" b="1" dirty="0"/>
              <a:t>1. Bar Chart of Food Waste per Capita by Country:</a:t>
            </a:r>
          </a:p>
          <a:p>
            <a:pPr marL="0" indent="0">
              <a:buNone/>
            </a:pPr>
            <a:r>
              <a:rPr lang="en-US" sz="2000" dirty="0"/>
              <a:t>- The x-axis is overcrowded with country names, significantly reducing readability.</a:t>
            </a:r>
          </a:p>
          <a:p>
            <a:endParaRPr lang="en-US" sz="2000" dirty="0"/>
          </a:p>
          <a:p>
            <a:pPr marL="0" indent="0">
              <a:buNone/>
            </a:pPr>
            <a:endParaRPr lang="en-US" sz="2000" b="1" dirty="0"/>
          </a:p>
          <a:p>
            <a:pPr marL="0" indent="0">
              <a:buNone/>
            </a:pPr>
            <a:endParaRPr lang="en-US" sz="2000" b="1" dirty="0"/>
          </a:p>
          <a:p>
            <a:pPr marL="0" indent="0">
              <a:buNone/>
            </a:pPr>
            <a:r>
              <a:rPr lang="en-US" sz="2000" b="1" dirty="0"/>
              <a:t>2. Heatmap on a World Map:</a:t>
            </a:r>
          </a:p>
          <a:p>
            <a:pPr marL="0" indent="0">
              <a:buNone/>
            </a:pPr>
            <a:r>
              <a:rPr lang="en-US" sz="2000" dirty="0"/>
              <a:t>   - It lacks the ability to provide precise numerical values, which is crucial for detailed data analysis.</a:t>
            </a:r>
          </a:p>
        </p:txBody>
      </p:sp>
      <p:pic>
        <p:nvPicPr>
          <p:cNvPr id="5" name="Picture 4" descr="A map of different colored spots&#10;&#10;Description automatically generated">
            <a:extLst>
              <a:ext uri="{FF2B5EF4-FFF2-40B4-BE49-F238E27FC236}">
                <a16:creationId xmlns:a16="http://schemas.microsoft.com/office/drawing/2014/main" id="{E2F9914C-963A-61CF-7A13-6009C46726FA}"/>
              </a:ext>
            </a:extLst>
          </p:cNvPr>
          <p:cNvPicPr>
            <a:picLocks noChangeAspect="1"/>
          </p:cNvPicPr>
          <p:nvPr/>
        </p:nvPicPr>
        <p:blipFill rotWithShape="1">
          <a:blip r:embed="rId2">
            <a:extLst>
              <a:ext uri="{28A0092B-C50C-407E-A947-70E740481C1C}">
                <a14:useLocalDpi xmlns:a14="http://schemas.microsoft.com/office/drawing/2010/main" val="0"/>
              </a:ext>
            </a:extLst>
          </a:blip>
          <a:srcRect l="2570" r="484" b="3"/>
          <a:stretch/>
        </p:blipFill>
        <p:spPr>
          <a:xfrm>
            <a:off x="7560556" y="4306085"/>
            <a:ext cx="3703991" cy="2433782"/>
          </a:xfrm>
          <a:prstGeom prst="rect">
            <a:avLst/>
          </a:prstGeom>
        </p:spPr>
      </p:pic>
      <p:pic>
        <p:nvPicPr>
          <p:cNvPr id="7" name="Picture 6" descr="A graph of a country&#10;&#10;Description automatically generated with medium confidence">
            <a:extLst>
              <a:ext uri="{FF2B5EF4-FFF2-40B4-BE49-F238E27FC236}">
                <a16:creationId xmlns:a16="http://schemas.microsoft.com/office/drawing/2014/main" id="{176FF4C5-AE11-6E37-FC77-1D0F6D939133}"/>
              </a:ext>
            </a:extLst>
          </p:cNvPr>
          <p:cNvPicPr>
            <a:picLocks noChangeAspect="1"/>
          </p:cNvPicPr>
          <p:nvPr/>
        </p:nvPicPr>
        <p:blipFill rotWithShape="1">
          <a:blip r:embed="rId3">
            <a:extLst>
              <a:ext uri="{28A0092B-C50C-407E-A947-70E740481C1C}">
                <a14:useLocalDpi xmlns:a14="http://schemas.microsoft.com/office/drawing/2010/main" val="0"/>
              </a:ext>
            </a:extLst>
          </a:blip>
          <a:srcRect t="993"/>
          <a:stretch/>
        </p:blipFill>
        <p:spPr>
          <a:xfrm>
            <a:off x="7560556" y="1335024"/>
            <a:ext cx="3999654" cy="2603659"/>
          </a:xfrm>
          <a:prstGeom prst="rect">
            <a:avLst/>
          </a:prstGeom>
        </p:spPr>
      </p:pic>
    </p:spTree>
    <p:extLst>
      <p:ext uri="{BB962C8B-B14F-4D97-AF65-F5344CB8AC3E}">
        <p14:creationId xmlns:p14="http://schemas.microsoft.com/office/powerpoint/2010/main" val="305172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2E59-41A0-5CFF-DD65-56ED8B8476F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7E81F28-80FE-8A32-2255-4161D05618FD}"/>
              </a:ext>
            </a:extLst>
          </p:cNvPr>
          <p:cNvSpPr>
            <a:spLocks noGrp="1"/>
          </p:cNvSpPr>
          <p:nvPr>
            <p:ph idx="1"/>
          </p:nvPr>
        </p:nvSpPr>
        <p:spPr/>
        <p:txBody>
          <a:bodyPr>
            <a:normAutofit/>
          </a:bodyPr>
          <a:lstStyle/>
          <a:p>
            <a:pPr>
              <a:buFont typeface="Wingdings" panose="05000000000000000000" pitchFamily="2" charset="2"/>
              <a:buChar char="v"/>
            </a:pPr>
            <a:endParaRPr lang="en-US" sz="1800" b="1" dirty="0"/>
          </a:p>
          <a:p>
            <a:pPr>
              <a:buFont typeface="Wingdings" panose="05000000000000000000" pitchFamily="2" charset="2"/>
              <a:buChar char="v"/>
            </a:pPr>
            <a:r>
              <a:rPr lang="en-US" sz="1800" dirty="0"/>
              <a:t>This application revolutionizes how data is utilized in practice, </a:t>
            </a:r>
            <a:r>
              <a:rPr lang="en-US" sz="1800" b="1" dirty="0"/>
              <a:t>enabling rapid and informed decision-making </a:t>
            </a:r>
            <a:r>
              <a:rPr lang="en-US" sz="1800" dirty="0"/>
              <a:t>that can adapt to changing conditions effectively.</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By providing clear</a:t>
            </a:r>
            <a:r>
              <a:rPr lang="en-US" sz="1800" b="1" dirty="0"/>
              <a:t>, interactive visualizations</a:t>
            </a:r>
            <a:r>
              <a:rPr lang="en-US" sz="1800" dirty="0"/>
              <a:t>, stakeholders can prioritize interventions, allocate resources more efficiently, and understand complex data at a glance.</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This tool isn't just about displaying data—it's about empowering </a:t>
            </a:r>
            <a:r>
              <a:rPr lang="en-US" sz="1800" b="1" dirty="0"/>
              <a:t>global initiatives</a:t>
            </a:r>
            <a:r>
              <a:rPr lang="en-US" sz="1800" dirty="0"/>
              <a:t>, reducing inefficiencies, and making impactful decisions that can change the world.</a:t>
            </a:r>
          </a:p>
        </p:txBody>
      </p:sp>
    </p:spTree>
    <p:extLst>
      <p:ext uri="{BB962C8B-B14F-4D97-AF65-F5344CB8AC3E}">
        <p14:creationId xmlns:p14="http://schemas.microsoft.com/office/powerpoint/2010/main" val="167984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D603-6B6F-C4D6-66A4-0D0705E44A64}"/>
              </a:ext>
            </a:extLst>
          </p:cNvPr>
          <p:cNvSpPr>
            <a:spLocks noGrp="1"/>
          </p:cNvSpPr>
          <p:nvPr>
            <p:ph type="title"/>
          </p:nvPr>
        </p:nvSpPr>
        <p:spPr>
          <a:xfrm>
            <a:off x="836679" y="723898"/>
            <a:ext cx="6002110" cy="1495425"/>
          </a:xfrm>
        </p:spPr>
        <p:txBody>
          <a:bodyPr>
            <a:normAutofit/>
          </a:bodyPr>
          <a:lstStyle/>
          <a:p>
            <a:r>
              <a:rPr lang="en-US" sz="3800" b="1" dirty="0"/>
              <a:t>Problem and Its Importance</a:t>
            </a:r>
          </a:p>
        </p:txBody>
      </p:sp>
      <p:sp>
        <p:nvSpPr>
          <p:cNvPr id="3" name="Content Placeholder 2">
            <a:extLst>
              <a:ext uri="{FF2B5EF4-FFF2-40B4-BE49-F238E27FC236}">
                <a16:creationId xmlns:a16="http://schemas.microsoft.com/office/drawing/2014/main" id="{B585A147-E960-7C64-CD39-CEDC9C0C7330}"/>
              </a:ext>
            </a:extLst>
          </p:cNvPr>
          <p:cNvSpPr>
            <a:spLocks noGrp="1"/>
          </p:cNvSpPr>
          <p:nvPr>
            <p:ph idx="1"/>
          </p:nvPr>
        </p:nvSpPr>
        <p:spPr>
          <a:xfrm>
            <a:off x="836680" y="2219323"/>
            <a:ext cx="6002110" cy="3914778"/>
          </a:xfrm>
        </p:spPr>
        <p:txBody>
          <a:bodyPr>
            <a:normAutofit lnSpcReduction="10000"/>
          </a:bodyPr>
          <a:lstStyle/>
          <a:p>
            <a:pPr>
              <a:buFont typeface="Wingdings" panose="05000000000000000000" pitchFamily="2" charset="2"/>
              <a:buChar char="v"/>
            </a:pPr>
            <a:r>
              <a:rPr lang="en-US" sz="1700" b="1" dirty="0"/>
              <a:t>Problem:</a:t>
            </a:r>
            <a:r>
              <a:rPr lang="en-US" sz="1700" dirty="0"/>
              <a:t> Global food waste reaches approximately 1.3 billion tons annually, posing significant economic, environmental, and social challenges.</a:t>
            </a:r>
          </a:p>
          <a:p>
            <a:pPr>
              <a:buFont typeface="Wingdings" panose="05000000000000000000" pitchFamily="2" charset="2"/>
              <a:buChar char="v"/>
            </a:pPr>
            <a:endParaRPr lang="en-US" sz="1700" dirty="0"/>
          </a:p>
          <a:p>
            <a:pPr>
              <a:buFont typeface="Wingdings" panose="05000000000000000000" pitchFamily="2" charset="2"/>
              <a:buChar char="v"/>
            </a:pPr>
            <a:r>
              <a:rPr lang="en-US" sz="1700" b="1" dirty="0"/>
              <a:t>Importance of the Problem:</a:t>
            </a:r>
            <a:r>
              <a:rPr lang="en-US" sz="1700" dirty="0"/>
              <a:t> Addressing food waste can significantly reduce hunger, save costs, and minimize environmental impact, making it a critical issue globally.</a:t>
            </a:r>
          </a:p>
          <a:p>
            <a:pPr>
              <a:buFont typeface="Wingdings" panose="05000000000000000000" pitchFamily="2" charset="2"/>
              <a:buChar char="v"/>
            </a:pPr>
            <a:endParaRPr lang="en-US" sz="1700" dirty="0"/>
          </a:p>
          <a:p>
            <a:pPr>
              <a:buFont typeface="Wingdings" panose="05000000000000000000" pitchFamily="2" charset="2"/>
              <a:buChar char="v"/>
            </a:pPr>
            <a:r>
              <a:rPr lang="en-US" sz="1700" b="1" dirty="0"/>
              <a:t>References:  </a:t>
            </a:r>
          </a:p>
          <a:p>
            <a:pPr marL="514350" indent="-514350">
              <a:buFont typeface="+mj-lt"/>
              <a:buAutoNum type="arabicPeriod"/>
            </a:pPr>
            <a:r>
              <a:rPr lang="en-US" sz="1700" dirty="0">
                <a:hlinkClick r:id="rId2"/>
              </a:rPr>
              <a:t>FAO, 2019: The State of Food and Agriculture</a:t>
            </a:r>
            <a:endParaRPr lang="en-US" sz="1700" dirty="0"/>
          </a:p>
          <a:p>
            <a:pPr marL="514350" indent="-514350">
              <a:buFont typeface="+mj-lt"/>
              <a:buAutoNum type="arabicPeriod"/>
            </a:pPr>
            <a:r>
              <a:rPr lang="en-US" sz="1700" dirty="0">
                <a:hlinkClick r:id="rId3"/>
              </a:rPr>
              <a:t>UNEP Food Waste Index Report 2021</a:t>
            </a:r>
            <a:endParaRPr lang="en-US" sz="1700" dirty="0"/>
          </a:p>
          <a:p>
            <a:pPr marL="514350" indent="-514350">
              <a:buFont typeface="+mj-lt"/>
              <a:buAutoNum type="arabicPeriod"/>
            </a:pPr>
            <a:r>
              <a:rPr lang="en-US" sz="1700" dirty="0">
                <a:hlinkClick r:id="rId4"/>
              </a:rPr>
              <a:t>Reducing Food Loss and Waste by World Resources Institute.</a:t>
            </a:r>
            <a:endParaRPr lang="en-US" sz="1700" dirty="0"/>
          </a:p>
        </p:txBody>
      </p:sp>
      <p:pic>
        <p:nvPicPr>
          <p:cNvPr id="5" name="Picture 4" descr="Open bags of varieties grain seeds">
            <a:extLst>
              <a:ext uri="{FF2B5EF4-FFF2-40B4-BE49-F238E27FC236}">
                <a16:creationId xmlns:a16="http://schemas.microsoft.com/office/drawing/2014/main" id="{7BB261BA-D694-6350-C33F-C35FB3231C2E}"/>
              </a:ext>
            </a:extLst>
          </p:cNvPr>
          <p:cNvPicPr>
            <a:picLocks noChangeAspect="1"/>
          </p:cNvPicPr>
          <p:nvPr/>
        </p:nvPicPr>
        <p:blipFill rotWithShape="1">
          <a:blip r:embed="rId5"/>
          <a:srcRect l="21699" r="29707" b="-1"/>
          <a:stretch/>
        </p:blipFill>
        <p:spPr>
          <a:xfrm>
            <a:off x="7199440" y="10"/>
            <a:ext cx="4992560" cy="6857990"/>
          </a:xfrm>
          <a:prstGeom prst="rect">
            <a:avLst/>
          </a:prstGeom>
          <a:effectLst/>
        </p:spPr>
      </p:pic>
    </p:spTree>
    <p:extLst>
      <p:ext uri="{BB962C8B-B14F-4D97-AF65-F5344CB8AC3E}">
        <p14:creationId xmlns:p14="http://schemas.microsoft.com/office/powerpoint/2010/main" val="192898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B51A-E906-506E-18A8-AD7F2E5AD079}"/>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3500" dirty="0"/>
              <a:t>Utilizing Visual Analytics for Food Waste Reduction</a:t>
            </a:r>
          </a:p>
        </p:txBody>
      </p:sp>
      <p:pic>
        <p:nvPicPr>
          <p:cNvPr id="5" name="Content Placeholder 4" descr="A graph of blue rectangular shapes&#10;&#10;Description automatically generated with medium confidence">
            <a:extLst>
              <a:ext uri="{FF2B5EF4-FFF2-40B4-BE49-F238E27FC236}">
                <a16:creationId xmlns:a16="http://schemas.microsoft.com/office/drawing/2014/main" id="{EAC95346-6C9A-F67B-5C40-57175EC4BD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70"/>
          <a:stretch/>
        </p:blipFill>
        <p:spPr>
          <a:xfrm>
            <a:off x="6271260" y="914400"/>
            <a:ext cx="5783580" cy="4016303"/>
          </a:xfrm>
          <a:prstGeom prst="rect">
            <a:avLst/>
          </a:prstGeom>
        </p:spPr>
      </p:pic>
      <p:sp>
        <p:nvSpPr>
          <p:cNvPr id="6" name="TextBox 5">
            <a:extLst>
              <a:ext uri="{FF2B5EF4-FFF2-40B4-BE49-F238E27FC236}">
                <a16:creationId xmlns:a16="http://schemas.microsoft.com/office/drawing/2014/main" id="{2F564073-05EE-39FF-55CF-6224CB963F5A}"/>
              </a:ext>
            </a:extLst>
          </p:cNvPr>
          <p:cNvSpPr txBox="1"/>
          <p:nvPr/>
        </p:nvSpPr>
        <p:spPr>
          <a:xfrm>
            <a:off x="1024128" y="2286000"/>
            <a:ext cx="4429615" cy="4572000"/>
          </a:xfrm>
          <a:prstGeom prst="rect">
            <a:avLst/>
          </a:prstGeom>
        </p:spPr>
        <p:txBody>
          <a:bodyPr vert="horz" lIns="45720" tIns="45720" rIns="45720" bIns="45720" rtlCol="0">
            <a:normAutofit/>
          </a:bodyPr>
          <a:lstStyle/>
          <a:p>
            <a:pPr indent="-228600" defTabSz="914400">
              <a:lnSpc>
                <a:spcPct val="90000"/>
              </a:lnSpc>
              <a:spcAft>
                <a:spcPts val="600"/>
              </a:spcAft>
              <a:buClr>
                <a:schemeClr val="accent1"/>
              </a:buClr>
              <a:buFont typeface="Arial" panose="020B0604020202020204" pitchFamily="34" charset="0"/>
              <a:buChar char="•"/>
            </a:pPr>
            <a:r>
              <a:rPr lang="en-US" b="1" dirty="0"/>
              <a:t>Description: </a:t>
            </a:r>
            <a:r>
              <a:rPr lang="en-US" dirty="0"/>
              <a:t>This bar chart displays per capita food waste by country, helping stakeholders quickly identify high-waste contributors for targeted interventions.</a:t>
            </a:r>
          </a:p>
          <a:p>
            <a:pPr indent="-228600" defTabSz="914400">
              <a:lnSpc>
                <a:spcPct val="90000"/>
              </a:lnSpc>
              <a:spcAft>
                <a:spcPts val="600"/>
              </a:spcAft>
              <a:buClr>
                <a:schemeClr val="accent1"/>
              </a:buClr>
              <a:buFont typeface="Arial" panose="020B0604020202020204" pitchFamily="34" charset="0"/>
              <a:buChar char="•"/>
            </a:pP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a:p>
            <a:pPr indent="-228600" defTabSz="914400">
              <a:lnSpc>
                <a:spcPct val="90000"/>
              </a:lnSpc>
              <a:spcAft>
                <a:spcPts val="600"/>
              </a:spcAft>
              <a:buClr>
                <a:schemeClr val="accent1"/>
              </a:buClr>
              <a:buFont typeface="Arial" panose="020B0604020202020204" pitchFamily="34" charset="0"/>
              <a:buChar char="•"/>
            </a:pPr>
            <a:r>
              <a:rPr lang="en-US" b="1" dirty="0"/>
              <a:t>Application: </a:t>
            </a:r>
            <a:r>
              <a:rPr lang="en-US" dirty="0"/>
              <a:t>Policymakers and organizations can use this data to prioritize countries for food waste reduction programs, adjusting policies and resources to where they are needed most. </a:t>
            </a:r>
          </a:p>
        </p:txBody>
      </p:sp>
    </p:spTree>
    <p:extLst>
      <p:ext uri="{BB962C8B-B14F-4D97-AF65-F5344CB8AC3E}">
        <p14:creationId xmlns:p14="http://schemas.microsoft.com/office/powerpoint/2010/main" val="37426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DD69-FF6E-E39B-0DBE-3EF873CC985F}"/>
              </a:ext>
            </a:extLst>
          </p:cNvPr>
          <p:cNvSpPr>
            <a:spLocks noGrp="1"/>
          </p:cNvSpPr>
          <p:nvPr>
            <p:ph type="title"/>
          </p:nvPr>
        </p:nvSpPr>
        <p:spPr>
          <a:xfrm>
            <a:off x="1024128" y="585216"/>
            <a:ext cx="6066818" cy="1499616"/>
          </a:xfrm>
        </p:spPr>
        <p:txBody>
          <a:bodyPr>
            <a:normAutofit/>
          </a:bodyPr>
          <a:lstStyle/>
          <a:p>
            <a:r>
              <a:rPr lang="en-US" sz="3500"/>
              <a:t>HCD Empathize: Community Insights on Food Waste Reduction</a:t>
            </a:r>
            <a:br>
              <a:rPr lang="en-US" sz="3500"/>
            </a:br>
            <a:endParaRPr lang="en-US" sz="3500"/>
          </a:p>
        </p:txBody>
      </p:sp>
      <p:sp>
        <p:nvSpPr>
          <p:cNvPr id="3" name="Content Placeholder 2">
            <a:extLst>
              <a:ext uri="{FF2B5EF4-FFF2-40B4-BE49-F238E27FC236}">
                <a16:creationId xmlns:a16="http://schemas.microsoft.com/office/drawing/2014/main" id="{3A26D857-EDD3-FF5A-1380-351D062C2854}"/>
              </a:ext>
            </a:extLst>
          </p:cNvPr>
          <p:cNvSpPr>
            <a:spLocks noGrp="1"/>
          </p:cNvSpPr>
          <p:nvPr>
            <p:ph idx="1"/>
          </p:nvPr>
        </p:nvSpPr>
        <p:spPr>
          <a:xfrm>
            <a:off x="1024128" y="2286000"/>
            <a:ext cx="6066818" cy="4023360"/>
          </a:xfrm>
        </p:spPr>
        <p:txBody>
          <a:bodyPr>
            <a:normAutofit/>
          </a:bodyPr>
          <a:lstStyle/>
          <a:p>
            <a:pPr marL="0" indent="0">
              <a:buNone/>
            </a:pPr>
            <a:r>
              <a:rPr lang="en-US" b="1" dirty="0"/>
              <a:t>Aim:</a:t>
            </a:r>
            <a:r>
              <a:rPr lang="en-US" dirty="0"/>
              <a:t> To minimize food waste by analyzing public data and user insights, using R Shiny visualizations to pinpoint and address key waste areas.</a:t>
            </a:r>
          </a:p>
          <a:p>
            <a:pPr marL="0" indent="0">
              <a:buNone/>
            </a:pPr>
            <a:endParaRPr lang="en-US" dirty="0"/>
          </a:p>
          <a:p>
            <a:pPr marL="0" indent="0">
              <a:buNone/>
            </a:pPr>
            <a:r>
              <a:rPr lang="en-US" b="1" dirty="0"/>
              <a:t>User Interviews: </a:t>
            </a:r>
            <a:r>
              <a:rPr lang="en-US" dirty="0"/>
              <a:t>Conducted detailed interviews with consumers, businesses (including insights from a relative who owns a restaurant and a vegetable store), to gather qualitative insights.</a:t>
            </a:r>
          </a:p>
          <a:p>
            <a:pPr marL="0" indent="0">
              <a:buNone/>
            </a:pPr>
            <a:endParaRPr lang="en-US" b="1" dirty="0"/>
          </a:p>
        </p:txBody>
      </p:sp>
      <p:pic>
        <p:nvPicPr>
          <p:cNvPr id="5" name="Picture 4" descr="Magnifying glass showing decling performance">
            <a:extLst>
              <a:ext uri="{FF2B5EF4-FFF2-40B4-BE49-F238E27FC236}">
                <a16:creationId xmlns:a16="http://schemas.microsoft.com/office/drawing/2014/main" id="{213377F5-45B0-7F21-FCF9-48B0734EF1C4}"/>
              </a:ext>
            </a:extLst>
          </p:cNvPr>
          <p:cNvPicPr>
            <a:picLocks noChangeAspect="1"/>
          </p:cNvPicPr>
          <p:nvPr/>
        </p:nvPicPr>
        <p:blipFill rotWithShape="1">
          <a:blip r:embed="rId2"/>
          <a:srcRect l="12138" r="42702" b="-1"/>
          <a:stretch/>
        </p:blipFill>
        <p:spPr>
          <a:xfrm>
            <a:off x="7552266" y="10"/>
            <a:ext cx="4639733" cy="6857990"/>
          </a:xfrm>
          <a:prstGeom prst="rect">
            <a:avLst/>
          </a:prstGeom>
        </p:spPr>
      </p:pic>
    </p:spTree>
    <p:extLst>
      <p:ext uri="{BB962C8B-B14F-4D97-AF65-F5344CB8AC3E}">
        <p14:creationId xmlns:p14="http://schemas.microsoft.com/office/powerpoint/2010/main" val="342238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82DB-B956-EB8D-528E-D697A5631C8A}"/>
              </a:ext>
            </a:extLst>
          </p:cNvPr>
          <p:cNvSpPr>
            <a:spLocks noGrp="1"/>
          </p:cNvSpPr>
          <p:nvPr>
            <p:ph type="title"/>
          </p:nvPr>
        </p:nvSpPr>
        <p:spPr>
          <a:xfrm>
            <a:off x="1024128" y="585216"/>
            <a:ext cx="9720072" cy="1499616"/>
          </a:xfrm>
        </p:spPr>
        <p:txBody>
          <a:bodyPr>
            <a:normAutofit/>
          </a:bodyPr>
          <a:lstStyle/>
          <a:p>
            <a:r>
              <a:rPr lang="en-US" dirty="0"/>
              <a:t>HCD-Define</a:t>
            </a:r>
          </a:p>
        </p:txBody>
      </p:sp>
      <p:sp>
        <p:nvSpPr>
          <p:cNvPr id="5" name="Rectangle: Rounded Corners 4">
            <a:extLst>
              <a:ext uri="{FF2B5EF4-FFF2-40B4-BE49-F238E27FC236}">
                <a16:creationId xmlns:a16="http://schemas.microsoft.com/office/drawing/2014/main" id="{EDFB1376-46AF-4884-0CA5-DDBA5F6D18A7}"/>
              </a:ext>
            </a:extLst>
          </p:cNvPr>
          <p:cNvSpPr/>
          <p:nvPr/>
        </p:nvSpPr>
        <p:spPr>
          <a:xfrm>
            <a:off x="5967261" y="3479989"/>
            <a:ext cx="2152037" cy="83710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740298">
              <a:spcAft>
                <a:spcPts val="552"/>
              </a:spcAft>
            </a:pPr>
            <a:r>
              <a:rPr lang="en-US" sz="1200" kern="1200">
                <a:solidFill>
                  <a:schemeClr val="dk1"/>
                </a:solidFill>
                <a:latin typeface="Times New Roman" panose="02020603050405020304" pitchFamily="18" charset="0"/>
                <a:ea typeface="+mn-ea"/>
                <a:cs typeface="Times New Roman" panose="02020603050405020304" pitchFamily="18" charset="0"/>
              </a:rPr>
              <a:t>Optimize resource use and efficiency.</a:t>
            </a:r>
            <a:endParaRPr lang="en-US" sz="12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D89DB3B-03A7-5CFB-76E3-796ED7708172}"/>
              </a:ext>
            </a:extLst>
          </p:cNvPr>
          <p:cNvSpPr/>
          <p:nvPr/>
        </p:nvSpPr>
        <p:spPr>
          <a:xfrm>
            <a:off x="8437472" y="3479989"/>
            <a:ext cx="2306728" cy="8371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740298">
              <a:spcAft>
                <a:spcPts val="552"/>
              </a:spcAft>
            </a:pPr>
            <a:r>
              <a:rPr lang="en-US" sz="1133" kern="1200">
                <a:solidFill>
                  <a:schemeClr val="dk1"/>
                </a:solidFill>
                <a:latin typeface="Times New Roman" panose="02020603050405020304" pitchFamily="18" charset="0"/>
                <a:ea typeface="+mn-ea"/>
                <a:cs typeface="Times New Roman" panose="02020603050405020304" pitchFamily="18" charset="0"/>
              </a:rPr>
              <a:t>Improve global food security.</a:t>
            </a:r>
            <a:endParaRPr lang="en-US" sz="14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522F2A7E-8086-829C-1AAE-83ED269673C9}"/>
              </a:ext>
            </a:extLst>
          </p:cNvPr>
          <p:cNvSpPr/>
          <p:nvPr/>
        </p:nvSpPr>
        <p:spPr>
          <a:xfrm>
            <a:off x="3481546" y="3479989"/>
            <a:ext cx="2152037" cy="8371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740298">
              <a:spcAft>
                <a:spcPts val="552"/>
              </a:spcAft>
            </a:pPr>
            <a:r>
              <a:rPr lang="en-US" sz="1200" kern="1200">
                <a:solidFill>
                  <a:schemeClr val="dk1"/>
                </a:solidFill>
                <a:latin typeface="Times New Roman" panose="02020603050405020304" pitchFamily="18" charset="0"/>
                <a:ea typeface="+mn-ea"/>
                <a:cs typeface="Times New Roman" panose="02020603050405020304" pitchFamily="18" charset="0"/>
              </a:rPr>
              <a:t>Address economic, environmental, social challenges.</a:t>
            </a:r>
            <a:endParaRPr lang="en-US" sz="12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2F40F346-6DF4-62DD-4FAA-628D128110BC}"/>
              </a:ext>
            </a:extLst>
          </p:cNvPr>
          <p:cNvSpPr/>
          <p:nvPr/>
        </p:nvSpPr>
        <p:spPr>
          <a:xfrm>
            <a:off x="1023938" y="3526178"/>
            <a:ext cx="2117496" cy="79534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740298">
              <a:spcAft>
                <a:spcPts val="552"/>
              </a:spcAft>
            </a:pPr>
            <a:r>
              <a:rPr lang="en-US" sz="1200" kern="1200" dirty="0">
                <a:solidFill>
                  <a:schemeClr val="dk1"/>
                </a:solidFill>
                <a:latin typeface="Times New Roman" panose="02020603050405020304" pitchFamily="18" charset="0"/>
                <a:ea typeface="+mn-ea"/>
                <a:cs typeface="Times New Roman" panose="02020603050405020304" pitchFamily="18" charset="0"/>
              </a:rPr>
              <a:t>To significantly reduce global food waste and its impacts.</a:t>
            </a:r>
            <a:endParaRPr lang="en-US" sz="1200" dirty="0">
              <a:latin typeface="Times New Roman" panose="02020603050405020304" pitchFamily="18" charset="0"/>
              <a:cs typeface="Times New Roman" panose="02020603050405020304" pitchFamily="18" charset="0"/>
            </a:endParaRPr>
          </a:p>
        </p:txBody>
      </p:sp>
      <p:sp>
        <p:nvSpPr>
          <p:cNvPr id="14" name="Arc 13">
            <a:extLst>
              <a:ext uri="{FF2B5EF4-FFF2-40B4-BE49-F238E27FC236}">
                <a16:creationId xmlns:a16="http://schemas.microsoft.com/office/drawing/2014/main" id="{DD59474A-7922-2CCB-9F77-96F53E91F7D5}"/>
              </a:ext>
            </a:extLst>
          </p:cNvPr>
          <p:cNvSpPr/>
          <p:nvPr/>
        </p:nvSpPr>
        <p:spPr>
          <a:xfrm rot="16810472">
            <a:off x="2284767" y="2609490"/>
            <a:ext cx="2000333" cy="2104891"/>
          </a:xfrm>
          <a:prstGeom prst="arc">
            <a:avLst>
              <a:gd name="adj1" fmla="val 15961143"/>
              <a:gd name="adj2" fmla="val 423186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3" name="TextBox 2">
            <a:extLst>
              <a:ext uri="{FF2B5EF4-FFF2-40B4-BE49-F238E27FC236}">
                <a16:creationId xmlns:a16="http://schemas.microsoft.com/office/drawing/2014/main" id="{73B48930-AADF-A94B-575D-E546B440A110}"/>
              </a:ext>
            </a:extLst>
          </p:cNvPr>
          <p:cNvSpPr txBox="1"/>
          <p:nvPr/>
        </p:nvSpPr>
        <p:spPr>
          <a:xfrm>
            <a:off x="1332423" y="3225466"/>
            <a:ext cx="1194549" cy="276999"/>
          </a:xfrm>
          <a:prstGeom prst="rect">
            <a:avLst/>
          </a:prstGeom>
          <a:noFill/>
        </p:spPr>
        <p:txBody>
          <a:bodyPr wrap="square" rtlCol="0">
            <a:spAutoFit/>
          </a:bodyPr>
          <a:lstStyle/>
          <a:p>
            <a:pPr defTabSz="740298">
              <a:spcAft>
                <a:spcPts val="552"/>
              </a:spcAft>
            </a:pPr>
            <a:r>
              <a:rPr lang="en-US" sz="1200" kern="1200">
                <a:solidFill>
                  <a:schemeClr val="tx1"/>
                </a:solidFill>
                <a:latin typeface="Times New Roman" panose="02020603050405020304" pitchFamily="18" charset="0"/>
                <a:ea typeface="+mn-ea"/>
                <a:cs typeface="Times New Roman" panose="02020603050405020304" pitchFamily="18" charset="0"/>
              </a:rPr>
              <a:t>Needs:</a:t>
            </a:r>
            <a:endParaRPr lang="en-US" sz="1200">
              <a:latin typeface="Times New Roman" panose="02020603050405020304" pitchFamily="18" charset="0"/>
              <a:cs typeface="Times New Roman" panose="02020603050405020304" pitchFamily="18" charset="0"/>
            </a:endParaRPr>
          </a:p>
        </p:txBody>
      </p:sp>
      <p:sp>
        <p:nvSpPr>
          <p:cNvPr id="13" name="Arc 12">
            <a:extLst>
              <a:ext uri="{FF2B5EF4-FFF2-40B4-BE49-F238E27FC236}">
                <a16:creationId xmlns:a16="http://schemas.microsoft.com/office/drawing/2014/main" id="{D85298D0-3854-1437-3ACB-589994F66681}"/>
              </a:ext>
            </a:extLst>
          </p:cNvPr>
          <p:cNvSpPr/>
          <p:nvPr/>
        </p:nvSpPr>
        <p:spPr>
          <a:xfrm rot="16810472">
            <a:off x="4871987" y="2609491"/>
            <a:ext cx="2000333" cy="2104891"/>
          </a:xfrm>
          <a:prstGeom prst="arc">
            <a:avLst>
              <a:gd name="adj1" fmla="val 16200000"/>
              <a:gd name="adj2" fmla="val 423186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8" name="Arc 17">
            <a:extLst>
              <a:ext uri="{FF2B5EF4-FFF2-40B4-BE49-F238E27FC236}">
                <a16:creationId xmlns:a16="http://schemas.microsoft.com/office/drawing/2014/main" id="{051D5068-62F6-1CB5-448A-054A3C5D028B}"/>
              </a:ext>
            </a:extLst>
          </p:cNvPr>
          <p:cNvSpPr/>
          <p:nvPr/>
        </p:nvSpPr>
        <p:spPr>
          <a:xfrm rot="16810472">
            <a:off x="7465927" y="2609488"/>
            <a:ext cx="2000333" cy="2104891"/>
          </a:xfrm>
          <a:prstGeom prst="arc">
            <a:avLst>
              <a:gd name="adj1" fmla="val 16200000"/>
              <a:gd name="adj2" fmla="val 423186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9" name="Arc 18">
            <a:extLst>
              <a:ext uri="{FF2B5EF4-FFF2-40B4-BE49-F238E27FC236}">
                <a16:creationId xmlns:a16="http://schemas.microsoft.com/office/drawing/2014/main" id="{77835127-04E5-7236-CA6B-B89EA3D6BB56}"/>
              </a:ext>
            </a:extLst>
          </p:cNvPr>
          <p:cNvSpPr/>
          <p:nvPr/>
        </p:nvSpPr>
        <p:spPr>
          <a:xfrm rot="5929165">
            <a:off x="2266743" y="3043555"/>
            <a:ext cx="2000333" cy="2104891"/>
          </a:xfrm>
          <a:prstGeom prst="arc">
            <a:avLst>
              <a:gd name="adj1" fmla="val 16384939"/>
              <a:gd name="adj2" fmla="val 411888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21" name="TextBox 20">
            <a:extLst>
              <a:ext uri="{FF2B5EF4-FFF2-40B4-BE49-F238E27FC236}">
                <a16:creationId xmlns:a16="http://schemas.microsoft.com/office/drawing/2014/main" id="{61B56B62-DAFE-871C-C21B-F3404E645022}"/>
              </a:ext>
            </a:extLst>
          </p:cNvPr>
          <p:cNvSpPr txBox="1"/>
          <p:nvPr/>
        </p:nvSpPr>
        <p:spPr>
          <a:xfrm>
            <a:off x="2968238" y="2345220"/>
            <a:ext cx="633388" cy="276999"/>
          </a:xfrm>
          <a:prstGeom prst="rect">
            <a:avLst/>
          </a:prstGeom>
          <a:noFill/>
        </p:spPr>
        <p:txBody>
          <a:bodyPr wrap="square" rtlCol="0">
            <a:spAutoFit/>
          </a:bodyPr>
          <a:lstStyle/>
          <a:p>
            <a:pPr defTabSz="740298">
              <a:spcAft>
                <a:spcPts val="552"/>
              </a:spcAft>
            </a:pPr>
            <a:r>
              <a:rPr lang="en-US" sz="1200" kern="1200">
                <a:solidFill>
                  <a:schemeClr val="tx1"/>
                </a:solidFill>
                <a:latin typeface="Times New Roman" panose="02020603050405020304" pitchFamily="18" charset="0"/>
                <a:ea typeface="+mn-ea"/>
                <a:cs typeface="Times New Roman" panose="02020603050405020304" pitchFamily="18" charset="0"/>
              </a:rPr>
              <a:t>Why?</a:t>
            </a:r>
            <a:endParaRPr lang="en-US" sz="120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060D1B4C-A31A-AB03-DAFE-659EC38CE1CA}"/>
              </a:ext>
            </a:extLst>
          </p:cNvPr>
          <p:cNvSpPr txBox="1"/>
          <p:nvPr/>
        </p:nvSpPr>
        <p:spPr>
          <a:xfrm>
            <a:off x="5540898" y="2336615"/>
            <a:ext cx="4964320" cy="276999"/>
          </a:xfrm>
          <a:prstGeom prst="rect">
            <a:avLst/>
          </a:prstGeom>
          <a:noFill/>
        </p:spPr>
        <p:txBody>
          <a:bodyPr wrap="square">
            <a:spAutoFit/>
          </a:bodyPr>
          <a:lstStyle/>
          <a:p>
            <a:pPr defTabSz="740298">
              <a:spcAft>
                <a:spcPts val="552"/>
              </a:spcAft>
            </a:pPr>
            <a:r>
              <a:rPr lang="en-US" sz="1200" kern="1200">
                <a:solidFill>
                  <a:schemeClr val="tx1"/>
                </a:solidFill>
                <a:latin typeface="Times New Roman" panose="02020603050405020304" pitchFamily="18" charset="0"/>
                <a:ea typeface="+mn-ea"/>
                <a:cs typeface="Times New Roman" panose="02020603050405020304" pitchFamily="18" charset="0"/>
              </a:rPr>
              <a:t>Why?</a:t>
            </a:r>
            <a:endParaRPr lang="en-US" sz="120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F17FFB7-6245-0978-BBF7-E31664ECDDEB}"/>
              </a:ext>
            </a:extLst>
          </p:cNvPr>
          <p:cNvSpPr txBox="1"/>
          <p:nvPr/>
        </p:nvSpPr>
        <p:spPr>
          <a:xfrm>
            <a:off x="8119298" y="2336615"/>
            <a:ext cx="678051" cy="276999"/>
          </a:xfrm>
          <a:prstGeom prst="rect">
            <a:avLst/>
          </a:prstGeom>
          <a:noFill/>
        </p:spPr>
        <p:txBody>
          <a:bodyPr wrap="square">
            <a:spAutoFit/>
          </a:bodyPr>
          <a:lstStyle/>
          <a:p>
            <a:pPr defTabSz="740298">
              <a:spcAft>
                <a:spcPts val="552"/>
              </a:spcAft>
            </a:pPr>
            <a:r>
              <a:rPr lang="en-US" sz="1200" kern="1200">
                <a:solidFill>
                  <a:schemeClr val="tx1"/>
                </a:solidFill>
                <a:latin typeface="Times New Roman" panose="02020603050405020304" pitchFamily="18" charset="0"/>
                <a:ea typeface="+mn-ea"/>
                <a:cs typeface="Times New Roman" panose="02020603050405020304" pitchFamily="18" charset="0"/>
              </a:rPr>
              <a:t>Why?</a:t>
            </a:r>
            <a:endParaRPr lang="en-US" sz="1200">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CAC5B4EE-9218-4B33-2F2A-55897E22605F}"/>
              </a:ext>
            </a:extLst>
          </p:cNvPr>
          <p:cNvSpPr/>
          <p:nvPr/>
        </p:nvSpPr>
        <p:spPr>
          <a:xfrm>
            <a:off x="2190890" y="5106319"/>
            <a:ext cx="2152037" cy="8371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740298">
              <a:spcAft>
                <a:spcPts val="552"/>
              </a:spcAft>
            </a:pPr>
            <a:r>
              <a:rPr lang="en-US" sz="1200" kern="1200" dirty="0">
                <a:solidFill>
                  <a:schemeClr val="dk1"/>
                </a:solidFill>
                <a:latin typeface="Times New Roman" panose="02020603050405020304" pitchFamily="18" charset="0"/>
                <a:cs typeface="Times New Roman" panose="02020603050405020304" pitchFamily="18" charset="0"/>
              </a:rPr>
              <a:t>Prioritize high-waste areas using data.</a:t>
            </a:r>
            <a:endParaRPr lang="en-US" sz="1200" dirty="0">
              <a:latin typeface="Times New Roman" panose="02020603050405020304" pitchFamily="18" charset="0"/>
              <a:cs typeface="Times New Roman" panose="02020603050405020304" pitchFamily="18" charset="0"/>
            </a:endParaRPr>
          </a:p>
        </p:txBody>
      </p:sp>
      <p:sp>
        <p:nvSpPr>
          <p:cNvPr id="29" name="Arc 28">
            <a:extLst>
              <a:ext uri="{FF2B5EF4-FFF2-40B4-BE49-F238E27FC236}">
                <a16:creationId xmlns:a16="http://schemas.microsoft.com/office/drawing/2014/main" id="{D8DC7B34-68ED-0A21-1D41-5912EBC80643}"/>
              </a:ext>
            </a:extLst>
          </p:cNvPr>
          <p:cNvSpPr/>
          <p:nvPr/>
        </p:nvSpPr>
        <p:spPr>
          <a:xfrm rot="5929165">
            <a:off x="4859481" y="3043556"/>
            <a:ext cx="2000333" cy="2104891"/>
          </a:xfrm>
          <a:prstGeom prst="arc">
            <a:avLst>
              <a:gd name="adj1" fmla="val 16335506"/>
              <a:gd name="adj2" fmla="val 416389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30" name="Arc 29">
            <a:extLst>
              <a:ext uri="{FF2B5EF4-FFF2-40B4-BE49-F238E27FC236}">
                <a16:creationId xmlns:a16="http://schemas.microsoft.com/office/drawing/2014/main" id="{C0123E85-0219-3C01-DCCF-2884BC2D6216}"/>
              </a:ext>
            </a:extLst>
          </p:cNvPr>
          <p:cNvSpPr/>
          <p:nvPr/>
        </p:nvSpPr>
        <p:spPr>
          <a:xfrm rot="5929165">
            <a:off x="7465925" y="3043555"/>
            <a:ext cx="2000333" cy="2104891"/>
          </a:xfrm>
          <a:prstGeom prst="arc">
            <a:avLst>
              <a:gd name="adj1" fmla="val 16453613"/>
              <a:gd name="adj2" fmla="val 418648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31" name="Rectangle: Rounded Corners 30">
            <a:extLst>
              <a:ext uri="{FF2B5EF4-FFF2-40B4-BE49-F238E27FC236}">
                <a16:creationId xmlns:a16="http://schemas.microsoft.com/office/drawing/2014/main" id="{F68B1860-79A7-B189-E051-699673905F47}"/>
              </a:ext>
            </a:extLst>
          </p:cNvPr>
          <p:cNvSpPr/>
          <p:nvPr/>
        </p:nvSpPr>
        <p:spPr>
          <a:xfrm>
            <a:off x="4891242" y="5088072"/>
            <a:ext cx="2152037" cy="8371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740298">
              <a:spcAft>
                <a:spcPts val="552"/>
              </a:spcAft>
            </a:pPr>
            <a:r>
              <a:rPr lang="en-US" sz="1200" kern="1200" dirty="0">
                <a:solidFill>
                  <a:schemeClr val="dk1"/>
                </a:solidFill>
                <a:latin typeface="Times New Roman" panose="02020603050405020304" pitchFamily="18" charset="0"/>
                <a:ea typeface="+mn-ea"/>
                <a:cs typeface="Times New Roman" panose="02020603050405020304" pitchFamily="18" charset="0"/>
              </a:rPr>
              <a:t>Adjust policies, allocate resources effectively.</a:t>
            </a:r>
            <a:endParaRPr lang="en-US" sz="1200" dirty="0">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7DC70E89-AFEB-E5DC-AF04-8A5FE5E4B40C}"/>
              </a:ext>
            </a:extLst>
          </p:cNvPr>
          <p:cNvSpPr/>
          <p:nvPr/>
        </p:nvSpPr>
        <p:spPr>
          <a:xfrm>
            <a:off x="7465958" y="5088072"/>
            <a:ext cx="2152037" cy="8371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740298">
              <a:spcAft>
                <a:spcPts val="552"/>
              </a:spcAft>
            </a:pPr>
            <a:r>
              <a:rPr lang="en-US" sz="1200" kern="1200" dirty="0">
                <a:solidFill>
                  <a:schemeClr val="dk1"/>
                </a:solidFill>
                <a:latin typeface="Times New Roman" panose="02020603050405020304" pitchFamily="18" charset="0"/>
                <a:cs typeface="Times New Roman" panose="02020603050405020304" pitchFamily="18" charset="0"/>
              </a:rPr>
              <a:t>Raise awareness, engage all consumers.</a:t>
            </a:r>
            <a:endParaRPr lang="en-US" sz="12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04D78019-1277-7CB5-5744-8CC200924011}"/>
              </a:ext>
            </a:extLst>
          </p:cNvPr>
          <p:cNvSpPr txBox="1"/>
          <p:nvPr/>
        </p:nvSpPr>
        <p:spPr>
          <a:xfrm>
            <a:off x="2951122" y="5938009"/>
            <a:ext cx="738502" cy="316562"/>
          </a:xfrm>
          <a:prstGeom prst="rect">
            <a:avLst/>
          </a:prstGeom>
          <a:noFill/>
        </p:spPr>
        <p:txBody>
          <a:bodyPr wrap="square">
            <a:spAutoFit/>
          </a:bodyPr>
          <a:lstStyle/>
          <a:p>
            <a:pPr defTabSz="740298">
              <a:spcAft>
                <a:spcPts val="552"/>
              </a:spcAft>
            </a:pPr>
            <a:r>
              <a:rPr lang="en-US" sz="1457" kern="1200">
                <a:solidFill>
                  <a:schemeClr val="tx1"/>
                </a:solidFill>
                <a:latin typeface="Times New Roman" panose="02020603050405020304" pitchFamily="18" charset="0"/>
                <a:ea typeface="+mn-ea"/>
                <a:cs typeface="Times New Roman" panose="02020603050405020304" pitchFamily="18" charset="0"/>
              </a:rPr>
              <a:t>How?</a:t>
            </a:r>
            <a:endParaRPr lang="en-US">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E59A8A96-4198-C0D2-83BA-3F98DBAE55FD}"/>
              </a:ext>
            </a:extLst>
          </p:cNvPr>
          <p:cNvSpPr txBox="1"/>
          <p:nvPr/>
        </p:nvSpPr>
        <p:spPr>
          <a:xfrm>
            <a:off x="5659782" y="5947413"/>
            <a:ext cx="1083918" cy="316562"/>
          </a:xfrm>
          <a:prstGeom prst="rect">
            <a:avLst/>
          </a:prstGeom>
          <a:noFill/>
        </p:spPr>
        <p:txBody>
          <a:bodyPr wrap="square">
            <a:spAutoFit/>
          </a:bodyPr>
          <a:lstStyle/>
          <a:p>
            <a:pPr defTabSz="740298">
              <a:spcAft>
                <a:spcPts val="552"/>
              </a:spcAft>
            </a:pPr>
            <a:r>
              <a:rPr lang="en-US" sz="1457" kern="1200" dirty="0">
                <a:solidFill>
                  <a:schemeClr val="tx1"/>
                </a:solidFill>
                <a:latin typeface="Times New Roman" panose="02020603050405020304" pitchFamily="18" charset="0"/>
                <a:ea typeface="+mn-ea"/>
                <a:cs typeface="Times New Roman" panose="02020603050405020304" pitchFamily="18" charset="0"/>
              </a:rPr>
              <a:t>How?</a:t>
            </a:r>
            <a:endParaRPr lang="en-US"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8738DC26-74CA-2E9D-E1A8-DA44E0D17353}"/>
              </a:ext>
            </a:extLst>
          </p:cNvPr>
          <p:cNvSpPr txBox="1"/>
          <p:nvPr/>
        </p:nvSpPr>
        <p:spPr>
          <a:xfrm>
            <a:off x="8301468" y="5925178"/>
            <a:ext cx="864640" cy="316562"/>
          </a:xfrm>
          <a:prstGeom prst="rect">
            <a:avLst/>
          </a:prstGeom>
          <a:noFill/>
        </p:spPr>
        <p:txBody>
          <a:bodyPr wrap="square">
            <a:spAutoFit/>
          </a:bodyPr>
          <a:lstStyle/>
          <a:p>
            <a:pPr defTabSz="740298">
              <a:spcAft>
                <a:spcPts val="552"/>
              </a:spcAft>
            </a:pPr>
            <a:r>
              <a:rPr lang="en-US" sz="1457" kern="1200">
                <a:solidFill>
                  <a:schemeClr val="tx1"/>
                </a:solidFill>
                <a:latin typeface="Times New Roman" panose="02020603050405020304" pitchFamily="18" charset="0"/>
                <a:ea typeface="+mn-ea"/>
                <a:cs typeface="Times New Roman" panose="02020603050405020304" pitchFamily="18" charset="0"/>
              </a:rPr>
              <a:t>How?</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33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3A94-BCEE-BD09-6324-5B013246C479}"/>
              </a:ext>
            </a:extLst>
          </p:cNvPr>
          <p:cNvSpPr>
            <a:spLocks noGrp="1"/>
          </p:cNvSpPr>
          <p:nvPr>
            <p:ph type="title"/>
          </p:nvPr>
        </p:nvSpPr>
        <p:spPr>
          <a:xfrm>
            <a:off x="1024129" y="585216"/>
            <a:ext cx="4431792" cy="1499616"/>
          </a:xfrm>
        </p:spPr>
        <p:txBody>
          <a:bodyPr>
            <a:normAutofit/>
          </a:bodyPr>
          <a:lstStyle/>
          <a:p>
            <a:r>
              <a:rPr lang="en-US" dirty="0"/>
              <a:t>HCD - Ideate</a:t>
            </a:r>
          </a:p>
        </p:txBody>
      </p:sp>
      <p:sp>
        <p:nvSpPr>
          <p:cNvPr id="9" name="Content Placeholder 8">
            <a:extLst>
              <a:ext uri="{FF2B5EF4-FFF2-40B4-BE49-F238E27FC236}">
                <a16:creationId xmlns:a16="http://schemas.microsoft.com/office/drawing/2014/main" id="{73A32ED6-7CB7-D2FF-DB4F-EF2337DF2BED}"/>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Ø"/>
            </a:pPr>
            <a:r>
              <a:rPr lang="en-US" sz="1200" b="1" dirty="0"/>
              <a:t>Interactive Trend Analysis:</a:t>
            </a:r>
            <a:r>
              <a:rPr lang="en-US" sz="1200" dirty="0"/>
              <a:t> Enhance the line graph with interactive features to allow users to examine specific time frames or regions, aiding in pinpointing critical changes in food loss.</a:t>
            </a:r>
          </a:p>
          <a:p>
            <a:pPr>
              <a:buFont typeface="Wingdings" panose="05000000000000000000" pitchFamily="2" charset="2"/>
              <a:buChar char="Ø"/>
            </a:pPr>
            <a:endParaRPr lang="en-US" sz="1200" dirty="0"/>
          </a:p>
          <a:p>
            <a:pPr>
              <a:buFont typeface="Wingdings" panose="05000000000000000000" pitchFamily="2" charset="2"/>
              <a:buChar char="Ø"/>
            </a:pPr>
            <a:r>
              <a:rPr lang="en-US" sz="1200" b="1" dirty="0"/>
              <a:t>Cause Exploration Tools: </a:t>
            </a:r>
            <a:r>
              <a:rPr lang="en-US" sz="1200" dirty="0"/>
              <a:t>Make the </a:t>
            </a:r>
            <a:r>
              <a:rPr lang="en-US" sz="1200" dirty="0" err="1"/>
              <a:t>treemap</a:t>
            </a:r>
            <a:r>
              <a:rPr lang="en-US" sz="1200" dirty="0"/>
              <a:t> of food loss causes interactive, enabling users to access detailed information, strategies, and case studies for each category directly through the visualization.</a:t>
            </a:r>
          </a:p>
          <a:p>
            <a:pPr>
              <a:buFont typeface="Wingdings" panose="05000000000000000000" pitchFamily="2" charset="2"/>
              <a:buChar char="Ø"/>
            </a:pPr>
            <a:endParaRPr lang="en-US" sz="1200" dirty="0"/>
          </a:p>
          <a:p>
            <a:pPr>
              <a:buFont typeface="Wingdings" panose="05000000000000000000" pitchFamily="2" charset="2"/>
              <a:buChar char="Ø"/>
            </a:pPr>
            <a:r>
              <a:rPr lang="en-US" sz="1200" b="1" dirty="0"/>
              <a:t>Regional Focus: </a:t>
            </a:r>
            <a:r>
              <a:rPr lang="en-US" sz="1200" dirty="0"/>
              <a:t>Incorporate clickable regions in the geographical distribution map to reveal localized data, policies, and success stories, fostering targeted analysis and interventions.</a:t>
            </a:r>
          </a:p>
          <a:p>
            <a:pPr>
              <a:buFont typeface="Wingdings" panose="05000000000000000000" pitchFamily="2" charset="2"/>
              <a:buChar char="Ø"/>
            </a:pPr>
            <a:endParaRPr lang="en-US" sz="1200" dirty="0"/>
          </a:p>
          <a:p>
            <a:pPr>
              <a:buFont typeface="Wingdings" panose="05000000000000000000" pitchFamily="2" charset="2"/>
              <a:buChar char="Ø"/>
            </a:pPr>
            <a:r>
              <a:rPr lang="en-US" sz="1200" b="1" dirty="0"/>
              <a:t>Customizable Data Queries: </a:t>
            </a:r>
            <a:r>
              <a:rPr lang="en-US" sz="1200" dirty="0"/>
              <a:t>Add functionality for users to set specific data parameters, like selecting countries or adjusting loss percentages, to generate tailored reports and receive alerts for effective monitoring and action.</a:t>
            </a:r>
          </a:p>
        </p:txBody>
      </p:sp>
      <p:pic>
        <p:nvPicPr>
          <p:cNvPr id="5" name="Content Placeholder 4" descr="A screenshot of a computer&#10;&#10;Description automatically generated">
            <a:extLst>
              <a:ext uri="{FF2B5EF4-FFF2-40B4-BE49-F238E27FC236}">
                <a16:creationId xmlns:a16="http://schemas.microsoft.com/office/drawing/2014/main" id="{8863E3E0-168A-57CA-AF52-1B339A1B2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24025"/>
            <a:ext cx="5455921" cy="3409949"/>
          </a:xfrm>
          <a:prstGeom prst="rect">
            <a:avLst/>
          </a:prstGeom>
        </p:spPr>
      </p:pic>
    </p:spTree>
    <p:extLst>
      <p:ext uri="{BB962C8B-B14F-4D97-AF65-F5344CB8AC3E}">
        <p14:creationId xmlns:p14="http://schemas.microsoft.com/office/powerpoint/2010/main" val="268730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C406-F38D-0FAF-26EE-804CB9C0D7E5}"/>
              </a:ext>
            </a:extLst>
          </p:cNvPr>
          <p:cNvSpPr>
            <a:spLocks noGrp="1"/>
          </p:cNvSpPr>
          <p:nvPr>
            <p:ph type="title"/>
          </p:nvPr>
        </p:nvSpPr>
        <p:spPr>
          <a:xfrm>
            <a:off x="1024129" y="585216"/>
            <a:ext cx="4431792" cy="1499616"/>
          </a:xfrm>
        </p:spPr>
        <p:txBody>
          <a:bodyPr>
            <a:normAutofit/>
          </a:bodyPr>
          <a:lstStyle/>
          <a:p>
            <a:r>
              <a:rPr lang="en-US"/>
              <a:t>HCD - Prototype</a:t>
            </a:r>
          </a:p>
        </p:txBody>
      </p:sp>
      <p:sp>
        <p:nvSpPr>
          <p:cNvPr id="9" name="Content Placeholder 8">
            <a:extLst>
              <a:ext uri="{FF2B5EF4-FFF2-40B4-BE49-F238E27FC236}">
                <a16:creationId xmlns:a16="http://schemas.microsoft.com/office/drawing/2014/main" id="{EA742AAF-A723-DDC8-D7B7-935E0414F50C}"/>
              </a:ext>
            </a:extLst>
          </p:cNvPr>
          <p:cNvSpPr>
            <a:spLocks noGrp="1"/>
          </p:cNvSpPr>
          <p:nvPr>
            <p:ph idx="1"/>
          </p:nvPr>
        </p:nvSpPr>
        <p:spPr>
          <a:xfrm>
            <a:off x="1024128" y="2286000"/>
            <a:ext cx="4429615" cy="3931920"/>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Data Visualization and Insight: </a:t>
            </a:r>
            <a:r>
              <a:rPr lang="en-US" dirty="0">
                <a:latin typeface="Times New Roman" panose="02020603050405020304" pitchFamily="18" charset="0"/>
                <a:cs typeface="Times New Roman" panose="02020603050405020304" pitchFamily="18" charset="0"/>
              </a:rPr>
              <a:t>Integrates real-time data visualization to simplify complex food waste statistics for easy user understanding and informed policymaking.</a:t>
            </a:r>
          </a:p>
          <a:p>
            <a:endParaRPr lang="en-US" dirty="0">
              <a:latin typeface="Times New Roman" panose="02020603050405020304" pitchFamily="18" charset="0"/>
              <a:cs typeface="Times New Roman" panose="02020603050405020304" pitchFamily="18" charset="0"/>
            </a:endParaRPr>
          </a:p>
        </p:txBody>
      </p:sp>
      <p:pic>
        <p:nvPicPr>
          <p:cNvPr id="5" name="Content Placeholder 4" descr="A group of icons with different symbols&#10;&#10;Description automatically generated with medium confidence">
            <a:extLst>
              <a:ext uri="{FF2B5EF4-FFF2-40B4-BE49-F238E27FC236}">
                <a16:creationId xmlns:a16="http://schemas.microsoft.com/office/drawing/2014/main" id="{1695571B-A63B-FEBC-BEE8-CEC115297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24024"/>
            <a:ext cx="5455921" cy="3409951"/>
          </a:xfrm>
          <a:prstGeom prst="rect">
            <a:avLst/>
          </a:prstGeom>
        </p:spPr>
      </p:pic>
    </p:spTree>
    <p:extLst>
      <p:ext uri="{BB962C8B-B14F-4D97-AF65-F5344CB8AC3E}">
        <p14:creationId xmlns:p14="http://schemas.microsoft.com/office/powerpoint/2010/main" val="176520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5C2-324F-5837-D1BE-66B6A93AC9C9}"/>
              </a:ext>
            </a:extLst>
          </p:cNvPr>
          <p:cNvSpPr>
            <a:spLocks noGrp="1"/>
          </p:cNvSpPr>
          <p:nvPr>
            <p:ph type="title"/>
          </p:nvPr>
        </p:nvSpPr>
        <p:spPr/>
        <p:txBody>
          <a:bodyPr/>
          <a:lstStyle/>
          <a:p>
            <a:r>
              <a:rPr lang="en-US" dirty="0"/>
              <a:t>HCD-Testing</a:t>
            </a:r>
          </a:p>
        </p:txBody>
      </p:sp>
      <p:sp>
        <p:nvSpPr>
          <p:cNvPr id="3" name="Content Placeholder 2">
            <a:extLst>
              <a:ext uri="{FF2B5EF4-FFF2-40B4-BE49-F238E27FC236}">
                <a16:creationId xmlns:a16="http://schemas.microsoft.com/office/drawing/2014/main" id="{7B365165-35E7-C74D-9A6B-4A50174F3317}"/>
              </a:ext>
            </a:extLst>
          </p:cNvPr>
          <p:cNvSpPr>
            <a:spLocks noGrp="1"/>
          </p:cNvSpPr>
          <p:nvPr>
            <p:ph idx="1"/>
          </p:nvPr>
        </p:nvSpPr>
        <p:spPr/>
        <p:txBody>
          <a:bodyPr>
            <a:normAutofit/>
          </a:bodyPr>
          <a:lstStyle/>
          <a:p>
            <a:r>
              <a:rPr lang="en-US" sz="1800" dirty="0"/>
              <a:t>Krishna Vamshi, owner of a restaurant and a vegetable store, provided essential feedback during the human-centered design (HCD) testing phase of our food waste management application. His insights significantly shaped the app's development, particularly in enhancing features such as easy to understand visualization and user engagement content to suit the fast-paced nature of commercial settings. </a:t>
            </a:r>
          </a:p>
        </p:txBody>
      </p:sp>
    </p:spTree>
    <p:extLst>
      <p:ext uri="{BB962C8B-B14F-4D97-AF65-F5344CB8AC3E}">
        <p14:creationId xmlns:p14="http://schemas.microsoft.com/office/powerpoint/2010/main" val="95863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92F05-E57C-2667-7D5E-1FC439E4D009}"/>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spc="200" dirty="0" err="1">
                <a:solidFill>
                  <a:schemeClr val="tx1">
                    <a:alpha val="80000"/>
                  </a:schemeClr>
                </a:solidFill>
              </a:rPr>
              <a:t>Rshiny</a:t>
            </a:r>
            <a:r>
              <a:rPr lang="en-US" sz="6600" spc="200" dirty="0">
                <a:solidFill>
                  <a:schemeClr val="tx1">
                    <a:alpha val="80000"/>
                  </a:schemeClr>
                </a:solidFill>
              </a:rPr>
              <a:t> </a:t>
            </a:r>
            <a:r>
              <a:rPr lang="en-US" sz="6600" spc="200" dirty="0" err="1">
                <a:solidFill>
                  <a:schemeClr val="tx1">
                    <a:alpha val="80000"/>
                  </a:schemeClr>
                </a:solidFill>
              </a:rPr>
              <a:t>APplication</a:t>
            </a:r>
            <a:endParaRPr lang="en-US" sz="6600" spc="200" dirty="0">
              <a:solidFill>
                <a:schemeClr val="tx1">
                  <a:alpha val="80000"/>
                </a:schemeClr>
              </a:solidFill>
            </a:endParaRPr>
          </a:p>
        </p:txBody>
      </p:sp>
      <p:cxnSp>
        <p:nvCxnSpPr>
          <p:cNvPr id="15" name="Straight Connector 14">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256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412</TotalTime>
  <Words>635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Tw Cen MT</vt:lpstr>
      <vt:lpstr>Tw Cen MT Condensed</vt:lpstr>
      <vt:lpstr>Wingdings</vt:lpstr>
      <vt:lpstr>Wingdings 3</vt:lpstr>
      <vt:lpstr>Integral</vt:lpstr>
      <vt:lpstr>Decoding Food Waste: Insights from Visual Analytics</vt:lpstr>
      <vt:lpstr>Problem and Its Importance</vt:lpstr>
      <vt:lpstr>Utilizing Visual Analytics for Food Waste Reduction</vt:lpstr>
      <vt:lpstr>HCD Empathize: Community Insights on Food Waste Reduction </vt:lpstr>
      <vt:lpstr>HCD-Define</vt:lpstr>
      <vt:lpstr>HCD - Ideate</vt:lpstr>
      <vt:lpstr>HCD - Prototype</vt:lpstr>
      <vt:lpstr>HCD-Testing</vt:lpstr>
      <vt:lpstr>Rshiny APplication</vt:lpstr>
      <vt:lpstr>Atlernative Approaches: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Food Waste: Insights from Visual Analytics</dc:title>
  <dc:creator>Popuri, Yashwwanth Krishna</dc:creator>
  <cp:lastModifiedBy>Popuri, Yashwwanth Krishna</cp:lastModifiedBy>
  <cp:revision>19</cp:revision>
  <dcterms:created xsi:type="dcterms:W3CDTF">2024-05-10T11:07:41Z</dcterms:created>
  <dcterms:modified xsi:type="dcterms:W3CDTF">2024-05-10T23:08:15Z</dcterms:modified>
</cp:coreProperties>
</file>