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  <p:sldMasterId id="2147483652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5" r:id="rId9"/>
    <p:sldId id="266" r:id="rId10"/>
    <p:sldId id="261" r:id="rId11"/>
    <p:sldId id="262" r:id="rId12"/>
    <p:sldId id="267" r:id="rId13"/>
    <p:sldId id="263" r:id="rId14"/>
    <p:sldId id="264" r:id="rId15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161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Dept., SET-Jain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dt" idx="10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ftr" idx="11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-31750" y="4321175"/>
            <a:ext cx="1395412" cy="781050"/>
          </a:xfrm>
          <a:custGeom>
            <a:avLst/>
            <a:gdLst/>
            <a:ahLst/>
            <a:cxnLst/>
            <a:rect l="l" t="t" r="r" b="b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sldNum" idx="12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7" name="Google Shape;47;p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60" name="Google Shape;60;p3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/>
          <p:nvPr/>
        </p:nvSpPr>
        <p:spPr>
          <a:xfrm rot="10800000" flipH="1">
            <a:off x="0" y="711200"/>
            <a:ext cx="1358900" cy="508000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87" name="Google Shape;87;p5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100" name="Google Shape;100;p5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dt" idx="10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876300" y="42862"/>
            <a:ext cx="8153400" cy="858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DAYANANDA SAGAR UNIVERSITY</a:t>
            </a:r>
            <a:b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5672"/>
              </a:buClr>
              <a:buSzPts val="2000"/>
              <a:buFont typeface="Cambria"/>
              <a:buNone/>
            </a:pPr>
            <a:r>
              <a:rPr lang="en-US" sz="2000" b="1" i="0" u="none" strike="noStrike" cap="none">
                <a:solidFill>
                  <a:srgbClr val="0E5672"/>
                </a:solidFill>
                <a:latin typeface="Cambria"/>
                <a:ea typeface="Cambria"/>
                <a:cs typeface="Cambria"/>
                <a:sym typeface="Cambria"/>
              </a:rPr>
              <a:t>SCHOOL OF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subTitle" idx="1"/>
          </p:nvPr>
        </p:nvSpPr>
        <p:spPr>
          <a:xfrm>
            <a:off x="1100356" y="2967038"/>
            <a:ext cx="73242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2800"/>
            </a:pPr>
            <a:r>
              <a:rPr lang="en-US" b="1" dirty="0" err="1"/>
              <a:t>UniVerse</a:t>
            </a:r>
            <a:r>
              <a:rPr lang="en-US" dirty="0"/>
              <a:t>: A Smart Social-Educational Ecosystem for Universities</a:t>
            </a:r>
            <a:endParaRPr dirty="0"/>
          </a:p>
        </p:txBody>
      </p:sp>
      <p:sp>
        <p:nvSpPr>
          <p:cNvPr id="127" name="Google Shape;127;p6"/>
          <p:cNvSpPr txBox="1"/>
          <p:nvPr/>
        </p:nvSpPr>
        <p:spPr>
          <a:xfrm>
            <a:off x="2781300" y="5061038"/>
            <a:ext cx="3962400" cy="17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Vishal S (</a:t>
            </a:r>
            <a:r>
              <a:rPr lang="en-US" sz="1800" b="1" dirty="0">
                <a:solidFill>
                  <a:schemeClr val="dk1"/>
                </a:solidFill>
              </a:rPr>
              <a:t>ENG22CS0505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Pihu Mittal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chemeClr val="dk1"/>
                </a:solidFill>
              </a:rPr>
              <a:t>ENG22CS0391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Choudhary (ENG22CS0511)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Priyanshu Raj (ENG)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619250" y="2084387"/>
            <a:ext cx="59055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Major Project Phase-I 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Review-0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81000" y="1327550"/>
            <a:ext cx="8763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47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D0D47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679121" y="3974394"/>
            <a:ext cx="59055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Under the Supervision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Prof. Prolay Biswas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108" y="24471"/>
            <a:ext cx="2129279" cy="127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652" y="139699"/>
            <a:ext cx="1728348" cy="9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225E4-6D81-23A1-4331-F8AED6A9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6037" y="352425"/>
            <a:ext cx="6591985" cy="6078593"/>
          </a:xfrm>
        </p:spPr>
        <p:txBody>
          <a:bodyPr/>
          <a:lstStyle/>
          <a:p>
            <a:pPr marL="114300" indent="0">
              <a:buNone/>
            </a:pPr>
            <a:r>
              <a:rPr lang="en-US" sz="1200" b="1" dirty="0"/>
              <a:t>4. Collaboration &amp; Community</a:t>
            </a:r>
          </a:p>
          <a:p>
            <a:pPr marL="114300" indent="0">
              <a:buNone/>
            </a:pPr>
            <a:r>
              <a:rPr lang="en-US" sz="1200" b="1" dirty="0"/>
              <a:t>Event hosting system</a:t>
            </a:r>
            <a:r>
              <a:rPr lang="en-US" sz="1200" dirty="0"/>
              <a:t>: Create, manage, and join academic, social, or wellness events; Event reminders and RSVP management.</a:t>
            </a:r>
          </a:p>
          <a:p>
            <a:pPr marL="114300" indent="0">
              <a:buNone/>
            </a:pPr>
            <a:r>
              <a:rPr lang="en-US" sz="1200" b="1" dirty="0"/>
              <a:t>Community sub-forums</a:t>
            </a:r>
            <a:r>
              <a:rPr lang="en-US" sz="1200" dirty="0"/>
              <a:t>: Topic-based discussion boards for safe dialogue; Moderation features for respectful engagement.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b="1" dirty="0"/>
              <a:t>5. Wellness &amp; Sustainability Tools</a:t>
            </a:r>
          </a:p>
          <a:p>
            <a:pPr marL="114300" indent="0">
              <a:buNone/>
            </a:pPr>
            <a:r>
              <a:rPr lang="en-US" sz="1200" dirty="0"/>
              <a:t>Track and promote </a:t>
            </a:r>
            <a:r>
              <a:rPr lang="en-US" sz="1200" b="1" dirty="0"/>
              <a:t>student well-being</a:t>
            </a:r>
            <a:r>
              <a:rPr lang="en-US" sz="1200" dirty="0"/>
              <a:t> (study reminders, wellness challenges).</a:t>
            </a:r>
          </a:p>
          <a:p>
            <a:pPr marL="114300" indent="0">
              <a:buNone/>
            </a:pPr>
            <a:r>
              <a:rPr lang="en-US" sz="1200" b="1" dirty="0"/>
              <a:t>Travel coordination tool</a:t>
            </a:r>
            <a:r>
              <a:rPr lang="en-US" sz="1200" dirty="0"/>
              <a:t>:  Carpooling and shared rides. 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b="1" dirty="0"/>
              <a:t>6. Research &amp; Knowledge Hub</a:t>
            </a:r>
          </a:p>
          <a:p>
            <a:pPr marL="114300" indent="0">
              <a:buNone/>
            </a:pPr>
            <a:r>
              <a:rPr lang="en-US" sz="1200" dirty="0"/>
              <a:t>Faculty-student </a:t>
            </a:r>
            <a:r>
              <a:rPr lang="en-US" sz="1200" b="1" dirty="0"/>
              <a:t>research collaboration hub</a:t>
            </a:r>
            <a:r>
              <a:rPr lang="en-US" sz="1200" dirty="0"/>
              <a:t> for posting opportunities and joining projects.</a:t>
            </a:r>
          </a:p>
          <a:p>
            <a:pPr marL="114300" indent="0">
              <a:buNone/>
            </a:pPr>
            <a:r>
              <a:rPr lang="en-US" sz="1200" b="1" dirty="0"/>
              <a:t>Crowdsourced knowledge base</a:t>
            </a:r>
            <a:r>
              <a:rPr lang="en-US" sz="1200" dirty="0"/>
              <a:t>: Users can contribute articles, study notes, or Q&amp;A; AI verification system ensures accuracy and reliability.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b="1" dirty="0"/>
              <a:t>7. Notifications &amp; Communication</a:t>
            </a:r>
          </a:p>
          <a:p>
            <a:pPr marL="114300" indent="0">
              <a:buNone/>
            </a:pPr>
            <a:r>
              <a:rPr lang="en-US" sz="1200" dirty="0"/>
              <a:t>Real-time </a:t>
            </a:r>
            <a:r>
              <a:rPr lang="en-US" sz="1200" b="1" dirty="0"/>
              <a:t>push notifications</a:t>
            </a:r>
            <a:r>
              <a:rPr lang="en-US" sz="1200" dirty="0"/>
              <a:t> for events, group activities, and mentorship matches; Direct messaging and group chat functionality.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D2FB-BA83-7C71-1E92-8536DFB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</a:p>
        </p:txBody>
      </p:sp>
    </p:spTree>
    <p:extLst>
      <p:ext uri="{BB962C8B-B14F-4D97-AF65-F5344CB8AC3E}">
        <p14:creationId xmlns:p14="http://schemas.microsoft.com/office/powerpoint/2010/main" val="409114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Feasibility of the Project </a:t>
            </a:r>
            <a:br>
              <a:rPr lang="en-US" sz="28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1745455" y="1336674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/>
              <a:t>1. Practicality</a:t>
            </a: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Features (chatbot, feeds, study groups, events) meet real student needs.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Risk: Too many features at once → phased rollout recommended.</a:t>
            </a:r>
          </a:p>
          <a:p>
            <a:pPr marL="114300" indent="0">
              <a:buNone/>
            </a:pPr>
            <a:r>
              <a:rPr lang="en-US" sz="1200" b="1" dirty="0"/>
              <a:t>2. Resource Availability</a:t>
            </a: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Tech: Chatbots, forums, feeds, rec. systems are doable with existing frameworks.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People: Dev team + moderators needed.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dirty="0"/>
              <a:t>Data: Student data access may face privacy limits.</a:t>
            </a:r>
          </a:p>
          <a:p>
            <a:pPr marL="114300" indent="0">
              <a:buNone/>
            </a:pPr>
            <a:r>
              <a:rPr lang="en-US" sz="1200" b="1" dirty="0"/>
              <a:t>3. Execution Feasibility</a:t>
            </a: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Short-term</a:t>
            </a:r>
            <a:r>
              <a:rPr lang="en-US" sz="1200" dirty="0"/>
              <a:t>: Chatbot, feeds, events, forums → easily built.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Mid-term</a:t>
            </a:r>
            <a:r>
              <a:rPr lang="en-US" sz="1200" dirty="0"/>
              <a:t>: Mentorship, matchmaking, wellness tools → require more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 b="1" dirty="0"/>
              <a:t>Long-term</a:t>
            </a:r>
            <a:r>
              <a:rPr lang="en-US" sz="1200" dirty="0"/>
              <a:t>: AI-verified knowledge base → complex, resource-heavy.</a:t>
            </a:r>
          </a:p>
          <a:p>
            <a:pPr marL="8001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2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1747043" y="2451828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sz="40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br>
              <a:rPr lang="en-US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/>
          </a:p>
        </p:txBody>
      </p:sp>
      <p:sp>
        <p:nvSpPr>
          <p:cNvPr id="203" name="Google Shape;203;p14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23451" y="1539875"/>
            <a:ext cx="6295609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Social/Environmental Impact (If applicable)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Feasibility of the Project 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950912" y="6165850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1747043" y="1667759"/>
            <a:ext cx="6589712" cy="390028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i="1" dirty="0" err="1"/>
              <a:t>UniVerse</a:t>
            </a:r>
            <a:r>
              <a:rPr lang="en-US" sz="1600" dirty="0"/>
              <a:t> is an AI-powered campus platform that unifies social, academic, and wellness experiences for students. It features a dual-feed network for intra- and inter-university engagement, supported by AI-driven mentorship and matchmaking.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An intelligent chatbot assists with learning, wellness, and real-time study groups, while integrated event hosting and community sub-forums foster collaboration and safe dialogue. Additional tools such as travel coordination with sustainability tracking, a faculty-student research hub, and a crowdsourced AI-verified knowledge base create a holistic digital ecosystem.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By combining connectivity, academic support, and well-being in one platform, </a:t>
            </a:r>
            <a:r>
              <a:rPr lang="en-US" sz="1600" i="1" dirty="0" err="1"/>
              <a:t>UniVerse</a:t>
            </a:r>
            <a:r>
              <a:rPr lang="en-US" sz="1600" dirty="0"/>
              <a:t> transforms campus life into a smarter, more collaborative, and inclusive experience.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2247900" y="2514600"/>
            <a:ext cx="693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ct val="88887"/>
              <a:buFont typeface="Calibri"/>
              <a:buNone/>
            </a:pPr>
            <a:r>
              <a:rPr lang="en-US" sz="40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br>
              <a:rPr lang="en-US" sz="32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1798949" y="1320799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/>
              <a:t>University students often face fragmented digital experiences, relying on multiple disconnected platforms for social interaction, academic support, event management, and wellness activities. </a:t>
            </a:r>
          </a:p>
          <a:p>
            <a:pPr marL="0" lvl="0" indent="0" algn="just">
              <a:buNone/>
            </a:pPr>
            <a:r>
              <a:rPr lang="en-US" dirty="0"/>
              <a:t>This lack of integration results in missed opportunities for collaboration, inefficient communication, and limited access to mentorship or research opportunities.</a:t>
            </a:r>
          </a:p>
          <a:p>
            <a:pPr marL="0" lvl="0" indent="0" algn="just">
              <a:buNone/>
            </a:pPr>
            <a:r>
              <a:rPr lang="en-US" dirty="0"/>
              <a:t>Furthermore, cross-campus networking, sustainable travel coordination, and safe spaces for sensitive discussions remain underdeveloped in most existing systems. The absence of a unified, intelligent platform creates barriers to student engagement, holistic growth, and community building within and across universities.</a:t>
            </a:r>
            <a:endParaRPr sz="1800" dirty="0"/>
          </a:p>
        </p:txBody>
      </p:sp>
      <p:sp>
        <p:nvSpPr>
          <p:cNvPr id="159" name="Google Shape;159;p9"/>
          <p:cNvSpPr txBox="1"/>
          <p:nvPr/>
        </p:nvSpPr>
        <p:spPr>
          <a:xfrm>
            <a:off x="8243887" y="6156325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2819400" y="6156325"/>
            <a:ext cx="525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0499-2613-7165-FAD5-2966C9A8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320799"/>
            <a:ext cx="6591985" cy="377762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project is currently at the </a:t>
            </a:r>
            <a:r>
              <a:rPr lang="en-US" b="1" dirty="0"/>
              <a:t>ideation stage</a:t>
            </a:r>
            <a:r>
              <a:rPr lang="en-US" dirty="0"/>
              <a:t>, with the concept, features, and potential use cases defined. No prototype or implementation has been developed yet.</a:t>
            </a:r>
          </a:p>
          <a:p>
            <a:pPr marL="114300" indent="0">
              <a:buNone/>
            </a:pPr>
            <a:r>
              <a:rPr lang="en-US" dirty="0"/>
              <a:t>Key steps in the implementation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Building a dual-feed social and academic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Developing an AI chatbot for academic and wellness assistance.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Implementing event hosting, sub-forums, and travel coordination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Creating faculty-student collaboration and a crowdsourced knowledge 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Ensuring secure, inclusive, and scalable architecture.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F8A7-4558-37BE-C0A6-45812518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4904635" cy="706669"/>
          </a:xfrm>
        </p:spPr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503DE-E9EA-B466-B42F-32C6ED983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6007" y="1905000"/>
            <a:ext cx="6591985" cy="37776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of a mobile and web-based platform for students and faculty.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AI-driven matchmaking, recommendations, and content verification.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Features for collaboration, mental health support, sustainable travel, and research engagement.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Integration of secure authentication and moderation systems.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23ED0-E3A2-8124-4D5B-01872DF1B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</a:p>
        </p:txBody>
      </p:sp>
    </p:spTree>
    <p:extLst>
      <p:ext uri="{BB962C8B-B14F-4D97-AF65-F5344CB8AC3E}">
        <p14:creationId xmlns:p14="http://schemas.microsoft.com/office/powerpoint/2010/main" val="102668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F494-CB29-37B6-86A4-919DAE9D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0298-0A3D-DB77-6602-D4391940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6627" y="2027464"/>
            <a:ext cx="6591985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Universities will support and adopt the platform for students and faculty.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Students will actively engage in digital communities when given inclusive, safe, and value-adding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AI tools can provide accurate, ethical, and reliable assistance in academics and wellness.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Required infrastructure (internet connectivity, devices) is available to the majority of users.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8994-FB39-7EC4-8F39-C81A822D2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</a:p>
        </p:txBody>
      </p:sp>
    </p:spTree>
    <p:extLst>
      <p:ext uri="{BB962C8B-B14F-4D97-AF65-F5344CB8AC3E}">
        <p14:creationId xmlns:p14="http://schemas.microsoft.com/office/powerpoint/2010/main" val="4094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Social/Environmental/ Technical Impact</a:t>
            </a:r>
            <a:br>
              <a:rPr lang="en-US" sz="28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77" name="Google Shape;177;p11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27228-40CD-7B7F-1DD1-C31D4ABB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1911211"/>
            <a:ext cx="75168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Societal Benefits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Strengthens student engagement through cross-campus networking and AI-driven mentorship.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safe, inclusive spaces for academic collaboration, mental health dialogue, and wellness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67198-8BB8-3644-FDBE-88D21FA0A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2166"/>
            <a:ext cx="56685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</a:t>
            </a:r>
            <a:endParaRPr lang="en-US" altLang="en-US" sz="1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Promotes sustainable travel through cab pooling and carbon footprint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Encourages eco-friendly habits with leaderboards and awareness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2C4C9-9941-E89F-7B63-D546A509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653" y="4348996"/>
            <a:ext cx="618840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Innovation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Introduces a dual-feed social-academic network enhanced by AI for matchmaking and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diverse features—academics, wellness, sustainability, and collaboration—into one unified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1510393" y="588962"/>
            <a:ext cx="496774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dirty="0"/>
          </a:p>
        </p:txBody>
      </p:sp>
      <p:sp>
        <p:nvSpPr>
          <p:cNvPr id="185" name="Google Shape;185;p12"/>
          <p:cNvSpPr txBox="1">
            <a:spLocks noGrp="1"/>
          </p:cNvSpPr>
          <p:nvPr>
            <p:ph type="body" idx="1"/>
          </p:nvPr>
        </p:nvSpPr>
        <p:spPr>
          <a:xfrm>
            <a:off x="1415142" y="1336674"/>
            <a:ext cx="8414658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b="1" dirty="0"/>
              <a:t>1. User Management &amp; Authentication</a:t>
            </a:r>
          </a:p>
          <a:p>
            <a:pPr marL="114300" indent="0">
              <a:buNone/>
            </a:pPr>
            <a:r>
              <a:rPr lang="en-US" sz="1200" dirty="0"/>
              <a:t>Students, faculty, and staff must be able to register and log in securely.</a:t>
            </a:r>
          </a:p>
          <a:p>
            <a:pPr marL="114300" indent="0">
              <a:buNone/>
            </a:pPr>
            <a:r>
              <a:rPr lang="en-US" sz="1200" dirty="0"/>
              <a:t>Support for role-based access (student, faculty, admin).</a:t>
            </a:r>
          </a:p>
          <a:p>
            <a:pPr marL="114300" indent="0">
              <a:buNone/>
            </a:pPr>
            <a:r>
              <a:rPr lang="en-US" sz="1200" dirty="0"/>
              <a:t>Profile management with personal, academic, and interest details.</a:t>
            </a:r>
          </a:p>
          <a:p>
            <a:pPr marL="114300" indent="0">
              <a:buNone/>
            </a:pPr>
            <a:r>
              <a:rPr lang="en-US" b="1" dirty="0"/>
              <a:t>2. Social &amp; Academic Networking</a:t>
            </a:r>
          </a:p>
          <a:p>
            <a:pPr marL="114300" indent="0">
              <a:buNone/>
            </a:pPr>
            <a:r>
              <a:rPr lang="en-US" sz="1200" dirty="0"/>
              <a:t>Provide a </a:t>
            </a:r>
            <a:r>
              <a:rPr lang="en-US" sz="1200" b="1" dirty="0"/>
              <a:t>dual-feed network</a:t>
            </a:r>
            <a:r>
              <a:rPr lang="en-US" sz="1200" dirty="0"/>
              <a:t>:</a:t>
            </a:r>
          </a:p>
          <a:p>
            <a:pPr marL="571500" lvl="1" indent="0">
              <a:buNone/>
            </a:pPr>
            <a:r>
              <a:rPr lang="en-US" sz="1200" b="1" dirty="0"/>
              <a:t>Intra-university feed</a:t>
            </a:r>
            <a:r>
              <a:rPr lang="en-US" sz="1200" dirty="0"/>
              <a:t> for campus-specific updates, events, and discussions.</a:t>
            </a:r>
          </a:p>
          <a:p>
            <a:pPr marL="571500" lvl="1" indent="0">
              <a:buNone/>
            </a:pPr>
            <a:r>
              <a:rPr lang="en-US" sz="1200" b="1" dirty="0"/>
              <a:t>Inter-university feed</a:t>
            </a:r>
            <a:r>
              <a:rPr lang="en-US" sz="1200" dirty="0"/>
              <a:t> for cross-campus collaboration, networking, and shared opportunities.</a:t>
            </a:r>
          </a:p>
          <a:p>
            <a:pPr marL="114300" indent="0">
              <a:buNone/>
            </a:pPr>
            <a:r>
              <a:rPr lang="en-US" b="1" dirty="0"/>
              <a:t>3. AI Chatbot Assistance</a:t>
            </a:r>
          </a:p>
          <a:p>
            <a:pPr marL="114300" indent="0">
              <a:buNone/>
            </a:pPr>
            <a:r>
              <a:rPr lang="en-US" sz="1200" dirty="0"/>
              <a:t>Provide an </a:t>
            </a:r>
            <a:r>
              <a:rPr lang="en-US" sz="1200" b="1" dirty="0"/>
              <a:t>intelligent chatbot</a:t>
            </a:r>
            <a:r>
              <a:rPr lang="en-US" sz="1200" dirty="0"/>
              <a:t> for:</a:t>
            </a:r>
          </a:p>
          <a:p>
            <a:pPr marL="571500" lvl="1" indent="0">
              <a:buNone/>
            </a:pPr>
            <a:r>
              <a:rPr lang="en-US" sz="1200" dirty="0"/>
              <a:t>Academic queries (study help, resources, FAQs).</a:t>
            </a:r>
          </a:p>
          <a:p>
            <a:pPr marL="571500" lvl="1" indent="0">
              <a:buNone/>
            </a:pPr>
            <a:r>
              <a:rPr lang="en-US" sz="1200" dirty="0"/>
              <a:t>Wellness guidance (mental health tips, self-care).</a:t>
            </a:r>
          </a:p>
          <a:p>
            <a:pPr marL="571500" lvl="1" indent="0">
              <a:buNone/>
            </a:pPr>
            <a:r>
              <a:rPr lang="en-US" sz="1200" dirty="0"/>
              <a:t>Real-time study group formation and coordination.</a:t>
            </a:r>
          </a:p>
        </p:txBody>
      </p:sp>
      <p:sp>
        <p:nvSpPr>
          <p:cNvPr id="186" name="Google Shape;186;p12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Office PowerPoint</Application>
  <PresentationFormat>On-screen Show (4:3)</PresentationFormat>
  <Paragraphs>130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Noto Sans Symbols</vt:lpstr>
      <vt:lpstr>Calibri</vt:lpstr>
      <vt:lpstr>Century Gothic</vt:lpstr>
      <vt:lpstr>Cambria</vt:lpstr>
      <vt:lpstr>Arial</vt:lpstr>
      <vt:lpstr>Wingdings</vt:lpstr>
      <vt:lpstr>1_Wisp</vt:lpstr>
      <vt:lpstr>2_Wisp</vt:lpstr>
      <vt:lpstr>Wisp</vt:lpstr>
      <vt:lpstr>PowerPoint Presentation</vt:lpstr>
      <vt:lpstr>Overview</vt:lpstr>
      <vt:lpstr>Abstract</vt:lpstr>
      <vt:lpstr>Problem Statement </vt:lpstr>
      <vt:lpstr>Introduction</vt:lpstr>
      <vt:lpstr>Scope of the Project</vt:lpstr>
      <vt:lpstr>Assumptions</vt:lpstr>
      <vt:lpstr>Social/Environmental/ Technical Impact </vt:lpstr>
      <vt:lpstr>Functional Requirements</vt:lpstr>
      <vt:lpstr>PowerPoint Presentation</vt:lpstr>
      <vt:lpstr>Feasibility of the Project 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Yash Chaudhary</cp:lastModifiedBy>
  <cp:revision>1</cp:revision>
  <dcterms:modified xsi:type="dcterms:W3CDTF">2025-08-29T14:30:47Z</dcterms:modified>
</cp:coreProperties>
</file>