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51" r:id="rId2"/>
    <p:sldMasterId id="2147483652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5" r:id="rId9"/>
    <p:sldId id="266" r:id="rId10"/>
    <p:sldId id="261" r:id="rId11"/>
    <p:sldId id="262" r:id="rId12"/>
    <p:sldId id="267" r:id="rId13"/>
    <p:sldId id="263" r:id="rId14"/>
    <p:sldId id="264" r:id="rId15"/>
    <p:sldId id="268" r:id="rId16"/>
  </p:sldIdLst>
  <p:sldSz cx="9144000" cy="6858000" type="screen4x3"/>
  <p:notesSz cx="6858000" cy="9144000"/>
  <p:embeddedFontLst>
    <p:embeddedFont>
      <p:font typeface="Cambria" panose="02040503050406030204" pitchFamily="18" charset="0"/>
      <p:regular r:id="rId18"/>
      <p:bold r:id="rId19"/>
      <p:italic r:id="rId20"/>
      <p:boldItalic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0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 of the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:notes"/>
          <p:cNvSpPr txBox="1"/>
          <p:nvPr/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CSE Dept., SET-Jain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>
          <a:extLst>
            <a:ext uri="{FF2B5EF4-FFF2-40B4-BE49-F238E27FC236}">
              <a16:creationId xmlns:a16="http://schemas.microsoft.com/office/drawing/2014/main" id="{7ECD5172-456F-1406-1DEE-C9CB77E36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>
            <a:extLst>
              <a:ext uri="{FF2B5EF4-FFF2-40B4-BE49-F238E27FC236}">
                <a16:creationId xmlns:a16="http://schemas.microsoft.com/office/drawing/2014/main" id="{A9934AC2-9DC9-4903-A0A4-6EB10417C5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9:notes">
            <a:extLst>
              <a:ext uri="{FF2B5EF4-FFF2-40B4-BE49-F238E27FC236}">
                <a16:creationId xmlns:a16="http://schemas.microsoft.com/office/drawing/2014/main" id="{5C504A61-5FBF-5207-5BC2-BD9E4A9F4E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0662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423862" y="4529137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1942415" y="2133600"/>
            <a:ext cx="6591985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dt" idx="10"/>
          </p:nvPr>
        </p:nvSpPr>
        <p:spPr>
          <a:xfrm>
            <a:off x="1943100" y="6103937"/>
            <a:ext cx="9525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"/>
          <p:cNvSpPr txBox="1">
            <a:spLocks noGrp="1"/>
          </p:cNvSpPr>
          <p:nvPr>
            <p:ph type="ftr" idx="11"/>
          </p:nvPr>
        </p:nvSpPr>
        <p:spPr>
          <a:xfrm>
            <a:off x="2895600" y="6103937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sldNum" idx="12"/>
          </p:nvPr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(#)  of 12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1" name="Google Shape;11;p1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23" name="Google Shape;23;p1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24" name="Google Shape;24;p1"/>
            <p:cNvSpPr/>
            <p:nvPr/>
          </p:nvSpPr>
          <p:spPr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36" name="Google Shape;36;p1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-31750" y="4321175"/>
            <a:ext cx="1395412" cy="781050"/>
          </a:xfrm>
          <a:custGeom>
            <a:avLst/>
            <a:gdLst/>
            <a:ahLst/>
            <a:cxnLst/>
            <a:rect l="l" t="t" r="r" b="b"/>
            <a:pathLst>
              <a:path w="8042" h="10000" extrusionOk="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1"/>
          <p:cNvSpPr txBox="1">
            <a:spLocks noGrp="1"/>
          </p:cNvSpPr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1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"/>
          <p:cNvSpPr txBox="1">
            <a:spLocks noGrp="1"/>
          </p:cNvSpPr>
          <p:nvPr>
            <p:ph type="sldNum" idx="12"/>
          </p:nvPr>
        </p:nvSpPr>
        <p:spPr>
          <a:xfrm>
            <a:off x="423862" y="4529137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46;p3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47" name="Google Shape;47;p3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60" name="Google Shape;60;p3"/>
            <p:cNvSpPr/>
            <p:nvPr/>
          </p:nvSpPr>
          <p:spPr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72" name="Google Shape;72;p3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3"/>
          <p:cNvSpPr/>
          <p:nvPr/>
        </p:nvSpPr>
        <p:spPr>
          <a:xfrm rot="10800000" flipH="1">
            <a:off x="0" y="711200"/>
            <a:ext cx="1358900" cy="508000"/>
          </a:xfrm>
          <a:custGeom>
            <a:avLst/>
            <a:gdLst/>
            <a:ahLst/>
            <a:cxnLst/>
            <a:rect l="l" t="t" r="r" b="b"/>
            <a:pathLst>
              <a:path w="7908" h="10000" extrusionOk="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6" name="Google Shape;76;p3"/>
          <p:cNvSpPr txBox="1">
            <a:spLocks noGrp="1"/>
          </p:cNvSpPr>
          <p:nvPr>
            <p:ph type="dt" idx="10"/>
          </p:nvPr>
        </p:nvSpPr>
        <p:spPr>
          <a:xfrm>
            <a:off x="1943100" y="6103937"/>
            <a:ext cx="9525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7" name="Google Shape;77;p3"/>
          <p:cNvSpPr txBox="1">
            <a:spLocks noGrp="1"/>
          </p:cNvSpPr>
          <p:nvPr>
            <p:ph type="ftr" idx="11"/>
          </p:nvPr>
        </p:nvSpPr>
        <p:spPr>
          <a:xfrm>
            <a:off x="2895600" y="6103937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sldNum" idx="12"/>
          </p:nvPr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(#)  of 12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C5DEE5"/>
            </a:gs>
          </a:gsLst>
          <a:lin ang="5400000" scaled="0"/>
        </a:gra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5"/>
          <p:cNvGrpSpPr/>
          <p:nvPr/>
        </p:nvGrpSpPr>
        <p:grpSpPr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87" name="Google Shape;87;p5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1882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20637" y="0"/>
            <a:ext cx="1952625" cy="6853237"/>
            <a:chOff x="6627813" y="196102"/>
            <a:chExt cx="1952625" cy="5677649"/>
          </a:xfrm>
        </p:grpSpPr>
        <p:sp>
          <p:nvSpPr>
            <p:cNvPr id="100" name="Google Shape;100;p5"/>
            <p:cNvSpPr/>
            <p:nvPr/>
          </p:nvSpPr>
          <p:spPr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12" name="Google Shape;112;p5"/>
          <p:cNvSpPr/>
          <p:nvPr/>
        </p:nvSpPr>
        <p:spPr>
          <a:xfrm>
            <a:off x="0" y="0"/>
            <a:ext cx="18256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1944687" y="623887"/>
            <a:ext cx="6589712" cy="1281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rgbClr val="1581A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dt" idx="10"/>
          </p:nvPr>
        </p:nvSpPr>
        <p:spPr>
          <a:xfrm>
            <a:off x="7772400" y="6135687"/>
            <a:ext cx="766762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ftr" idx="11"/>
          </p:nvPr>
        </p:nvSpPr>
        <p:spPr>
          <a:xfrm>
            <a:off x="1943100" y="6135687"/>
            <a:ext cx="57165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ldNum" idx="12"/>
          </p:nvPr>
        </p:nvSpPr>
        <p:spPr>
          <a:xfrm>
            <a:off x="511175" y="787400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/>
        </p:nvSpPr>
        <p:spPr>
          <a:xfrm>
            <a:off x="876300" y="42862"/>
            <a:ext cx="8153400" cy="8588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DAYANANDA SAGAR UNIVERSITY</a:t>
            </a:r>
            <a:br>
              <a:rPr lang="en-US" sz="2400" b="1" i="0" u="none" strike="noStrike" cap="non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Department of Computer Science &amp;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E5672"/>
              </a:buClr>
              <a:buSzPts val="2000"/>
              <a:buFont typeface="Cambria"/>
              <a:buNone/>
            </a:pPr>
            <a:r>
              <a:rPr lang="en-US" sz="2000" b="1" i="0" u="none" strike="noStrike" cap="none">
                <a:solidFill>
                  <a:srgbClr val="0E5672"/>
                </a:solidFill>
                <a:latin typeface="Cambria"/>
                <a:ea typeface="Cambria"/>
                <a:cs typeface="Cambria"/>
                <a:sym typeface="Cambria"/>
              </a:rPr>
              <a:t>SCHOOL OF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"/>
          <p:cNvSpPr txBox="1">
            <a:spLocks noGrp="1"/>
          </p:cNvSpPr>
          <p:nvPr>
            <p:ph type="subTitle" idx="1"/>
          </p:nvPr>
        </p:nvSpPr>
        <p:spPr>
          <a:xfrm>
            <a:off x="1100356" y="2967038"/>
            <a:ext cx="73242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buSzPts val="2800"/>
            </a:pPr>
            <a:r>
              <a:rPr lang="en-US" b="1" dirty="0" err="1"/>
              <a:t>UniVerse</a:t>
            </a:r>
            <a:r>
              <a:rPr lang="en-US" dirty="0"/>
              <a:t>: A Smart Social-Educational Ecosystem for Universities</a:t>
            </a:r>
            <a:endParaRPr dirty="0"/>
          </a:p>
        </p:txBody>
      </p:sp>
      <p:sp>
        <p:nvSpPr>
          <p:cNvPr id="127" name="Google Shape;127;p6"/>
          <p:cNvSpPr txBox="1"/>
          <p:nvPr/>
        </p:nvSpPr>
        <p:spPr>
          <a:xfrm>
            <a:off x="2445883" y="4813388"/>
            <a:ext cx="4371975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chemeClr val="dk1"/>
              </a:buClr>
              <a:buSzPts val="1800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Vishal S (</a:t>
            </a:r>
            <a:r>
              <a:rPr lang="en-US" sz="1800" b="1" dirty="0">
                <a:solidFill>
                  <a:schemeClr val="dk1"/>
                </a:solidFill>
              </a:rPr>
              <a:t>ENG22CS0505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</a:rPr>
              <a:t>Pihu Mittal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b="1" dirty="0">
                <a:solidFill>
                  <a:schemeClr val="dk1"/>
                </a:solidFill>
              </a:rPr>
              <a:t>ENG22CS0391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Yash Choudhary (ENG22CS0511)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Priyanshu </a:t>
            </a:r>
            <a:r>
              <a:rPr lang="en-US" sz="1800" b="1" dirty="0">
                <a:solidFill>
                  <a:schemeClr val="dk1"/>
                </a:solidFill>
              </a:rPr>
              <a:t>Kumar Jha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(ENG22CS0398)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1619250" y="2084387"/>
            <a:ext cx="59055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Major Project Phase-I (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Review-0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381000" y="1327550"/>
            <a:ext cx="8763000" cy="7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47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rgbClr val="0D0D47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1679121" y="3974394"/>
            <a:ext cx="590550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17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3217"/>
                </a:solidFill>
                <a:latin typeface="Calibri"/>
                <a:ea typeface="Calibri"/>
                <a:cs typeface="Calibri"/>
                <a:sym typeface="Calibri"/>
              </a:rPr>
              <a:t>Under the Supervision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17"/>
              </a:buClr>
              <a:buSzPts val="2000"/>
              <a:buFont typeface="Calibri"/>
              <a:buNone/>
            </a:pPr>
            <a:r>
              <a:rPr lang="en-US" sz="2000" b="1" i="0" u="none" strike="noStrike" cap="none" dirty="0">
                <a:solidFill>
                  <a:srgbClr val="003217"/>
                </a:solidFill>
                <a:latin typeface="Calibri"/>
                <a:ea typeface="Calibri"/>
                <a:cs typeface="Calibri"/>
                <a:sym typeface="Calibri"/>
              </a:rPr>
              <a:t> Prof. Prolay Biswas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423862" y="4529137"/>
            <a:ext cx="584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000"/>
              <a:buFont typeface="Century Gothic"/>
              <a:buNone/>
            </a:pPr>
            <a:fld id="{00000000-1234-1234-1234-123412341234}" type="slidenum">
              <a:rPr lang="en-US"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108" y="24471"/>
            <a:ext cx="2129279" cy="127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5652" y="139699"/>
            <a:ext cx="1728348" cy="90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225E4-6D81-23A1-4331-F8AED6A9C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6037" y="352425"/>
            <a:ext cx="6591985" cy="6078593"/>
          </a:xfrm>
        </p:spPr>
        <p:txBody>
          <a:bodyPr/>
          <a:lstStyle/>
          <a:p>
            <a:pPr marL="114300" indent="0">
              <a:buNone/>
            </a:pPr>
            <a:r>
              <a:rPr lang="en-US" sz="1400" b="1" dirty="0"/>
              <a:t>4. Collaboration &amp; Community</a:t>
            </a:r>
          </a:p>
          <a:p>
            <a:pPr marL="114300" indent="0">
              <a:buNone/>
            </a:pPr>
            <a:r>
              <a:rPr lang="en-US" sz="1400" b="1" dirty="0"/>
              <a:t>Event hosting system</a:t>
            </a:r>
            <a:r>
              <a:rPr lang="en-US" sz="1400" dirty="0"/>
              <a:t>: Create, manage, and join academic, social, or wellness events; Event reminders and RSVP management.</a:t>
            </a:r>
          </a:p>
          <a:p>
            <a:pPr marL="114300" indent="0">
              <a:buNone/>
            </a:pPr>
            <a:r>
              <a:rPr lang="en-US" sz="1400" b="1" dirty="0"/>
              <a:t>Community sub-forums</a:t>
            </a:r>
            <a:r>
              <a:rPr lang="en-US" sz="1400" dirty="0"/>
              <a:t>: Topic-based discussion boards for safe dialogue; Moderation features for respectful engagement.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b="1" dirty="0"/>
              <a:t>5. Wellness &amp; Sustainability Tools</a:t>
            </a:r>
          </a:p>
          <a:p>
            <a:pPr marL="114300" indent="0">
              <a:buNone/>
            </a:pPr>
            <a:r>
              <a:rPr lang="en-US" sz="1400" dirty="0"/>
              <a:t>Track and promote </a:t>
            </a:r>
            <a:r>
              <a:rPr lang="en-US" sz="1400" b="1" dirty="0"/>
              <a:t>student well-being</a:t>
            </a:r>
            <a:r>
              <a:rPr lang="en-US" sz="1400" dirty="0"/>
              <a:t> (study reminders, wellness challenges).</a:t>
            </a:r>
          </a:p>
          <a:p>
            <a:pPr marL="114300" indent="0">
              <a:buNone/>
            </a:pPr>
            <a:r>
              <a:rPr lang="en-US" sz="1400" b="1" dirty="0"/>
              <a:t>Travel coordination tool</a:t>
            </a:r>
            <a:r>
              <a:rPr lang="en-US" sz="1400" dirty="0"/>
              <a:t>:  Carpooling and shared rides. 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b="1" dirty="0"/>
              <a:t>6. Research &amp; Knowledge Hub</a:t>
            </a:r>
          </a:p>
          <a:p>
            <a:pPr marL="114300" indent="0">
              <a:buNone/>
            </a:pPr>
            <a:r>
              <a:rPr lang="en-US" sz="1400" dirty="0"/>
              <a:t>Faculty-student </a:t>
            </a:r>
            <a:r>
              <a:rPr lang="en-US" sz="1400" b="1" dirty="0"/>
              <a:t>research collaboration hub</a:t>
            </a:r>
            <a:r>
              <a:rPr lang="en-US" sz="1400" dirty="0"/>
              <a:t> for posting opportunities and joining projects.</a:t>
            </a:r>
          </a:p>
          <a:p>
            <a:pPr marL="114300" indent="0">
              <a:buNone/>
            </a:pPr>
            <a:r>
              <a:rPr lang="en-US" sz="1400" b="1" dirty="0"/>
              <a:t>Crowdsourced knowledge base</a:t>
            </a:r>
            <a:r>
              <a:rPr lang="en-US" sz="1400" dirty="0"/>
              <a:t>: Users can contribute articles, study notes, or Q&amp;A; AI verification system ensures accuracy and reliability.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b="1" dirty="0"/>
              <a:t>7. Notifications &amp; Communication</a:t>
            </a:r>
          </a:p>
          <a:p>
            <a:pPr marL="114300" indent="0">
              <a:buNone/>
            </a:pPr>
            <a:r>
              <a:rPr lang="en-US" sz="1400" dirty="0"/>
              <a:t>Real-time </a:t>
            </a:r>
            <a:r>
              <a:rPr lang="en-US" sz="1400" b="1" dirty="0"/>
              <a:t>push notifications</a:t>
            </a:r>
            <a:r>
              <a:rPr lang="en-US" sz="1400" dirty="0"/>
              <a:t> for events, group activities, and mentorship matches; Direct messaging and group chat functionality.</a:t>
            </a:r>
          </a:p>
          <a:p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CD2FB-BA83-7C71-1E92-8536DFB1E2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(#)  of 12</a:t>
            </a:r>
          </a:p>
        </p:txBody>
      </p:sp>
    </p:spTree>
    <p:extLst>
      <p:ext uri="{BB962C8B-B14F-4D97-AF65-F5344CB8AC3E}">
        <p14:creationId xmlns:p14="http://schemas.microsoft.com/office/powerpoint/2010/main" val="4091149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2800"/>
              <a:buFont typeface="Calibri"/>
              <a:buNone/>
            </a:pPr>
            <a:r>
              <a:rPr lang="en-US" b="1" i="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Feasibility of the Project </a:t>
            </a:r>
            <a:br>
              <a:rPr lang="en-US" sz="2800" b="1" i="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body" idx="1"/>
          </p:nvPr>
        </p:nvSpPr>
        <p:spPr>
          <a:xfrm>
            <a:off x="1745455" y="1336674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400" b="1" dirty="0"/>
              <a:t>1. Practicality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Features (chatbot, feeds, study groups, events) meet real student needs.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Risk: Too many features at once → phased rollout recommended.</a:t>
            </a:r>
          </a:p>
          <a:p>
            <a:pPr marL="114300" indent="0">
              <a:buNone/>
            </a:pPr>
            <a:r>
              <a:rPr lang="en-US" sz="1400" b="1" dirty="0"/>
              <a:t>2. Resource Availability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Tech: Chatbots, forums, feeds, rec. systems are doable with existing frameworks.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People: Dev team + moderators needed.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Data: Student data access may face privacy limits.</a:t>
            </a:r>
          </a:p>
          <a:p>
            <a:pPr marL="114300" indent="0">
              <a:buNone/>
            </a:pPr>
            <a:r>
              <a:rPr lang="en-US" sz="1400" b="1" dirty="0"/>
              <a:t>3. Execution Feasibility</a:t>
            </a:r>
            <a:endParaRPr lang="en-US" sz="1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1" dirty="0"/>
              <a:t>Short-term</a:t>
            </a:r>
            <a:r>
              <a:rPr lang="en-US" sz="1400" dirty="0"/>
              <a:t>: Chatbot, feeds, events, forums → easily built.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1" dirty="0"/>
              <a:t>Mid-term</a:t>
            </a:r>
            <a:r>
              <a:rPr lang="en-US" sz="1400" dirty="0"/>
              <a:t>: </a:t>
            </a:r>
            <a:r>
              <a:rPr lang="en-US" sz="1400"/>
              <a:t>Mentorship guidance, </a:t>
            </a:r>
            <a:r>
              <a:rPr lang="en-US" sz="1400" dirty="0"/>
              <a:t>wellness tools → require more data.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b="1" dirty="0"/>
              <a:t>Long-term</a:t>
            </a:r>
            <a:r>
              <a:rPr lang="en-US" sz="1400" dirty="0"/>
              <a:t>: AI-verified knowledge base → complex, resource-heavy.</a:t>
            </a:r>
          </a:p>
          <a:p>
            <a:pPr marL="8001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400" b="0" i="0" u="none" dirty="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11</a:t>
            </a:fld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3"/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2819400" y="6156325"/>
            <a:ext cx="51292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>
            <a:spLocks noGrp="1"/>
          </p:cNvSpPr>
          <p:nvPr>
            <p:ph type="title"/>
          </p:nvPr>
        </p:nvSpPr>
        <p:spPr>
          <a:xfrm>
            <a:off x="1747043" y="2451828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2800"/>
              <a:buFont typeface="Calibri"/>
              <a:buNone/>
            </a:pPr>
            <a:r>
              <a:rPr lang="en-US" sz="4000" b="1" dirty="0"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400" dirty="0"/>
          </a:p>
        </p:txBody>
      </p:sp>
      <p:sp>
        <p:nvSpPr>
          <p:cNvPr id="203" name="Google Shape;203;p14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fld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4"/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2819400" y="6156325"/>
            <a:ext cx="51292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>
          <a:extLst>
            <a:ext uri="{FF2B5EF4-FFF2-40B4-BE49-F238E27FC236}">
              <a16:creationId xmlns:a16="http://schemas.microsoft.com/office/drawing/2014/main" id="{1C9418C1-2507-CA99-E268-49252F52F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>
            <a:extLst>
              <a:ext uri="{FF2B5EF4-FFF2-40B4-BE49-F238E27FC236}">
                <a16:creationId xmlns:a16="http://schemas.microsoft.com/office/drawing/2014/main" id="{F6B70BCA-6E58-1076-B069-831F9368AD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7043" y="2451828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2800"/>
              <a:buFont typeface="Calibri"/>
              <a:buNone/>
            </a:pPr>
            <a:r>
              <a:rPr lang="en-US" sz="4000" b="1" i="0" u="none" dirty="0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br>
              <a:rPr lang="en-US" b="1" i="0" u="none" dirty="0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 dirty="0"/>
          </a:p>
        </p:txBody>
      </p:sp>
      <p:sp>
        <p:nvSpPr>
          <p:cNvPr id="203" name="Google Shape;203;p14">
            <a:extLst>
              <a:ext uri="{FF2B5EF4-FFF2-40B4-BE49-F238E27FC236}">
                <a16:creationId xmlns:a16="http://schemas.microsoft.com/office/drawing/2014/main" id="{2B62B419-2A10-112F-7C6D-E06D7D77E9C7}"/>
              </a:ext>
            </a:extLst>
          </p:cNvPr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13</a:t>
            </a:fld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4">
            <a:extLst>
              <a:ext uri="{FF2B5EF4-FFF2-40B4-BE49-F238E27FC236}">
                <a16:creationId xmlns:a16="http://schemas.microsoft.com/office/drawing/2014/main" id="{557B7D0A-6A2F-B3D6-42D1-F83936EC8DA3}"/>
              </a:ext>
            </a:extLst>
          </p:cNvPr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>
            <a:extLst>
              <a:ext uri="{FF2B5EF4-FFF2-40B4-BE49-F238E27FC236}">
                <a16:creationId xmlns:a16="http://schemas.microsoft.com/office/drawing/2014/main" id="{80D07976-9FC6-0BBC-E692-EAF0D0F390E5}"/>
              </a:ext>
            </a:extLst>
          </p:cNvPr>
          <p:cNvSpPr txBox="1"/>
          <p:nvPr/>
        </p:nvSpPr>
        <p:spPr>
          <a:xfrm>
            <a:off x="2819400" y="6156325"/>
            <a:ext cx="51292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7365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</p:txBody>
      </p:sp>
      <p:sp>
        <p:nvSpPr>
          <p:cNvPr id="139" name="Google Shape;139;p7"/>
          <p:cNvSpPr txBox="1">
            <a:spLocks noGrp="1"/>
          </p:cNvSpPr>
          <p:nvPr>
            <p:ph type="body" idx="1"/>
          </p:nvPr>
        </p:nvSpPr>
        <p:spPr>
          <a:xfrm>
            <a:off x="1823451" y="1539875"/>
            <a:ext cx="6295609" cy="377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lang="en-US" sz="24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sz="2400" b="1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lang="en-US" sz="24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2400" b="1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lang="en-US" sz="24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sz="2400" b="1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lang="en-US" sz="24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Social/Environmental Impact (If applicable)</a:t>
            </a:r>
            <a:endParaRPr sz="2400" b="1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lang="en-US" sz="24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❑"/>
            </a:pPr>
            <a:r>
              <a:rPr lang="en-US" sz="2400" b="1" i="0" u="none" strike="noStrike" cap="non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Feasibility of the Project  </a:t>
            </a:r>
            <a:endParaRPr/>
          </a:p>
          <a:p>
            <a:pPr marL="3429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 strike="noStrike" cap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endParaRPr sz="1800" b="0" i="0" u="none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950912" y="6165850"/>
            <a:ext cx="10668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2895600" y="6103937"/>
            <a:ext cx="4876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fld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lang="en-US" sz="3600" b="1" i="0" u="none" dirty="0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dirty="0"/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1"/>
          </p:nvPr>
        </p:nvSpPr>
        <p:spPr>
          <a:xfrm>
            <a:off x="1747043" y="1667759"/>
            <a:ext cx="6589712" cy="390028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i="1" dirty="0" err="1"/>
              <a:t>UniVerse</a:t>
            </a:r>
            <a:r>
              <a:rPr lang="en-US" sz="1600" dirty="0"/>
              <a:t> is an AI-powered campus platform that unifies social, academic, and wellness experiences for students. It features a dual-feed network for intra- and inter-university engagement, supported by AI-driven mentorship and guidance.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An intelligent chatbot assists with learning, wellness, and real-time study groups, while integrated event hosting and community sub-forums foster collaboration and safe dialogue. Additional tools such as travel coordination with sustainability tracking, a faculty-student research hub, and a crowdsourced AI-verified knowledge base create a holistic digital ecosystem. 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600" dirty="0"/>
              <a:t>By combining connectivity, academic support, and well-being in one platform, </a:t>
            </a:r>
            <a:r>
              <a:rPr lang="en-US" sz="1600" i="1" dirty="0" err="1"/>
              <a:t>UniVerse</a:t>
            </a:r>
            <a:r>
              <a:rPr lang="en-US" sz="1600" dirty="0"/>
              <a:t> transforms campus life into a smarter, more collaborative, and inclusive experience.</a:t>
            </a: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fld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8"/>
          <p:cNvSpPr txBox="1"/>
          <p:nvPr/>
        </p:nvSpPr>
        <p:spPr>
          <a:xfrm>
            <a:off x="2819400" y="6156325"/>
            <a:ext cx="51292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ct val="88887"/>
              <a:buFont typeface="Calibri"/>
              <a:buNone/>
            </a:pPr>
            <a:r>
              <a:rPr lang="en-US" sz="4000" b="1" i="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br>
              <a:rPr lang="en-US" sz="3200" b="1" i="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</p:txBody>
      </p:sp>
      <p:sp>
        <p:nvSpPr>
          <p:cNvPr id="158" name="Google Shape;158;p9"/>
          <p:cNvSpPr txBox="1">
            <a:spLocks noGrp="1"/>
          </p:cNvSpPr>
          <p:nvPr>
            <p:ph type="body" idx="1"/>
          </p:nvPr>
        </p:nvSpPr>
        <p:spPr>
          <a:xfrm>
            <a:off x="1798949" y="1320799"/>
            <a:ext cx="6591300" cy="377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buNone/>
            </a:pPr>
            <a:r>
              <a:rPr lang="en-US" dirty="0"/>
              <a:t>University students often face fragmented digital experiences, relying on multiple disconnected platforms for social interaction, academic support, event management, and wellness activities. </a:t>
            </a:r>
          </a:p>
          <a:p>
            <a:pPr marL="0" lvl="0" indent="0" algn="just">
              <a:buNone/>
            </a:pPr>
            <a:r>
              <a:rPr lang="en-US" dirty="0"/>
              <a:t>This lack of integration results in missed opportunities for collaboration, inefficient communication, and limited access to mentorship or research opportunities.</a:t>
            </a:r>
          </a:p>
          <a:p>
            <a:pPr marL="0" lvl="0" indent="0" algn="just">
              <a:buNone/>
            </a:pPr>
            <a:r>
              <a:rPr lang="en-US" dirty="0"/>
              <a:t>Furthermore, cross-campus networking, sustainable travel coordination, and safe spaces for sensitive discussions remain underdeveloped in most existing systems. The absence of a unified, intelligent platform creates barriers to student engagement, holistic growth, and community building within and across universities.</a:t>
            </a:r>
            <a:endParaRPr sz="1800" dirty="0"/>
          </a:p>
        </p:txBody>
      </p:sp>
      <p:sp>
        <p:nvSpPr>
          <p:cNvPr id="159" name="Google Shape;159;p9"/>
          <p:cNvSpPr txBox="1"/>
          <p:nvPr/>
        </p:nvSpPr>
        <p:spPr>
          <a:xfrm>
            <a:off x="8243887" y="6156325"/>
            <a:ext cx="5857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fld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2819400" y="6156325"/>
            <a:ext cx="525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3600"/>
              <a:buFont typeface="Calibri"/>
              <a:buNone/>
            </a:pPr>
            <a:r>
              <a:rPr lang="en-US" sz="3600" b="1" i="0" u="none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fld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2819400" y="6156325"/>
            <a:ext cx="51292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D0499-2613-7165-FAD5-2966C9A8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1320799"/>
            <a:ext cx="6591985" cy="3777622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The project is currently at the </a:t>
            </a:r>
            <a:r>
              <a:rPr lang="en-US" b="1" dirty="0"/>
              <a:t>ideation stage</a:t>
            </a:r>
            <a:r>
              <a:rPr lang="en-US" dirty="0"/>
              <a:t>, with the concept, features, and potential use cases defined. No prototype or implementation has been developed yet.</a:t>
            </a:r>
          </a:p>
          <a:p>
            <a:pPr marL="114300" indent="0">
              <a:buNone/>
            </a:pPr>
            <a:r>
              <a:rPr lang="en-US" dirty="0"/>
              <a:t>Key steps in the implementation include: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Building a dual-feed social and academic network.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Developing an AI chatbot for academic and wellness assistance.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Implementing event hosting, sub-forums, and travel coordination features.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Creating faculty-student collaboration and a crowdsourced knowledge base.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Ensuring secure, inclusive, and scalable architecture.</a:t>
            </a:r>
          </a:p>
          <a:p>
            <a:pPr marL="1143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F8A7-4558-37BE-C0A6-458125185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4904635" cy="706669"/>
          </a:xfrm>
        </p:spPr>
        <p:txBody>
          <a:bodyPr/>
          <a:lstStyle/>
          <a:p>
            <a:r>
              <a:rPr lang="en-US" dirty="0"/>
              <a:t>Scope of the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503DE-E9EA-B466-B42F-32C6ED983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6007" y="1905000"/>
            <a:ext cx="6591985" cy="3777622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Development of a  web-based platform for students and faculty.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AI-driven mentorship guidance, recommendations, and content verification.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Features for collaboration, mental health support, sustainable travel, and research engagement.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Integration of secure authentication and moderation systems.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23ED0-E3A2-8124-4D5B-01872DF1B7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(#)  of 12</a:t>
            </a:r>
          </a:p>
        </p:txBody>
      </p:sp>
    </p:spTree>
    <p:extLst>
      <p:ext uri="{BB962C8B-B14F-4D97-AF65-F5344CB8AC3E}">
        <p14:creationId xmlns:p14="http://schemas.microsoft.com/office/powerpoint/2010/main" val="102668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F494-CB29-37B6-86A4-919DAE9D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30298-0A3D-DB77-6602-D4391940A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6627" y="2027464"/>
            <a:ext cx="6591985" cy="37776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Universities will support and adopt the platform for students and faculty.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Students will actively engage in digital communities when given inclusive, safe, and value-adding features.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AI tools can provide accurate, ethical, and reliable assistance in academics and wellness.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Required infrastructure (internet connectivity, devices) is available to the majority of users.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E8994-FB39-7EC4-8F39-C81A822D2D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(#)  of 12</a:t>
            </a:r>
          </a:p>
        </p:txBody>
      </p:sp>
    </p:spTree>
    <p:extLst>
      <p:ext uri="{BB962C8B-B14F-4D97-AF65-F5344CB8AC3E}">
        <p14:creationId xmlns:p14="http://schemas.microsoft.com/office/powerpoint/2010/main" val="409427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>
            <a:spLocks noGrp="1"/>
          </p:cNvSpPr>
          <p:nvPr>
            <p:ph type="title"/>
          </p:nvPr>
        </p:nvSpPr>
        <p:spPr>
          <a:xfrm>
            <a:off x="1676400" y="573087"/>
            <a:ext cx="6589712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2800"/>
              <a:buFont typeface="Calibri"/>
              <a:buNone/>
            </a:pPr>
            <a:r>
              <a:rPr lang="en-US" b="1" i="0" u="none" dirty="0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Social/Environmental/ Technical Impact</a:t>
            </a:r>
            <a:br>
              <a:rPr lang="en-US" sz="2800" b="1" i="0" u="none" dirty="0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sp>
        <p:nvSpPr>
          <p:cNvPr id="177" name="Google Shape;177;p11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8</a:t>
            </a:fld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2819400" y="6156325"/>
            <a:ext cx="51292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027228-40CD-7B7F-1DD1-C31D4ABB9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20" y="1610335"/>
            <a:ext cx="845547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Potential Societal Benefits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Strengthens student engagement through cross-campus networking and AI-driven mentorship.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Provides safe, inclusive spaces for academic collaboration, mental health dialogue, and wellness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B67198-8BB8-3644-FDBE-88D21FA0A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20" y="3225887"/>
            <a:ext cx="831028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Environmental Impact</a:t>
            </a:r>
            <a:endParaRPr lang="en-US" altLang="en-US" sz="16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Promotes sustainable travel through cab pooling and carbon footprint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Encourages eco-friendly habits with leaderboards and awareness challenges.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F2C4C9-9941-E89F-7B63-D546A5097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20" y="4313837"/>
            <a:ext cx="6188404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Technical Innovation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Introduces a dual-feed social-academic network enhanced by AI for </a:t>
            </a:r>
            <a:r>
              <a:rPr lang="en-US" altLang="en-US" sz="1600" dirty="0">
                <a:solidFill>
                  <a:schemeClr val="tx1"/>
                </a:solidFill>
                <a:latin typeface="Century Gothic" panose="020B0502020202020204" pitchFamily="34" charset="0"/>
              </a:rPr>
              <a:t>mentorship guidance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and recommendations.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Integrates diverse features—academics, wellness, sustainability, and collaboration—into one unified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>
            <a:spLocks noGrp="1"/>
          </p:cNvSpPr>
          <p:nvPr>
            <p:ph type="title"/>
          </p:nvPr>
        </p:nvSpPr>
        <p:spPr>
          <a:xfrm>
            <a:off x="1510393" y="588962"/>
            <a:ext cx="4967740" cy="74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581AA"/>
              </a:buClr>
              <a:buSzPts val="2800"/>
              <a:buFont typeface="Calibri"/>
              <a:buNone/>
            </a:pPr>
            <a:r>
              <a:rPr lang="en-US" b="1" i="0" u="none" dirty="0">
                <a:solidFill>
                  <a:srgbClr val="1581AA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  <a:endParaRPr dirty="0"/>
          </a:p>
        </p:txBody>
      </p:sp>
      <p:sp>
        <p:nvSpPr>
          <p:cNvPr id="185" name="Google Shape;185;p12"/>
          <p:cNvSpPr txBox="1">
            <a:spLocks noGrp="1"/>
          </p:cNvSpPr>
          <p:nvPr>
            <p:ph type="body" idx="1"/>
          </p:nvPr>
        </p:nvSpPr>
        <p:spPr>
          <a:xfrm>
            <a:off x="1262742" y="1031874"/>
            <a:ext cx="8414658" cy="3778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>
              <a:buNone/>
            </a:pPr>
            <a:r>
              <a:rPr lang="en-US" sz="1400" b="1" dirty="0"/>
              <a:t>1. User Management &amp; Authentication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Students, faculty, and staff must be able to register and log in securely.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Support for role-based access (student, faculty, admin).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400" dirty="0"/>
              <a:t>Profile management with personal, academic, and interest details.</a:t>
            </a:r>
          </a:p>
          <a:p>
            <a:pPr marL="114300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b="1" dirty="0"/>
              <a:t>2. Social &amp; Academic Networking</a:t>
            </a:r>
          </a:p>
          <a:p>
            <a:pPr marL="114300" indent="0">
              <a:buNone/>
            </a:pPr>
            <a:r>
              <a:rPr lang="en-US" sz="1400" dirty="0"/>
              <a:t>Provide a </a:t>
            </a:r>
            <a:r>
              <a:rPr lang="en-US" sz="1400" b="1" dirty="0"/>
              <a:t>dual-feed network</a:t>
            </a:r>
            <a:r>
              <a:rPr lang="en-US" sz="14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/>
              <a:t>Intra-university feed</a:t>
            </a:r>
            <a:r>
              <a:rPr lang="en-US" sz="1400" dirty="0"/>
              <a:t> for campus-specific updates, events, and discussions.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/>
              <a:t>Inter-university feed</a:t>
            </a:r>
            <a:r>
              <a:rPr lang="en-US" sz="1400" dirty="0"/>
              <a:t> for cross-campus collaboration, networking, and shared opportunities.</a:t>
            </a:r>
          </a:p>
          <a:p>
            <a:pPr marL="571500" lvl="1" indent="0">
              <a:buNone/>
            </a:pPr>
            <a:endParaRPr lang="en-US" sz="1400" dirty="0"/>
          </a:p>
          <a:p>
            <a:pPr marL="114300" indent="0">
              <a:buNone/>
            </a:pPr>
            <a:r>
              <a:rPr lang="en-US" sz="1400" b="1" dirty="0"/>
              <a:t>3. AI Chatbot Assistance</a:t>
            </a:r>
          </a:p>
          <a:p>
            <a:pPr marL="114300" indent="0">
              <a:buNone/>
            </a:pPr>
            <a:r>
              <a:rPr lang="en-US" sz="1400" dirty="0"/>
              <a:t>Provide an </a:t>
            </a:r>
            <a:r>
              <a:rPr lang="en-US" sz="1400" b="1" dirty="0"/>
              <a:t>intelligent chatbot</a:t>
            </a:r>
            <a:r>
              <a:rPr lang="en-US" sz="1400" dirty="0"/>
              <a:t> for: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Academic queries (study help, resources, FAQs).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Wellness guidance (mental health tips, self-care).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Real-time study group formation and coordination.</a:t>
            </a:r>
          </a:p>
        </p:txBody>
      </p:sp>
      <p:sp>
        <p:nvSpPr>
          <p:cNvPr id="186" name="Google Shape;186;p12"/>
          <p:cNvSpPr txBox="1"/>
          <p:nvPr/>
        </p:nvSpPr>
        <p:spPr>
          <a:xfrm>
            <a:off x="7948612" y="6140450"/>
            <a:ext cx="7762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fld id="{00000000-1234-1234-1234-123412341234}" type="slidenum"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9</a:t>
            </a:fld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of 9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1943100" y="6156325"/>
            <a:ext cx="8763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2819400" y="6334918"/>
            <a:ext cx="51292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Century Gothic"/>
              <a:buNone/>
            </a:pPr>
            <a:r>
              <a:rPr lang="en-US" sz="900" b="0" i="0" u="none" strike="noStrike" cap="none" dirty="0">
                <a:solidFill>
                  <a:srgbClr val="898989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Dept of CSE., SOE-Dayananda Sagar University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1091</Words>
  <Application>Microsoft Office PowerPoint</Application>
  <PresentationFormat>On-screen Show (4:3)</PresentationFormat>
  <Paragraphs>136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Century Gothic</vt:lpstr>
      <vt:lpstr>Cambria</vt:lpstr>
      <vt:lpstr>Arial</vt:lpstr>
      <vt:lpstr>Wingdings</vt:lpstr>
      <vt:lpstr>Noto Sans Symbols</vt:lpstr>
      <vt:lpstr>1_Wisp</vt:lpstr>
      <vt:lpstr>2_Wisp</vt:lpstr>
      <vt:lpstr>Wisp</vt:lpstr>
      <vt:lpstr>PowerPoint Presentation</vt:lpstr>
      <vt:lpstr>Overview</vt:lpstr>
      <vt:lpstr>Abstract</vt:lpstr>
      <vt:lpstr>Problem Statement </vt:lpstr>
      <vt:lpstr>Introduction</vt:lpstr>
      <vt:lpstr>Scope of the Project</vt:lpstr>
      <vt:lpstr>Assumptions</vt:lpstr>
      <vt:lpstr>Social/Environmental/ Technical Impact </vt:lpstr>
      <vt:lpstr>Functional Requirements</vt:lpstr>
      <vt:lpstr>PowerPoint Presentation</vt:lpstr>
      <vt:lpstr>Feasibility of the Project  </vt:lpstr>
      <vt:lpstr>Thank You</vt:lpstr>
      <vt:lpstr>Q&amp;A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Vishal</dc:creator>
  <cp:lastModifiedBy>Vishal S</cp:lastModifiedBy>
  <cp:revision>6</cp:revision>
  <dcterms:modified xsi:type="dcterms:W3CDTF">2025-08-30T04:59:46Z</dcterms:modified>
</cp:coreProperties>
</file>