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0"/>
    <p:sldId id="257" r:id="rId21"/>
    <p:sldId id="258" r:id="rId22"/>
    <p:sldId id="259" r:id="rId23"/>
    <p:sldId id="260" r:id="rId24"/>
    <p:sldId id="261" r:id="rId25"/>
    <p:sldId id="262" r:id="rId26"/>
  </p:sldIdLst>
  <p:sldSz cx="18288000" cy="10287000"/>
  <p:notesSz cx="6858000" cy="9144000"/>
  <p:embeddedFontLst>
    <p:embeddedFont>
      <p:font typeface="Oswald" charset="1" panose="00000500000000000000"/>
      <p:regular r:id="rId6"/>
    </p:embeddedFont>
    <p:embeddedFont>
      <p:font typeface="Oswald Bold" charset="1" panose="00000800000000000000"/>
      <p:regular r:id="rId7"/>
    </p:embeddedFont>
    <p:embeddedFont>
      <p:font typeface="Arimo" charset="1" panose="020B0604020202020204"/>
      <p:regular r:id="rId8"/>
    </p:embeddedFont>
    <p:embeddedFont>
      <p:font typeface="Arimo Bold" charset="1" panose="020B0704020202020204"/>
      <p:regular r:id="rId9"/>
    </p:embeddedFont>
    <p:embeddedFont>
      <p:font typeface="Arimo Italics" charset="1" panose="020B0604020202090204"/>
      <p:regular r:id="rId10"/>
    </p:embeddedFont>
    <p:embeddedFont>
      <p:font typeface="Arimo Bold Italics" charset="1" panose="020B0704020202090204"/>
      <p:regular r:id="rId11"/>
    </p:embeddedFont>
    <p:embeddedFont>
      <p:font typeface="Open Sans Extra Bold" charset="1" panose="020B0906030804020204"/>
      <p:regular r:id="rId12"/>
    </p:embeddedFont>
    <p:embeddedFont>
      <p:font typeface="Open Sans Extra Bold Italics" charset="1" panose="020B0906030804020204"/>
      <p:regular r:id="rId13"/>
    </p:embeddedFont>
    <p:embeddedFont>
      <p:font typeface="TT Milks Casual 900 One" charset="1" panose="02000503030000020003"/>
      <p:regular r:id="rId14"/>
    </p:embeddedFont>
    <p:embeddedFont>
      <p:font typeface="TT Milks Casual 700 One" charset="1" panose="02000506030000020003"/>
      <p:regular r:id="rId15"/>
    </p:embeddedFont>
    <p:embeddedFont>
      <p:font typeface="Quicksand" charset="1" panose="00000500000000000000"/>
      <p:regular r:id="rId16"/>
    </p:embeddedFont>
    <p:embeddedFont>
      <p:font typeface="Quicksand Bold" charset="1" panose="00000800000000000000"/>
      <p:regular r:id="rId17"/>
    </p:embeddedFont>
    <p:embeddedFont>
      <p:font typeface="Quicksand Light" charset="1" panose="00000400000000000000"/>
      <p:regular r:id="rId18"/>
    </p:embeddedFont>
    <p:embeddedFont>
      <p:font typeface="Quicksand Medium" charset="1" panose="0000060000000000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slides/slide1.xml" Type="http://schemas.openxmlformats.org/officeDocument/2006/relationships/slide"/><Relationship Id="rId21" Target="slides/slide2.xml" Type="http://schemas.openxmlformats.org/officeDocument/2006/relationships/slide"/><Relationship Id="rId22" Target="slides/slide3.xml" Type="http://schemas.openxmlformats.org/officeDocument/2006/relationships/slide"/><Relationship Id="rId23" Target="slides/slide4.xml" Type="http://schemas.openxmlformats.org/officeDocument/2006/relationships/slide"/><Relationship Id="rId24" Target="slides/slide5.xml" Type="http://schemas.openxmlformats.org/officeDocument/2006/relationships/slide"/><Relationship Id="rId25" Target="slides/slide6.xml" Type="http://schemas.openxmlformats.org/officeDocument/2006/relationships/slide"/><Relationship Id="rId26" Target="slides/slide7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pn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3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6.jpeg" Type="http://schemas.openxmlformats.org/officeDocument/2006/relationships/image"/><Relationship Id="rId5" Target="../media/image17.jpe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18.png" Type="http://schemas.openxmlformats.org/officeDocument/2006/relationships/image"/><Relationship Id="rId7" Target="../media/image19.svg" Type="http://schemas.openxmlformats.org/officeDocument/2006/relationships/image"/><Relationship Id="rId8" Target="../media/image20.png" Type="http://schemas.openxmlformats.org/officeDocument/2006/relationships/image"/><Relationship Id="rId9" Target="../media/image21.sv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22.png" Type="http://schemas.openxmlformats.org/officeDocument/2006/relationships/image"/><Relationship Id="rId5" Target="../media/image23.svg" Type="http://schemas.openxmlformats.org/officeDocument/2006/relationships/image"/><Relationship Id="rId6" Target="../media/image24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E6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829403" y="412273"/>
            <a:ext cx="3802076" cy="3802076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463617" y="45143"/>
                  </a:lnTo>
                  <a:lnTo>
                    <a:pt x="531984" y="19891"/>
                  </a:lnTo>
                  <a:lnTo>
                    <a:pt x="572451" y="80505"/>
                  </a:lnTo>
                  <a:lnTo>
                    <a:pt x="645276" y="77616"/>
                  </a:lnTo>
                  <a:lnTo>
                    <a:pt x="665032" y="147768"/>
                  </a:lnTo>
                  <a:lnTo>
                    <a:pt x="735184" y="167524"/>
                  </a:lnTo>
                  <a:lnTo>
                    <a:pt x="732295" y="240349"/>
                  </a:lnTo>
                  <a:lnTo>
                    <a:pt x="792909" y="280816"/>
                  </a:lnTo>
                  <a:lnTo>
                    <a:pt x="767657" y="349183"/>
                  </a:lnTo>
                  <a:lnTo>
                    <a:pt x="812800" y="406400"/>
                  </a:lnTo>
                  <a:lnTo>
                    <a:pt x="767657" y="463617"/>
                  </a:lnTo>
                  <a:lnTo>
                    <a:pt x="792909" y="531984"/>
                  </a:lnTo>
                  <a:lnTo>
                    <a:pt x="732295" y="572451"/>
                  </a:lnTo>
                  <a:lnTo>
                    <a:pt x="735184" y="645276"/>
                  </a:lnTo>
                  <a:lnTo>
                    <a:pt x="665032" y="665032"/>
                  </a:lnTo>
                  <a:lnTo>
                    <a:pt x="645276" y="735184"/>
                  </a:lnTo>
                  <a:lnTo>
                    <a:pt x="572451" y="732295"/>
                  </a:lnTo>
                  <a:lnTo>
                    <a:pt x="531984" y="792909"/>
                  </a:lnTo>
                  <a:lnTo>
                    <a:pt x="463617" y="767657"/>
                  </a:lnTo>
                  <a:lnTo>
                    <a:pt x="406400" y="812800"/>
                  </a:lnTo>
                  <a:lnTo>
                    <a:pt x="349183" y="767657"/>
                  </a:lnTo>
                  <a:lnTo>
                    <a:pt x="280816" y="792909"/>
                  </a:lnTo>
                  <a:lnTo>
                    <a:pt x="240349" y="732295"/>
                  </a:lnTo>
                  <a:lnTo>
                    <a:pt x="167524" y="735184"/>
                  </a:lnTo>
                  <a:lnTo>
                    <a:pt x="147768" y="665032"/>
                  </a:lnTo>
                  <a:lnTo>
                    <a:pt x="77616" y="645276"/>
                  </a:lnTo>
                  <a:lnTo>
                    <a:pt x="80505" y="572451"/>
                  </a:lnTo>
                  <a:lnTo>
                    <a:pt x="19891" y="531984"/>
                  </a:lnTo>
                  <a:lnTo>
                    <a:pt x="45143" y="463617"/>
                  </a:lnTo>
                  <a:lnTo>
                    <a:pt x="0" y="406400"/>
                  </a:lnTo>
                  <a:lnTo>
                    <a:pt x="45143" y="349183"/>
                  </a:lnTo>
                  <a:lnTo>
                    <a:pt x="19891" y="280816"/>
                  </a:lnTo>
                  <a:lnTo>
                    <a:pt x="80505" y="240349"/>
                  </a:lnTo>
                  <a:lnTo>
                    <a:pt x="77616" y="167524"/>
                  </a:lnTo>
                  <a:lnTo>
                    <a:pt x="147768" y="147768"/>
                  </a:lnTo>
                  <a:lnTo>
                    <a:pt x="167524" y="77616"/>
                  </a:lnTo>
                  <a:lnTo>
                    <a:pt x="240349" y="80505"/>
                  </a:lnTo>
                  <a:lnTo>
                    <a:pt x="280816" y="19891"/>
                  </a:lnTo>
                  <a:lnTo>
                    <a:pt x="349183" y="45143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6B7A9A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88900" y="50800"/>
              <a:ext cx="635000" cy="6731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9144000" y="5469400"/>
            <a:ext cx="10933741" cy="10834343"/>
          </a:xfrm>
          <a:custGeom>
            <a:avLst/>
            <a:gdLst/>
            <a:ahLst/>
            <a:cxnLst/>
            <a:rect r="r" b="b" t="t" l="l"/>
            <a:pathLst>
              <a:path h="10834343" w="10933741">
                <a:moveTo>
                  <a:pt x="0" y="0"/>
                </a:moveTo>
                <a:lnTo>
                  <a:pt x="10933741" y="0"/>
                </a:lnTo>
                <a:lnTo>
                  <a:pt x="10933741" y="10834343"/>
                </a:lnTo>
                <a:lnTo>
                  <a:pt x="0" y="108343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13173136" y="4493569"/>
            <a:ext cx="4389533" cy="5246370"/>
            <a:chOff x="0" y="0"/>
            <a:chExt cx="6350000" cy="758952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622300" y="749300"/>
              <a:ext cx="4966970" cy="5998210"/>
            </a:xfrm>
            <a:custGeom>
              <a:avLst/>
              <a:gdLst/>
              <a:ahLst/>
              <a:cxnLst/>
              <a:rect r="r" b="b" t="t" l="l"/>
              <a:pathLst>
                <a:path h="5998210" w="4966970">
                  <a:moveTo>
                    <a:pt x="0" y="0"/>
                  </a:moveTo>
                  <a:lnTo>
                    <a:pt x="4966970" y="0"/>
                  </a:lnTo>
                  <a:lnTo>
                    <a:pt x="4966970" y="5998210"/>
                  </a:lnTo>
                  <a:lnTo>
                    <a:pt x="0" y="599821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700">
              <a:solidFill>
                <a:srgbClr val="000000"/>
              </a:solidFill>
            </a:ln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350000" cy="7590790"/>
            </a:xfrm>
            <a:custGeom>
              <a:avLst/>
              <a:gdLst/>
              <a:ahLst/>
              <a:cxnLst/>
              <a:rect r="r" b="b" t="t" l="l"/>
              <a:pathLst>
                <a:path h="7590790" w="6350000">
                  <a:moveTo>
                    <a:pt x="6106160" y="7202170"/>
                  </a:moveTo>
                  <a:lnTo>
                    <a:pt x="6123940" y="7202170"/>
                  </a:lnTo>
                  <a:lnTo>
                    <a:pt x="6123940" y="6930389"/>
                  </a:lnTo>
                  <a:lnTo>
                    <a:pt x="5862320" y="6930389"/>
                  </a:lnTo>
                  <a:lnTo>
                    <a:pt x="5862320" y="570230"/>
                  </a:lnTo>
                  <a:lnTo>
                    <a:pt x="6123940" y="570230"/>
                  </a:lnTo>
                  <a:lnTo>
                    <a:pt x="6123940" y="0"/>
                  </a:lnTo>
                  <a:lnTo>
                    <a:pt x="87630" y="0"/>
                  </a:lnTo>
                  <a:lnTo>
                    <a:pt x="87630" y="570230"/>
                  </a:lnTo>
                  <a:lnTo>
                    <a:pt x="349250" y="570230"/>
                  </a:lnTo>
                  <a:lnTo>
                    <a:pt x="349250" y="6930390"/>
                  </a:lnTo>
                  <a:lnTo>
                    <a:pt x="228600" y="6930390"/>
                  </a:lnTo>
                  <a:lnTo>
                    <a:pt x="228600" y="7202170"/>
                  </a:lnTo>
                  <a:lnTo>
                    <a:pt x="243840" y="7202170"/>
                  </a:lnTo>
                  <a:lnTo>
                    <a:pt x="0" y="7250430"/>
                  </a:lnTo>
                  <a:lnTo>
                    <a:pt x="0" y="7590790"/>
                  </a:lnTo>
                  <a:lnTo>
                    <a:pt x="6350000" y="7590790"/>
                  </a:lnTo>
                  <a:lnTo>
                    <a:pt x="6350000" y="7250430"/>
                  </a:lnTo>
                  <a:lnTo>
                    <a:pt x="6106160" y="7202170"/>
                  </a:lnTo>
                  <a:close/>
                  <a:moveTo>
                    <a:pt x="3173730" y="749300"/>
                  </a:moveTo>
                  <a:lnTo>
                    <a:pt x="5589270" y="749300"/>
                  </a:lnTo>
                  <a:lnTo>
                    <a:pt x="5589270" y="6747510"/>
                  </a:lnTo>
                  <a:lnTo>
                    <a:pt x="3173730" y="6747510"/>
                  </a:lnTo>
                  <a:lnTo>
                    <a:pt x="3173730" y="749300"/>
                  </a:lnTo>
                  <a:close/>
                  <a:moveTo>
                    <a:pt x="3037840" y="6747510"/>
                  </a:moveTo>
                  <a:lnTo>
                    <a:pt x="622300" y="6747510"/>
                  </a:lnTo>
                  <a:lnTo>
                    <a:pt x="622300" y="749300"/>
                  </a:lnTo>
                  <a:lnTo>
                    <a:pt x="3037840" y="749300"/>
                  </a:lnTo>
                  <a:lnTo>
                    <a:pt x="3037840" y="6747510"/>
                  </a:lnTo>
                  <a:close/>
                </a:path>
              </a:pathLst>
            </a:custGeom>
            <a:solidFill>
              <a:srgbClr val="EC6433"/>
            </a:solid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9348275" y="931145"/>
            <a:ext cx="2764331" cy="2764331"/>
          </a:xfrm>
          <a:custGeom>
            <a:avLst/>
            <a:gdLst/>
            <a:ahLst/>
            <a:cxnLst/>
            <a:rect r="r" b="b" t="t" l="l"/>
            <a:pathLst>
              <a:path h="2764331" w="2764331">
                <a:moveTo>
                  <a:pt x="0" y="0"/>
                </a:moveTo>
                <a:lnTo>
                  <a:pt x="2764331" y="0"/>
                </a:lnTo>
                <a:lnTo>
                  <a:pt x="2764331" y="2764331"/>
                </a:lnTo>
                <a:lnTo>
                  <a:pt x="0" y="27643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587006" y="2830504"/>
            <a:ext cx="9701741" cy="4286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8400"/>
              </a:lnSpc>
              <a:spcBef>
                <a:spcPct val="0"/>
              </a:spcBef>
            </a:pPr>
            <a:r>
              <a:rPr lang="en-US" sz="7000" spc="203">
                <a:solidFill>
                  <a:srgbClr val="1E2D55"/>
                </a:solidFill>
                <a:latin typeface="TT Milks Casual 900 One"/>
              </a:rPr>
              <a:t>Smart window control based on temperature and voice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14439079" y="697959"/>
            <a:ext cx="1857647" cy="2476863"/>
          </a:xfrm>
          <a:custGeom>
            <a:avLst/>
            <a:gdLst/>
            <a:ahLst/>
            <a:cxnLst/>
            <a:rect r="r" b="b" t="t" l="l"/>
            <a:pathLst>
              <a:path h="2476863" w="1857647">
                <a:moveTo>
                  <a:pt x="0" y="0"/>
                </a:moveTo>
                <a:lnTo>
                  <a:pt x="1857647" y="0"/>
                </a:lnTo>
                <a:lnTo>
                  <a:pt x="1857647" y="2476863"/>
                </a:lnTo>
                <a:lnTo>
                  <a:pt x="0" y="247686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809960" y="1626828"/>
            <a:ext cx="8334040" cy="609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799"/>
              </a:lnSpc>
              <a:spcBef>
                <a:spcPct val="0"/>
              </a:spcBef>
            </a:pPr>
            <a:r>
              <a:rPr lang="en-US" sz="3999" spc="115">
                <a:solidFill>
                  <a:srgbClr val="1E2D55"/>
                </a:solidFill>
                <a:latin typeface="TT Milks Casual 700 One"/>
              </a:rPr>
              <a:t>MP MINI-Project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587006" y="7586000"/>
            <a:ext cx="8334040" cy="1209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99"/>
              </a:lnSpc>
            </a:pPr>
            <a:r>
              <a:rPr lang="en-US" sz="3999" spc="115">
                <a:solidFill>
                  <a:srgbClr val="1E2D55"/>
                </a:solidFill>
                <a:latin typeface="TT Milks Casual 700 One"/>
              </a:rPr>
              <a:t>211EC112- G.YASHWANTH KUMAR</a:t>
            </a:r>
          </a:p>
          <a:p>
            <a:pPr algn="l" marL="0" indent="0" lvl="0">
              <a:lnSpc>
                <a:spcPts val="4799"/>
              </a:lnSpc>
              <a:spcBef>
                <a:spcPct val="0"/>
              </a:spcBef>
            </a:pPr>
            <a:r>
              <a:rPr lang="en-US" sz="3999" spc="115">
                <a:solidFill>
                  <a:srgbClr val="1E2D55"/>
                </a:solidFill>
                <a:latin typeface="TT Milks Casual 700 One"/>
              </a:rPr>
              <a:t>211EC138- P.SHASHANKA MOULI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E6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144000" y="5469400"/>
            <a:ext cx="10933741" cy="10834343"/>
          </a:xfrm>
          <a:custGeom>
            <a:avLst/>
            <a:gdLst/>
            <a:ahLst/>
            <a:cxnLst/>
            <a:rect r="r" b="b" t="t" l="l"/>
            <a:pathLst>
              <a:path h="10834343" w="10933741">
                <a:moveTo>
                  <a:pt x="0" y="0"/>
                </a:moveTo>
                <a:lnTo>
                  <a:pt x="10933741" y="0"/>
                </a:lnTo>
                <a:lnTo>
                  <a:pt x="10933741" y="10834343"/>
                </a:lnTo>
                <a:lnTo>
                  <a:pt x="0" y="108343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775623" y="-3353447"/>
            <a:ext cx="10933741" cy="10834343"/>
          </a:xfrm>
          <a:custGeom>
            <a:avLst/>
            <a:gdLst/>
            <a:ahLst/>
            <a:cxnLst/>
            <a:rect r="r" b="b" t="t" l="l"/>
            <a:pathLst>
              <a:path h="10834343" w="10933741">
                <a:moveTo>
                  <a:pt x="0" y="0"/>
                </a:moveTo>
                <a:lnTo>
                  <a:pt x="10933741" y="0"/>
                </a:lnTo>
                <a:lnTo>
                  <a:pt x="10933741" y="10834343"/>
                </a:lnTo>
                <a:lnTo>
                  <a:pt x="0" y="108343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821129" y="-6309305"/>
            <a:ext cx="10933741" cy="10834343"/>
          </a:xfrm>
          <a:custGeom>
            <a:avLst/>
            <a:gdLst/>
            <a:ahLst/>
            <a:cxnLst/>
            <a:rect r="r" b="b" t="t" l="l"/>
            <a:pathLst>
              <a:path h="10834343" w="10933741">
                <a:moveTo>
                  <a:pt x="0" y="0"/>
                </a:moveTo>
                <a:lnTo>
                  <a:pt x="10933742" y="0"/>
                </a:lnTo>
                <a:lnTo>
                  <a:pt x="10933742" y="10834344"/>
                </a:lnTo>
                <a:lnTo>
                  <a:pt x="0" y="108343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198275" y="1133054"/>
            <a:ext cx="15891450" cy="8020892"/>
            <a:chOff x="0" y="0"/>
            <a:chExt cx="4185403" cy="211249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185403" cy="2112498"/>
            </a:xfrm>
            <a:custGeom>
              <a:avLst/>
              <a:gdLst/>
              <a:ahLst/>
              <a:cxnLst/>
              <a:rect r="r" b="b" t="t" l="l"/>
              <a:pathLst>
                <a:path h="2112498" w="4185403">
                  <a:moveTo>
                    <a:pt x="4872" y="0"/>
                  </a:moveTo>
                  <a:lnTo>
                    <a:pt x="4180531" y="0"/>
                  </a:lnTo>
                  <a:cubicBezTo>
                    <a:pt x="4181823" y="0"/>
                    <a:pt x="4183062" y="513"/>
                    <a:pt x="4183976" y="1427"/>
                  </a:cubicBezTo>
                  <a:cubicBezTo>
                    <a:pt x="4184890" y="2341"/>
                    <a:pt x="4185403" y="3580"/>
                    <a:pt x="4185403" y="4872"/>
                  </a:cubicBezTo>
                  <a:lnTo>
                    <a:pt x="4185403" y="2107627"/>
                  </a:lnTo>
                  <a:cubicBezTo>
                    <a:pt x="4185403" y="2110317"/>
                    <a:pt x="4183221" y="2112498"/>
                    <a:pt x="4180531" y="2112498"/>
                  </a:cubicBezTo>
                  <a:lnTo>
                    <a:pt x="4872" y="2112498"/>
                  </a:lnTo>
                  <a:cubicBezTo>
                    <a:pt x="2181" y="2112498"/>
                    <a:pt x="0" y="2110317"/>
                    <a:pt x="0" y="2107627"/>
                  </a:cubicBezTo>
                  <a:lnTo>
                    <a:pt x="0" y="4872"/>
                  </a:lnTo>
                  <a:cubicBezTo>
                    <a:pt x="0" y="2181"/>
                    <a:pt x="2181" y="0"/>
                    <a:pt x="4872" y="0"/>
                  </a:cubicBezTo>
                  <a:close/>
                </a:path>
              </a:pathLst>
            </a:custGeom>
            <a:solidFill>
              <a:srgbClr val="3E4466"/>
            </a:solidFill>
            <a:ln w="190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4785373" y="1357571"/>
            <a:ext cx="8373183" cy="14694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93"/>
              </a:lnSpc>
            </a:pPr>
            <a:r>
              <a:rPr lang="en-US" sz="5272">
                <a:solidFill>
                  <a:srgbClr val="FFFFFF"/>
                </a:solidFill>
                <a:latin typeface="TT Milks Casual 700 One Bold"/>
              </a:rPr>
              <a:t>Introduction to THE PROJECT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709274" y="2731778"/>
            <a:ext cx="14959290" cy="54623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482878" indent="-241439" lvl="1">
              <a:lnSpc>
                <a:spcPts val="3623"/>
              </a:lnSpc>
              <a:buFont typeface="Arial"/>
              <a:buChar char="•"/>
            </a:pPr>
            <a:r>
              <a:rPr lang="en-US" sz="2236" u="sng">
                <a:solidFill>
                  <a:srgbClr val="FFFFFF"/>
                </a:solidFill>
                <a:latin typeface="Quicksand Medium"/>
              </a:rPr>
              <a:t>Aut</a:t>
            </a:r>
            <a:r>
              <a:rPr lang="en-US" sz="2236" u="sng">
                <a:solidFill>
                  <a:srgbClr val="FFFFFF"/>
                </a:solidFill>
                <a:latin typeface="Quicksand Medium"/>
              </a:rPr>
              <a:t>omated Window Control System</a:t>
            </a:r>
            <a:r>
              <a:rPr lang="en-US" sz="2236">
                <a:solidFill>
                  <a:srgbClr val="FFFFFF"/>
                </a:solidFill>
                <a:latin typeface="Quicksand Medium"/>
              </a:rPr>
              <a:t>: The project's main objective is to create an advanced window control system that enhances room comfort. It uses a Raspberry Pi 3 Model B+ with Wi-Fi modules for smart control.</a:t>
            </a:r>
          </a:p>
          <a:p>
            <a:pPr marL="482878" indent="-241439" lvl="1">
              <a:lnSpc>
                <a:spcPts val="3623"/>
              </a:lnSpc>
              <a:buFont typeface="Arial"/>
              <a:buChar char="•"/>
            </a:pPr>
            <a:r>
              <a:rPr lang="en-US" sz="2236" u="sng">
                <a:solidFill>
                  <a:srgbClr val="FFFFFF"/>
                </a:solidFill>
                <a:latin typeface="Quicksand Medium"/>
              </a:rPr>
              <a:t>Temperature Sensing</a:t>
            </a:r>
            <a:r>
              <a:rPr lang="en-US" sz="2236">
                <a:solidFill>
                  <a:srgbClr val="FFFFFF"/>
                </a:solidFill>
                <a:latin typeface="Quicksand Medium"/>
              </a:rPr>
              <a:t>: The system incorporates a DTH22 temperature sensor and fetches local temperature data from the OpenWeather API. This data is displayed on an LCD screen in the room.</a:t>
            </a:r>
          </a:p>
          <a:p>
            <a:pPr marL="482878" indent="-241439" lvl="1">
              <a:lnSpc>
                <a:spcPts val="3623"/>
              </a:lnSpc>
              <a:buFont typeface="Arial"/>
              <a:buChar char="•"/>
            </a:pPr>
            <a:r>
              <a:rPr lang="en-US" sz="2236" u="sng">
                <a:solidFill>
                  <a:srgbClr val="FFFFFF"/>
                </a:solidFill>
                <a:latin typeface="Quicksand Medium"/>
              </a:rPr>
              <a:t>Dynamic Window Operation</a:t>
            </a:r>
            <a:r>
              <a:rPr lang="en-US" sz="2236">
                <a:solidFill>
                  <a:srgbClr val="FFFFFF"/>
                </a:solidFill>
                <a:latin typeface="Quicksand Medium"/>
              </a:rPr>
              <a:t>: The system dynamically adjusts window operations based on temperature differences. Stepper motors control the windows, allowing for airflow regulation.</a:t>
            </a:r>
          </a:p>
          <a:p>
            <a:pPr marL="482878" indent="-241439" lvl="1">
              <a:lnSpc>
                <a:spcPts val="3623"/>
              </a:lnSpc>
              <a:buFont typeface="Arial"/>
              <a:buChar char="•"/>
            </a:pPr>
            <a:r>
              <a:rPr lang="en-US" sz="2236" u="sng">
                <a:solidFill>
                  <a:srgbClr val="FFFFFF"/>
                </a:solidFill>
                <a:latin typeface="Quicksand Medium"/>
              </a:rPr>
              <a:t>Voice Control:</a:t>
            </a:r>
            <a:r>
              <a:rPr lang="en-US" sz="2236">
                <a:solidFill>
                  <a:srgbClr val="FFFFFF"/>
                </a:solidFill>
                <a:latin typeface="Quicksand Medium"/>
              </a:rPr>
              <a:t> Users can control the system with voice commands, including open, close, and automate. There are plans to include light intensity and rain detection for further automation.</a:t>
            </a:r>
          </a:p>
          <a:p>
            <a:pPr marL="482878" indent="-241439" lvl="1">
              <a:lnSpc>
                <a:spcPts val="3623"/>
              </a:lnSpc>
              <a:buFont typeface="Arial"/>
              <a:buChar char="•"/>
            </a:pPr>
            <a:r>
              <a:rPr lang="en-US" sz="2236" u="sng">
                <a:solidFill>
                  <a:srgbClr val="FFFFFF"/>
                </a:solidFill>
                <a:latin typeface="Quicksand Medium"/>
              </a:rPr>
              <a:t>Automation Hierarchy</a:t>
            </a:r>
            <a:r>
              <a:rPr lang="en-US" sz="2236">
                <a:solidFill>
                  <a:srgbClr val="FFFFFF"/>
                </a:solidFill>
                <a:latin typeface="Quicksand Medium"/>
              </a:rPr>
              <a:t>: The system's hierarchy for control is as follows: Voice-controlled, temperature-controlled for future  photosensitive (light intensity), precipitation level (rain).</a:t>
            </a:r>
          </a:p>
          <a:p>
            <a:pPr>
              <a:lnSpc>
                <a:spcPts val="3623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E6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26850" y="1133054"/>
            <a:ext cx="15891450" cy="8020892"/>
            <a:chOff x="0" y="0"/>
            <a:chExt cx="4185403" cy="211249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185403" cy="2112498"/>
            </a:xfrm>
            <a:custGeom>
              <a:avLst/>
              <a:gdLst/>
              <a:ahLst/>
              <a:cxnLst/>
              <a:rect r="r" b="b" t="t" l="l"/>
              <a:pathLst>
                <a:path h="2112498" w="4185403">
                  <a:moveTo>
                    <a:pt x="4872" y="0"/>
                  </a:moveTo>
                  <a:lnTo>
                    <a:pt x="4180531" y="0"/>
                  </a:lnTo>
                  <a:cubicBezTo>
                    <a:pt x="4181823" y="0"/>
                    <a:pt x="4183062" y="513"/>
                    <a:pt x="4183976" y="1427"/>
                  </a:cubicBezTo>
                  <a:cubicBezTo>
                    <a:pt x="4184890" y="2341"/>
                    <a:pt x="4185403" y="3580"/>
                    <a:pt x="4185403" y="4872"/>
                  </a:cubicBezTo>
                  <a:lnTo>
                    <a:pt x="4185403" y="2107627"/>
                  </a:lnTo>
                  <a:cubicBezTo>
                    <a:pt x="4185403" y="2110317"/>
                    <a:pt x="4183221" y="2112498"/>
                    <a:pt x="4180531" y="2112498"/>
                  </a:cubicBezTo>
                  <a:lnTo>
                    <a:pt x="4872" y="2112498"/>
                  </a:lnTo>
                  <a:cubicBezTo>
                    <a:pt x="2181" y="2112498"/>
                    <a:pt x="0" y="2110317"/>
                    <a:pt x="0" y="2107627"/>
                  </a:cubicBezTo>
                  <a:lnTo>
                    <a:pt x="0" y="4872"/>
                  </a:lnTo>
                  <a:cubicBezTo>
                    <a:pt x="0" y="2181"/>
                    <a:pt x="2181" y="0"/>
                    <a:pt x="4872" y="0"/>
                  </a:cubicBezTo>
                  <a:close/>
                </a:path>
              </a:pathLst>
            </a:custGeom>
            <a:solidFill>
              <a:srgbClr val="D9D9D9"/>
            </a:solidFill>
            <a:ln w="190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937403" y="1474049"/>
            <a:ext cx="7886106" cy="19506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16"/>
              </a:lnSpc>
            </a:pPr>
            <a:r>
              <a:rPr lang="en-US" sz="7052">
                <a:solidFill>
                  <a:srgbClr val="000000"/>
                </a:solidFill>
                <a:latin typeface="TT Milks Casual 700 One Bold"/>
              </a:rPr>
              <a:t>COMPONENTS USED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937403" y="3747726"/>
            <a:ext cx="7931101" cy="48402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569"/>
              </a:lnSpc>
            </a:pPr>
            <a:r>
              <a:rPr lang="en-US" sz="3438">
                <a:solidFill>
                  <a:srgbClr val="000000"/>
                </a:solidFill>
                <a:latin typeface="Quicksand Medium"/>
              </a:rPr>
              <a:t>- Raspberry Pi 3 Model B+</a:t>
            </a:r>
          </a:p>
          <a:p>
            <a:pPr algn="just">
              <a:lnSpc>
                <a:spcPts val="5569"/>
              </a:lnSpc>
            </a:pPr>
            <a:r>
              <a:rPr lang="en-US" sz="3438">
                <a:solidFill>
                  <a:srgbClr val="000000"/>
                </a:solidFill>
                <a:latin typeface="Quicksand Medium"/>
              </a:rPr>
              <a:t>- Temperature Sensor (DHT22)</a:t>
            </a:r>
          </a:p>
          <a:p>
            <a:pPr algn="just">
              <a:lnSpc>
                <a:spcPts val="5569"/>
              </a:lnSpc>
            </a:pPr>
            <a:r>
              <a:rPr lang="en-US" sz="3438">
                <a:solidFill>
                  <a:srgbClr val="000000"/>
                </a:solidFill>
                <a:latin typeface="Quicksand Medium"/>
              </a:rPr>
              <a:t>- OpenWeather API</a:t>
            </a:r>
          </a:p>
          <a:p>
            <a:pPr algn="just">
              <a:lnSpc>
                <a:spcPts val="5569"/>
              </a:lnSpc>
            </a:pPr>
            <a:r>
              <a:rPr lang="en-US" sz="3438">
                <a:solidFill>
                  <a:srgbClr val="000000"/>
                </a:solidFill>
                <a:latin typeface="Quicksand Medium"/>
              </a:rPr>
              <a:t>- LCD Display</a:t>
            </a:r>
          </a:p>
          <a:p>
            <a:pPr algn="just">
              <a:lnSpc>
                <a:spcPts val="5569"/>
              </a:lnSpc>
            </a:pPr>
            <a:r>
              <a:rPr lang="en-US" sz="3438">
                <a:solidFill>
                  <a:srgbClr val="000000"/>
                </a:solidFill>
                <a:latin typeface="Quicksand Medium"/>
              </a:rPr>
              <a:t>- Stepper/Servo Motors</a:t>
            </a:r>
          </a:p>
          <a:p>
            <a:pPr algn="just">
              <a:lnSpc>
                <a:spcPts val="5569"/>
              </a:lnSpc>
            </a:pPr>
            <a:r>
              <a:rPr lang="en-US" sz="3438">
                <a:solidFill>
                  <a:srgbClr val="000000"/>
                </a:solidFill>
                <a:latin typeface="Quicksand Medium"/>
              </a:rPr>
              <a:t>- Voice Recognition System</a:t>
            </a:r>
          </a:p>
          <a:p>
            <a:pPr algn="just">
              <a:lnSpc>
                <a:spcPts val="5569"/>
              </a:lnSpc>
            </a:pPr>
          </a:p>
        </p:txBody>
      </p:sp>
      <p:sp>
        <p:nvSpPr>
          <p:cNvPr name="Freeform 7" id="7"/>
          <p:cNvSpPr/>
          <p:nvPr/>
        </p:nvSpPr>
        <p:spPr>
          <a:xfrm flipH="false" flipV="false" rot="887923">
            <a:off x="-8863404" y="-8019274"/>
            <a:ext cx="13977230" cy="14342307"/>
          </a:xfrm>
          <a:custGeom>
            <a:avLst/>
            <a:gdLst/>
            <a:ahLst/>
            <a:cxnLst/>
            <a:rect r="r" b="b" t="t" l="l"/>
            <a:pathLst>
              <a:path h="14342307" w="13977230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1557425">
            <a:off x="9303485" y="1604924"/>
            <a:ext cx="2801911" cy="2801911"/>
          </a:xfrm>
          <a:custGeom>
            <a:avLst/>
            <a:gdLst/>
            <a:ahLst/>
            <a:cxnLst/>
            <a:rect r="r" b="b" t="t" l="l"/>
            <a:pathLst>
              <a:path h="2801911" w="2801911">
                <a:moveTo>
                  <a:pt x="0" y="0"/>
                </a:moveTo>
                <a:lnTo>
                  <a:pt x="2801911" y="0"/>
                </a:lnTo>
                <a:lnTo>
                  <a:pt x="2801911" y="2801911"/>
                </a:lnTo>
                <a:lnTo>
                  <a:pt x="0" y="280191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791186">
            <a:off x="13861897" y="1672564"/>
            <a:ext cx="2723275" cy="2723275"/>
          </a:xfrm>
          <a:custGeom>
            <a:avLst/>
            <a:gdLst/>
            <a:ahLst/>
            <a:cxnLst/>
            <a:rect r="r" b="b" t="t" l="l"/>
            <a:pathLst>
              <a:path h="2723275" w="2723275">
                <a:moveTo>
                  <a:pt x="0" y="0"/>
                </a:moveTo>
                <a:lnTo>
                  <a:pt x="2723276" y="0"/>
                </a:lnTo>
                <a:lnTo>
                  <a:pt x="2723276" y="2723275"/>
                </a:lnTo>
                <a:lnTo>
                  <a:pt x="0" y="272327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10580377">
            <a:off x="11586070" y="4421292"/>
            <a:ext cx="12102934" cy="12419055"/>
          </a:xfrm>
          <a:custGeom>
            <a:avLst/>
            <a:gdLst/>
            <a:ahLst/>
            <a:cxnLst/>
            <a:rect r="r" b="b" t="t" l="l"/>
            <a:pathLst>
              <a:path h="12419055" w="12102934">
                <a:moveTo>
                  <a:pt x="0" y="0"/>
                </a:moveTo>
                <a:lnTo>
                  <a:pt x="12102933" y="0"/>
                </a:lnTo>
                <a:lnTo>
                  <a:pt x="12102933" y="12419055"/>
                </a:lnTo>
                <a:lnTo>
                  <a:pt x="0" y="1241905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1610754" y="4610459"/>
            <a:ext cx="2355780" cy="3766149"/>
          </a:xfrm>
          <a:custGeom>
            <a:avLst/>
            <a:gdLst/>
            <a:ahLst/>
            <a:cxnLst/>
            <a:rect r="r" b="b" t="t" l="l"/>
            <a:pathLst>
              <a:path h="3766149" w="2355780">
                <a:moveTo>
                  <a:pt x="0" y="0"/>
                </a:moveTo>
                <a:lnTo>
                  <a:pt x="2355780" y="0"/>
                </a:lnTo>
                <a:lnTo>
                  <a:pt x="2355780" y="3766148"/>
                </a:lnTo>
                <a:lnTo>
                  <a:pt x="0" y="376614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E2D5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85078" y="1802594"/>
            <a:ext cx="17317844" cy="79554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564"/>
              </a:lnSpc>
            </a:pPr>
          </a:p>
          <a:p>
            <a:pPr algn="just">
              <a:lnSpc>
                <a:spcPts val="4564"/>
              </a:lnSpc>
            </a:pPr>
            <a:r>
              <a:rPr lang="en-US" sz="2817">
                <a:solidFill>
                  <a:srgbClr val="FFFFFF"/>
                </a:solidFill>
                <a:latin typeface="Quicksand Medium"/>
              </a:rPr>
              <a:t>1. </a:t>
            </a:r>
            <a:r>
              <a:rPr lang="en-US" sz="2817" u="sng">
                <a:solidFill>
                  <a:srgbClr val="FFFFFF"/>
                </a:solidFill>
                <a:latin typeface="Quicksand Medium"/>
              </a:rPr>
              <a:t>Temperature Sensing Integration: </a:t>
            </a:r>
            <a:r>
              <a:rPr lang="en-US" sz="2817">
                <a:solidFill>
                  <a:srgbClr val="FFFFFF"/>
                </a:solidFill>
                <a:latin typeface="Quicksand Medium"/>
              </a:rPr>
              <a:t>Successfully implemented a temperature sensing module using a DTH22 Sensor. Capturing real-time data to monitor the current temperature of the room.</a:t>
            </a:r>
          </a:p>
          <a:p>
            <a:pPr algn="just">
              <a:lnSpc>
                <a:spcPts val="4564"/>
              </a:lnSpc>
            </a:pPr>
            <a:r>
              <a:rPr lang="en-US" sz="2817">
                <a:solidFill>
                  <a:srgbClr val="FFFFFF"/>
                </a:solidFill>
                <a:latin typeface="Quicksand Medium"/>
              </a:rPr>
              <a:t>2. </a:t>
            </a:r>
            <a:r>
              <a:rPr lang="en-US" sz="2817" u="sng">
                <a:solidFill>
                  <a:srgbClr val="FFFFFF"/>
                </a:solidFill>
                <a:latin typeface="Quicksand Medium"/>
              </a:rPr>
              <a:t>OpenWeather API Integration:</a:t>
            </a:r>
            <a:r>
              <a:rPr lang="en-US" sz="2817">
                <a:solidFill>
                  <a:srgbClr val="FFFFFF"/>
                </a:solidFill>
                <a:latin typeface="Quicksand Medium"/>
              </a:rPr>
              <a:t> Integrated the OpenWeatherMap API to fetch accurate and up-to-date temperature data for the city Mulki. Developed a mechanism to handle API requests and responses.</a:t>
            </a:r>
          </a:p>
          <a:p>
            <a:pPr algn="just">
              <a:lnSpc>
                <a:spcPts val="4564"/>
              </a:lnSpc>
            </a:pPr>
            <a:r>
              <a:rPr lang="en-US" sz="2817">
                <a:solidFill>
                  <a:srgbClr val="FFFFFF"/>
                </a:solidFill>
                <a:latin typeface="Quicksand Medium"/>
              </a:rPr>
              <a:t>3.</a:t>
            </a:r>
            <a:r>
              <a:rPr lang="en-US" sz="2817" u="sng">
                <a:solidFill>
                  <a:srgbClr val="FFFFFF"/>
                </a:solidFill>
                <a:latin typeface="Quicksand Medium"/>
              </a:rPr>
              <a:t>Temperature Comparison Algorithm:</a:t>
            </a:r>
            <a:r>
              <a:rPr lang="en-US" sz="2817">
                <a:solidFill>
                  <a:srgbClr val="FFFFFF"/>
                </a:solidFill>
                <a:latin typeface="Quicksand Medium"/>
              </a:rPr>
              <a:t> Implemented a smart algorithm that compares room temperature and city temperature. Defined ranges for triggering actions based on temperature differences.</a:t>
            </a:r>
          </a:p>
          <a:p>
            <a:pPr algn="just">
              <a:lnSpc>
                <a:spcPts val="4564"/>
              </a:lnSpc>
            </a:pPr>
            <a:r>
              <a:rPr lang="en-US" sz="2817">
                <a:solidFill>
                  <a:srgbClr val="FFFFFF"/>
                </a:solidFill>
                <a:latin typeface="Quicksand Medium"/>
              </a:rPr>
              <a:t>4. </a:t>
            </a:r>
            <a:r>
              <a:rPr lang="en-US" sz="2817" u="sng">
                <a:solidFill>
                  <a:srgbClr val="FFFFFF"/>
                </a:solidFill>
                <a:latin typeface="Quicksand Medium"/>
              </a:rPr>
              <a:t>Servo Motor Control:</a:t>
            </a:r>
            <a:r>
              <a:rPr lang="en-US" sz="2817">
                <a:solidFill>
                  <a:srgbClr val="FFFFFF"/>
                </a:solidFill>
                <a:latin typeface="Quicksand Medium"/>
              </a:rPr>
              <a:t> Successfully integrated a servo motor into the system for physical actions.</a:t>
            </a:r>
          </a:p>
          <a:p>
            <a:pPr algn="just">
              <a:lnSpc>
                <a:spcPts val="4564"/>
              </a:lnSpc>
            </a:pPr>
            <a:r>
              <a:rPr lang="en-US" sz="2817">
                <a:solidFill>
                  <a:srgbClr val="FFFFFF"/>
                </a:solidFill>
                <a:latin typeface="Quicksand Medium"/>
              </a:rPr>
              <a:t>Designed a control mechanism that adjusts the servo based on temperature variations.</a:t>
            </a:r>
          </a:p>
          <a:p>
            <a:pPr algn="just">
              <a:lnSpc>
                <a:spcPts val="4564"/>
              </a:lnSpc>
            </a:pPr>
            <a:r>
              <a:rPr lang="en-US" sz="2817">
                <a:solidFill>
                  <a:srgbClr val="FFFFFF"/>
                </a:solidFill>
                <a:latin typeface="Quicksand Medium"/>
              </a:rPr>
              <a:t>5. </a:t>
            </a:r>
            <a:r>
              <a:rPr lang="en-US" sz="2817" u="sng">
                <a:solidFill>
                  <a:srgbClr val="FFFFFF"/>
                </a:solidFill>
                <a:latin typeface="Quicksand Medium"/>
              </a:rPr>
              <a:t>Continuous Monitoring and Adjustment</a:t>
            </a:r>
            <a:r>
              <a:rPr lang="en-US" sz="2817">
                <a:solidFill>
                  <a:srgbClr val="FFFFFF"/>
                </a:solidFill>
                <a:latin typeface="Quicksand Medium"/>
              </a:rPr>
              <a:t>: Established a continuous monitoring system to ensure real-time temperature updates. Automated adjustments of the servo motor to maintain optimal conditions.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-2532442" y="-2057400"/>
            <a:ext cx="6035040" cy="4114800"/>
          </a:xfrm>
          <a:custGeom>
            <a:avLst/>
            <a:gdLst/>
            <a:ahLst/>
            <a:cxnLst/>
            <a:rect r="r" b="b" t="t" l="l"/>
            <a:pathLst>
              <a:path h="4114800" w="6035040">
                <a:moveTo>
                  <a:pt x="0" y="0"/>
                </a:moveTo>
                <a:lnTo>
                  <a:pt x="6035040" y="0"/>
                </a:lnTo>
                <a:lnTo>
                  <a:pt x="603504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772994" y="533400"/>
            <a:ext cx="14742011" cy="1066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00"/>
              </a:lnSpc>
            </a:pPr>
            <a:r>
              <a:rPr lang="en-US" sz="7500">
                <a:solidFill>
                  <a:srgbClr val="FFFFFF"/>
                </a:solidFill>
                <a:latin typeface="TT Milks Casual 700 One Bold"/>
              </a:rPr>
              <a:t>PROGRESS SO FAR ...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4241780" y="-2057400"/>
            <a:ext cx="6035040" cy="4114800"/>
          </a:xfrm>
          <a:custGeom>
            <a:avLst/>
            <a:gdLst/>
            <a:ahLst/>
            <a:cxnLst/>
            <a:rect r="r" b="b" t="t" l="l"/>
            <a:pathLst>
              <a:path h="4114800" w="6035040">
                <a:moveTo>
                  <a:pt x="0" y="0"/>
                </a:moveTo>
                <a:lnTo>
                  <a:pt x="6035040" y="0"/>
                </a:lnTo>
                <a:lnTo>
                  <a:pt x="603504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E6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580377">
            <a:off x="8354728" y="-6309698"/>
            <a:ext cx="21368654" cy="21926790"/>
          </a:xfrm>
          <a:custGeom>
            <a:avLst/>
            <a:gdLst/>
            <a:ahLst/>
            <a:cxnLst/>
            <a:rect r="r" b="b" t="t" l="l"/>
            <a:pathLst>
              <a:path h="21926790" w="21368654">
                <a:moveTo>
                  <a:pt x="0" y="0"/>
                </a:moveTo>
                <a:lnTo>
                  <a:pt x="21368654" y="0"/>
                </a:lnTo>
                <a:lnTo>
                  <a:pt x="21368654" y="21926791"/>
                </a:lnTo>
                <a:lnTo>
                  <a:pt x="0" y="2192679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82789" y="1754700"/>
            <a:ext cx="10372386" cy="8532300"/>
          </a:xfrm>
          <a:custGeom>
            <a:avLst/>
            <a:gdLst/>
            <a:ahLst/>
            <a:cxnLst/>
            <a:rect r="r" b="b" t="t" l="l"/>
            <a:pathLst>
              <a:path h="8532300" w="10372386">
                <a:moveTo>
                  <a:pt x="0" y="0"/>
                </a:moveTo>
                <a:lnTo>
                  <a:pt x="10372386" y="0"/>
                </a:lnTo>
                <a:lnTo>
                  <a:pt x="10372386" y="8532300"/>
                </a:lnTo>
                <a:lnTo>
                  <a:pt x="0" y="85323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091423" y="1539714"/>
            <a:ext cx="6953568" cy="8747286"/>
          </a:xfrm>
          <a:custGeom>
            <a:avLst/>
            <a:gdLst/>
            <a:ahLst/>
            <a:cxnLst/>
            <a:rect r="r" b="b" t="t" l="l"/>
            <a:pathLst>
              <a:path h="8747286" w="6953568">
                <a:moveTo>
                  <a:pt x="0" y="0"/>
                </a:moveTo>
                <a:lnTo>
                  <a:pt x="6953568" y="0"/>
                </a:lnTo>
                <a:lnTo>
                  <a:pt x="6953568" y="8747286"/>
                </a:lnTo>
                <a:lnTo>
                  <a:pt x="0" y="874728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0" y="66675"/>
            <a:ext cx="13510849" cy="9925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60"/>
              </a:lnSpc>
            </a:pPr>
            <a:r>
              <a:rPr lang="en-US" sz="7000">
                <a:solidFill>
                  <a:srgbClr val="000000"/>
                </a:solidFill>
                <a:latin typeface="TT Milks Casual 700 One Bold"/>
              </a:rPr>
              <a:t>CODES USED FOR THE PROJECT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E6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580377">
            <a:off x="11586070" y="4421292"/>
            <a:ext cx="12102934" cy="12419055"/>
          </a:xfrm>
          <a:custGeom>
            <a:avLst/>
            <a:gdLst/>
            <a:ahLst/>
            <a:cxnLst/>
            <a:rect r="r" b="b" t="t" l="l"/>
            <a:pathLst>
              <a:path h="12419055" w="12102934">
                <a:moveTo>
                  <a:pt x="0" y="0"/>
                </a:moveTo>
                <a:lnTo>
                  <a:pt x="12102933" y="0"/>
                </a:lnTo>
                <a:lnTo>
                  <a:pt x="12102933" y="12419055"/>
                </a:lnTo>
                <a:lnTo>
                  <a:pt x="0" y="124190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887923">
            <a:off x="-7766061" y="-6631194"/>
            <a:ext cx="13977230" cy="14342307"/>
          </a:xfrm>
          <a:custGeom>
            <a:avLst/>
            <a:gdLst/>
            <a:ahLst/>
            <a:cxnLst/>
            <a:rect r="r" b="b" t="t" l="l"/>
            <a:pathLst>
              <a:path h="14342307" w="13977230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198275" y="1133054"/>
            <a:ext cx="15891450" cy="8020892"/>
            <a:chOff x="0" y="0"/>
            <a:chExt cx="4185403" cy="211249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185403" cy="2112498"/>
            </a:xfrm>
            <a:custGeom>
              <a:avLst/>
              <a:gdLst/>
              <a:ahLst/>
              <a:cxnLst/>
              <a:rect r="r" b="b" t="t" l="l"/>
              <a:pathLst>
                <a:path h="2112498" w="4185403">
                  <a:moveTo>
                    <a:pt x="4872" y="0"/>
                  </a:moveTo>
                  <a:lnTo>
                    <a:pt x="4180531" y="0"/>
                  </a:lnTo>
                  <a:cubicBezTo>
                    <a:pt x="4181823" y="0"/>
                    <a:pt x="4183062" y="513"/>
                    <a:pt x="4183976" y="1427"/>
                  </a:cubicBezTo>
                  <a:cubicBezTo>
                    <a:pt x="4184890" y="2341"/>
                    <a:pt x="4185403" y="3580"/>
                    <a:pt x="4185403" y="4872"/>
                  </a:cubicBezTo>
                  <a:lnTo>
                    <a:pt x="4185403" y="2107627"/>
                  </a:lnTo>
                  <a:cubicBezTo>
                    <a:pt x="4185403" y="2110317"/>
                    <a:pt x="4183221" y="2112498"/>
                    <a:pt x="4180531" y="2112498"/>
                  </a:cubicBezTo>
                  <a:lnTo>
                    <a:pt x="4872" y="2112498"/>
                  </a:lnTo>
                  <a:cubicBezTo>
                    <a:pt x="2181" y="2112498"/>
                    <a:pt x="0" y="2110317"/>
                    <a:pt x="0" y="2107627"/>
                  </a:cubicBezTo>
                  <a:lnTo>
                    <a:pt x="0" y="4872"/>
                  </a:lnTo>
                  <a:cubicBezTo>
                    <a:pt x="0" y="2181"/>
                    <a:pt x="2181" y="0"/>
                    <a:pt x="4872" y="0"/>
                  </a:cubicBezTo>
                  <a:close/>
                </a:path>
              </a:pathLst>
            </a:custGeom>
            <a:solidFill>
              <a:srgbClr val="D9D9D9"/>
            </a:solidFill>
            <a:ln w="190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14011958" y="3451881"/>
            <a:ext cx="2590849" cy="1931360"/>
          </a:xfrm>
          <a:custGeom>
            <a:avLst/>
            <a:gdLst/>
            <a:ahLst/>
            <a:cxnLst/>
            <a:rect r="r" b="b" t="t" l="l"/>
            <a:pathLst>
              <a:path h="1931360" w="2590849">
                <a:moveTo>
                  <a:pt x="0" y="0"/>
                </a:moveTo>
                <a:lnTo>
                  <a:pt x="2590849" y="0"/>
                </a:lnTo>
                <a:lnTo>
                  <a:pt x="2590849" y="1931360"/>
                </a:lnTo>
                <a:lnTo>
                  <a:pt x="0" y="193136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144000" y="1454154"/>
            <a:ext cx="2637607" cy="2637607"/>
          </a:xfrm>
          <a:custGeom>
            <a:avLst/>
            <a:gdLst/>
            <a:ahLst/>
            <a:cxnLst/>
            <a:rect r="r" b="b" t="t" l="l"/>
            <a:pathLst>
              <a:path h="2637607" w="2637607">
                <a:moveTo>
                  <a:pt x="0" y="0"/>
                </a:moveTo>
                <a:lnTo>
                  <a:pt x="2637607" y="0"/>
                </a:lnTo>
                <a:lnTo>
                  <a:pt x="2637607" y="2637607"/>
                </a:lnTo>
                <a:lnTo>
                  <a:pt x="0" y="263760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459453" y="1740991"/>
            <a:ext cx="7684547" cy="19450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560"/>
              </a:lnSpc>
            </a:pPr>
            <a:r>
              <a:rPr lang="en-US" sz="7000">
                <a:solidFill>
                  <a:srgbClr val="231F20"/>
                </a:solidFill>
                <a:latin typeface="TT Milks Casual 700 One Bold"/>
              </a:rPr>
              <a:t>FUTURE ENHANCEMENTS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98275" y="3725986"/>
            <a:ext cx="12328090" cy="54025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86"/>
              </a:lnSpc>
            </a:pPr>
            <a:r>
              <a:rPr lang="en-US" sz="2954">
                <a:solidFill>
                  <a:srgbClr val="231F20"/>
                </a:solidFill>
                <a:latin typeface="Quicksand Medium"/>
              </a:rPr>
              <a:t>Upcoming Features:</a:t>
            </a:r>
          </a:p>
          <a:p>
            <a:pPr>
              <a:lnSpc>
                <a:spcPts val="4786"/>
              </a:lnSpc>
            </a:pPr>
            <a:r>
              <a:rPr lang="en-US" sz="2954">
                <a:solidFill>
                  <a:srgbClr val="231F20"/>
                </a:solidFill>
                <a:latin typeface="Quicksand Medium"/>
              </a:rPr>
              <a:t>1. *Luminous Intensity Detection::Windows respond to light intensity. Too much light triggers window closure for comfort.</a:t>
            </a:r>
          </a:p>
          <a:p>
            <a:pPr>
              <a:lnSpc>
                <a:spcPts val="4786"/>
              </a:lnSpc>
            </a:pPr>
            <a:r>
              <a:rPr lang="en-US" sz="2954">
                <a:solidFill>
                  <a:srgbClr val="231F20"/>
                </a:solidFill>
                <a:latin typeface="Quicksand Medium"/>
              </a:rPr>
              <a:t>2. *Rain Detection:: Windows open/close based on precipitation level. Low to moderate rain prompts window opening; otherwise, it closes.</a:t>
            </a:r>
          </a:p>
          <a:p>
            <a:pPr>
              <a:lnSpc>
                <a:spcPts val="4786"/>
              </a:lnSpc>
            </a:pPr>
            <a:r>
              <a:rPr lang="en-US" sz="2954">
                <a:solidFill>
                  <a:srgbClr val="231F20"/>
                </a:solidFill>
                <a:latin typeface="Quicksand Medium"/>
              </a:rPr>
              <a:t>3. *Hierarchy of Controls:: Voice-controlled commands take precedence. Followed by luminous intensity, precipitation level, and temperature control.</a:t>
            </a:r>
          </a:p>
          <a:p>
            <a:pPr>
              <a:lnSpc>
                <a:spcPts val="4786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E6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580377">
            <a:off x="12206502" y="-6286211"/>
            <a:ext cx="21368654" cy="21926790"/>
          </a:xfrm>
          <a:custGeom>
            <a:avLst/>
            <a:gdLst/>
            <a:ahLst/>
            <a:cxnLst/>
            <a:rect r="r" b="b" t="t" l="l"/>
            <a:pathLst>
              <a:path h="21926790" w="21368654">
                <a:moveTo>
                  <a:pt x="0" y="0"/>
                </a:moveTo>
                <a:lnTo>
                  <a:pt x="21368654" y="0"/>
                </a:lnTo>
                <a:lnTo>
                  <a:pt x="21368654" y="21926790"/>
                </a:lnTo>
                <a:lnTo>
                  <a:pt x="0" y="219267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561733" y="7664162"/>
            <a:ext cx="8097687" cy="15941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13015"/>
              </a:lnSpc>
              <a:spcBef>
                <a:spcPct val="0"/>
              </a:spcBef>
            </a:pPr>
            <a:r>
              <a:rPr lang="en-US" sz="9431" spc="924">
                <a:solidFill>
                  <a:srgbClr val="231F20"/>
                </a:solidFill>
                <a:latin typeface="Oswald Bold"/>
              </a:rPr>
              <a:t>THANK YOU</a:t>
            </a:r>
          </a:p>
        </p:txBody>
      </p:sp>
      <p:sp>
        <p:nvSpPr>
          <p:cNvPr name="Freeform 4" id="4"/>
          <p:cNvSpPr/>
          <p:nvPr/>
        </p:nvSpPr>
        <p:spPr>
          <a:xfrm flipH="true" flipV="false" rot="0">
            <a:off x="-4254153" y="7476061"/>
            <a:ext cx="11881594" cy="3564478"/>
          </a:xfrm>
          <a:custGeom>
            <a:avLst/>
            <a:gdLst/>
            <a:ahLst/>
            <a:cxnLst/>
            <a:rect r="r" b="b" t="t" l="l"/>
            <a:pathLst>
              <a:path h="3564478" w="11881594">
                <a:moveTo>
                  <a:pt x="11881594" y="0"/>
                </a:moveTo>
                <a:lnTo>
                  <a:pt x="0" y="0"/>
                </a:lnTo>
                <a:lnTo>
                  <a:pt x="0" y="3564478"/>
                </a:lnTo>
                <a:lnTo>
                  <a:pt x="11881594" y="3564478"/>
                </a:lnTo>
                <a:lnTo>
                  <a:pt x="1188159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0" y="1530926"/>
            <a:ext cx="11902066" cy="5945135"/>
          </a:xfrm>
          <a:custGeom>
            <a:avLst/>
            <a:gdLst/>
            <a:ahLst/>
            <a:cxnLst/>
            <a:rect r="r" b="b" t="t" l="l"/>
            <a:pathLst>
              <a:path h="5945135" w="11902066">
                <a:moveTo>
                  <a:pt x="0" y="0"/>
                </a:moveTo>
                <a:lnTo>
                  <a:pt x="11902066" y="0"/>
                </a:lnTo>
                <a:lnTo>
                  <a:pt x="11902066" y="5945135"/>
                </a:lnTo>
                <a:lnTo>
                  <a:pt x="0" y="594513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45866" y="188769"/>
            <a:ext cx="9004653" cy="12304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10056"/>
              </a:lnSpc>
              <a:spcBef>
                <a:spcPct val="0"/>
              </a:spcBef>
            </a:pPr>
            <a:r>
              <a:rPr lang="en-US" sz="7287" spc="714">
                <a:solidFill>
                  <a:srgbClr val="231F20"/>
                </a:solidFill>
                <a:latin typeface="Oswald Bold"/>
              </a:rPr>
              <a:t>BLOCK-DIAGRAM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DAFxb78f81g</dc:identifier>
  <dcterms:modified xsi:type="dcterms:W3CDTF">2011-08-01T06:04:30Z</dcterms:modified>
  <cp:revision>1</cp:revision>
  <dc:title>AUTOMATED WINDOW CONTROL BASED ON TEMPERATURE</dc:title>
</cp:coreProperties>
</file>