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Barlow SemiCondensed Bold" panose="020B0604020202020204" charset="0"/>
      <p:regular r:id="rId13"/>
    </p:embeddedFont>
    <p:embeddedFont>
      <p:font typeface="Calibri" panose="020F0502020204030204" pitchFamily="34" charset="0"/>
      <p:regular r:id="rId14"/>
      <p:bold r:id="rId15"/>
      <p:italic r:id="rId16"/>
      <p:boldItalic r:id="rId17"/>
    </p:embeddedFont>
    <p:embeddedFont>
      <p:font typeface="Chunk Five" panose="020B0604020202020204" charset="0"/>
      <p:regular r:id="rId18"/>
    </p:embeddedFont>
    <p:embeddedFont>
      <p:font typeface="Roboto" panose="02000000000000000000" pitchFamily="2" charset="0"/>
      <p:regular r:id="rId19"/>
      <p:bold r:id="rId20"/>
      <p:italic r:id="rId21"/>
      <p:bold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55" autoAdjust="0"/>
    <p:restoredTop sz="94622" autoAdjust="0"/>
  </p:normalViewPr>
  <p:slideViewPr>
    <p:cSldViewPr>
      <p:cViewPr varScale="1">
        <p:scale>
          <a:sx n="58" d="100"/>
          <a:sy n="58" d="100"/>
        </p:scale>
        <p:origin x="89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47F57"/>
        </a:solidFill>
        <a:effectLst/>
      </p:bgPr>
    </p:bg>
    <p:spTree>
      <p:nvGrpSpPr>
        <p:cNvPr id="1" name=""/>
        <p:cNvGrpSpPr/>
        <p:nvPr/>
      </p:nvGrpSpPr>
      <p:grpSpPr>
        <a:xfrm>
          <a:off x="0" y="0"/>
          <a:ext cx="0" cy="0"/>
          <a:chOff x="0" y="0"/>
          <a:chExt cx="0" cy="0"/>
        </a:xfrm>
      </p:grpSpPr>
      <p:grpSp>
        <p:nvGrpSpPr>
          <p:cNvPr id="2" name="Group 2"/>
          <p:cNvGrpSpPr/>
          <p:nvPr/>
        </p:nvGrpSpPr>
        <p:grpSpPr>
          <a:xfrm rot="-2344676">
            <a:off x="2043141" y="2897646"/>
            <a:ext cx="21249208" cy="10759530"/>
            <a:chOff x="0" y="0"/>
            <a:chExt cx="6229756" cy="3154435"/>
          </a:xfrm>
        </p:grpSpPr>
        <p:sp>
          <p:nvSpPr>
            <p:cNvPr id="3" name="Freeform 3"/>
            <p:cNvSpPr/>
            <p:nvPr/>
          </p:nvSpPr>
          <p:spPr>
            <a:xfrm>
              <a:off x="0" y="0"/>
              <a:ext cx="6229756" cy="3154435"/>
            </a:xfrm>
            <a:custGeom>
              <a:avLst/>
              <a:gdLst/>
              <a:ahLst/>
              <a:cxnLst/>
              <a:rect l="l" t="t" r="r" b="b"/>
              <a:pathLst>
                <a:path w="6229756" h="3154435">
                  <a:moveTo>
                    <a:pt x="0" y="0"/>
                  </a:moveTo>
                  <a:lnTo>
                    <a:pt x="6229756" y="0"/>
                  </a:lnTo>
                  <a:lnTo>
                    <a:pt x="6229756" y="3154435"/>
                  </a:lnTo>
                  <a:lnTo>
                    <a:pt x="0" y="3154435"/>
                  </a:lnTo>
                  <a:close/>
                </a:path>
              </a:pathLst>
            </a:custGeom>
            <a:solidFill>
              <a:srgbClr val="9EA7A9"/>
            </a:solidFill>
          </p:spPr>
        </p:sp>
      </p:grpSp>
      <p:sp>
        <p:nvSpPr>
          <p:cNvPr id="4" name="TextBox 4"/>
          <p:cNvSpPr txBox="1"/>
          <p:nvPr/>
        </p:nvSpPr>
        <p:spPr>
          <a:xfrm>
            <a:off x="793298" y="767992"/>
            <a:ext cx="7545919" cy="4128927"/>
          </a:xfrm>
          <a:prstGeom prst="rect">
            <a:avLst/>
          </a:prstGeom>
        </p:spPr>
        <p:txBody>
          <a:bodyPr lIns="0" tIns="0" rIns="0" bIns="0" rtlCol="0" anchor="t">
            <a:spAutoFit/>
          </a:bodyPr>
          <a:lstStyle/>
          <a:p>
            <a:pPr>
              <a:lnSpc>
                <a:spcPts val="10692"/>
              </a:lnSpc>
            </a:pPr>
            <a:r>
              <a:rPr lang="en-US" sz="11138">
                <a:solidFill>
                  <a:srgbClr val="272727"/>
                </a:solidFill>
                <a:latin typeface="Roboto"/>
              </a:rPr>
              <a:t>DYNAMIC </a:t>
            </a:r>
          </a:p>
          <a:p>
            <a:pPr>
              <a:lnSpc>
                <a:spcPts val="10692"/>
              </a:lnSpc>
            </a:pPr>
            <a:r>
              <a:rPr lang="en-US" sz="11138">
                <a:solidFill>
                  <a:srgbClr val="272727"/>
                </a:solidFill>
                <a:latin typeface="Roboto"/>
              </a:rPr>
              <a:t>LINK </a:t>
            </a:r>
          </a:p>
          <a:p>
            <a:pPr>
              <a:lnSpc>
                <a:spcPts val="10596"/>
              </a:lnSpc>
            </a:pPr>
            <a:r>
              <a:rPr lang="en-US" sz="11038">
                <a:solidFill>
                  <a:srgbClr val="272727"/>
                </a:solidFill>
                <a:latin typeface="Roboto"/>
              </a:rPr>
              <a:t>LIBRARY</a:t>
            </a: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296212" y="1100677"/>
            <a:ext cx="11244843" cy="815762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47F57"/>
        </a:solidFill>
        <a:effectLst/>
      </p:bgPr>
    </p:bg>
    <p:spTree>
      <p:nvGrpSpPr>
        <p:cNvPr id="1" name=""/>
        <p:cNvGrpSpPr/>
        <p:nvPr/>
      </p:nvGrpSpPr>
      <p:grpSpPr>
        <a:xfrm>
          <a:off x="0" y="0"/>
          <a:ext cx="0" cy="0"/>
          <a:chOff x="0" y="0"/>
          <a:chExt cx="0" cy="0"/>
        </a:xfrm>
      </p:grpSpPr>
      <p:grpSp>
        <p:nvGrpSpPr>
          <p:cNvPr id="2" name="Group 2"/>
          <p:cNvGrpSpPr/>
          <p:nvPr/>
        </p:nvGrpSpPr>
        <p:grpSpPr>
          <a:xfrm rot="-4129172">
            <a:off x="8326115" y="1778986"/>
            <a:ext cx="14364003" cy="8605553"/>
            <a:chOff x="0" y="0"/>
            <a:chExt cx="7440451" cy="4457615"/>
          </a:xfrm>
        </p:grpSpPr>
        <p:sp>
          <p:nvSpPr>
            <p:cNvPr id="3" name="Freeform 3"/>
            <p:cNvSpPr/>
            <p:nvPr/>
          </p:nvSpPr>
          <p:spPr>
            <a:xfrm>
              <a:off x="0" y="0"/>
              <a:ext cx="7440451" cy="4457615"/>
            </a:xfrm>
            <a:custGeom>
              <a:avLst/>
              <a:gdLst/>
              <a:ahLst/>
              <a:cxnLst/>
              <a:rect l="l" t="t" r="r" b="b"/>
              <a:pathLst>
                <a:path w="7440451" h="4457615">
                  <a:moveTo>
                    <a:pt x="0" y="0"/>
                  </a:moveTo>
                  <a:lnTo>
                    <a:pt x="7440451" y="0"/>
                  </a:lnTo>
                  <a:lnTo>
                    <a:pt x="7440451" y="4457615"/>
                  </a:lnTo>
                  <a:lnTo>
                    <a:pt x="0" y="4457615"/>
                  </a:lnTo>
                  <a:close/>
                </a:path>
              </a:pathLst>
            </a:custGeom>
            <a:solidFill>
              <a:srgbClr val="9EA7A9"/>
            </a:solidFill>
          </p:spPr>
        </p:sp>
      </p:grpSp>
      <p:sp>
        <p:nvSpPr>
          <p:cNvPr id="4" name="TextBox 4"/>
          <p:cNvSpPr txBox="1"/>
          <p:nvPr/>
        </p:nvSpPr>
        <p:spPr>
          <a:xfrm>
            <a:off x="659499" y="1805201"/>
            <a:ext cx="11225296" cy="8025308"/>
          </a:xfrm>
          <a:prstGeom prst="rect">
            <a:avLst/>
          </a:prstGeom>
        </p:spPr>
        <p:txBody>
          <a:bodyPr lIns="0" tIns="0" rIns="0" bIns="0" rtlCol="0" anchor="t">
            <a:spAutoFit/>
          </a:bodyPr>
          <a:lstStyle/>
          <a:p>
            <a:pPr>
              <a:lnSpc>
                <a:spcPts val="7932"/>
              </a:lnSpc>
            </a:pPr>
            <a:r>
              <a:rPr lang="en-US" sz="7019" spc="-273">
                <a:solidFill>
                  <a:srgbClr val="FFFFFF"/>
                </a:solidFill>
                <a:latin typeface="Roboto"/>
              </a:rPr>
              <a:t>Step 6: After the generation of dll file we need to load this in java by the method so called system.load() and then write java code to use this native method and finally compile the code to see the result </a:t>
            </a:r>
          </a:p>
          <a:p>
            <a:pPr marL="0" lvl="0" indent="0">
              <a:lnSpc>
                <a:spcPts val="7932"/>
              </a:lnSpc>
            </a:pPr>
            <a:endParaRPr lang="en-US" sz="7019" spc="-273">
              <a:solidFill>
                <a:srgbClr val="FFFFFF"/>
              </a:solidFill>
              <a:latin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47F5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437779" y="300811"/>
            <a:ext cx="9003944" cy="968537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EA7A9"/>
        </a:solidFill>
        <a:effectLst/>
      </p:bgPr>
    </p:bg>
    <p:spTree>
      <p:nvGrpSpPr>
        <p:cNvPr id="1" name=""/>
        <p:cNvGrpSpPr/>
        <p:nvPr/>
      </p:nvGrpSpPr>
      <p:grpSpPr>
        <a:xfrm>
          <a:off x="0" y="0"/>
          <a:ext cx="0" cy="0"/>
          <a:chOff x="0" y="0"/>
          <a:chExt cx="0" cy="0"/>
        </a:xfrm>
      </p:grpSpPr>
      <p:grpSp>
        <p:nvGrpSpPr>
          <p:cNvPr id="2" name="Group 2"/>
          <p:cNvGrpSpPr/>
          <p:nvPr/>
        </p:nvGrpSpPr>
        <p:grpSpPr>
          <a:xfrm rot="-4129172">
            <a:off x="-5353042" y="-746050"/>
            <a:ext cx="14364003" cy="10124193"/>
            <a:chOff x="0" y="0"/>
            <a:chExt cx="7440451" cy="5244260"/>
          </a:xfrm>
        </p:grpSpPr>
        <p:sp>
          <p:nvSpPr>
            <p:cNvPr id="3" name="Freeform 3"/>
            <p:cNvSpPr/>
            <p:nvPr/>
          </p:nvSpPr>
          <p:spPr>
            <a:xfrm>
              <a:off x="0" y="0"/>
              <a:ext cx="7440451" cy="5244259"/>
            </a:xfrm>
            <a:custGeom>
              <a:avLst/>
              <a:gdLst/>
              <a:ahLst/>
              <a:cxnLst/>
              <a:rect l="l" t="t" r="r" b="b"/>
              <a:pathLst>
                <a:path w="7440451" h="5244259">
                  <a:moveTo>
                    <a:pt x="0" y="0"/>
                  </a:moveTo>
                  <a:lnTo>
                    <a:pt x="7440451" y="0"/>
                  </a:lnTo>
                  <a:lnTo>
                    <a:pt x="7440451" y="5244259"/>
                  </a:lnTo>
                  <a:lnTo>
                    <a:pt x="0" y="5244259"/>
                  </a:lnTo>
                  <a:close/>
                </a:path>
              </a:pathLst>
            </a:custGeom>
            <a:solidFill>
              <a:srgbClr val="947F57"/>
            </a:solidFill>
          </p:spPr>
        </p:sp>
      </p:grpSp>
      <p:pic>
        <p:nvPicPr>
          <p:cNvPr id="4" name="Picture 4"/>
          <p:cNvPicPr>
            <a:picLocks noChangeAspect="1"/>
          </p:cNvPicPr>
          <p:nvPr/>
        </p:nvPicPr>
        <p:blipFill>
          <a:blip r:embed="rId2"/>
          <a:srcRect/>
          <a:stretch>
            <a:fillRect/>
          </a:stretch>
        </p:blipFill>
        <p:spPr>
          <a:xfrm>
            <a:off x="13209822" y="7646348"/>
            <a:ext cx="5078178" cy="2640652"/>
          </a:xfrm>
          <a:prstGeom prst="rect">
            <a:avLst/>
          </a:prstGeom>
        </p:spPr>
      </p:pic>
      <p:sp>
        <p:nvSpPr>
          <p:cNvPr id="5" name="TextBox 5"/>
          <p:cNvSpPr txBox="1"/>
          <p:nvPr/>
        </p:nvSpPr>
        <p:spPr>
          <a:xfrm>
            <a:off x="8273014" y="3092802"/>
            <a:ext cx="9480629" cy="4311651"/>
          </a:xfrm>
          <a:prstGeom prst="rect">
            <a:avLst/>
          </a:prstGeom>
        </p:spPr>
        <p:txBody>
          <a:bodyPr lIns="0" tIns="0" rIns="0" bIns="0" rtlCol="0" anchor="t">
            <a:spAutoFit/>
          </a:bodyPr>
          <a:lstStyle/>
          <a:p>
            <a:pPr marL="0" lvl="0" indent="0" algn="l">
              <a:lnSpc>
                <a:spcPts val="4899"/>
              </a:lnSpc>
              <a:spcBef>
                <a:spcPct val="0"/>
              </a:spcBef>
            </a:pPr>
            <a:r>
              <a:rPr lang="en-US" sz="3499">
                <a:solidFill>
                  <a:srgbClr val="FFFFFF"/>
                </a:solidFill>
                <a:latin typeface="Roboto"/>
              </a:rPr>
              <a:t>A dynamic link library (DLL) is a collection of small programs that larger programs can load when needed to complete specific tasks. The small program, called a DLL file, contains instructions that help the larger program handle what may not be a core function of the original program.</a:t>
            </a:r>
          </a:p>
        </p:txBody>
      </p:sp>
      <p:sp>
        <p:nvSpPr>
          <p:cNvPr id="6" name="TextBox 6"/>
          <p:cNvSpPr txBox="1"/>
          <p:nvPr/>
        </p:nvSpPr>
        <p:spPr>
          <a:xfrm>
            <a:off x="769045" y="2134018"/>
            <a:ext cx="5583133" cy="6018964"/>
          </a:xfrm>
          <a:prstGeom prst="rect">
            <a:avLst/>
          </a:prstGeom>
        </p:spPr>
        <p:txBody>
          <a:bodyPr lIns="0" tIns="0" rIns="0" bIns="0" rtlCol="0" anchor="t">
            <a:spAutoFit/>
          </a:bodyPr>
          <a:lstStyle/>
          <a:p>
            <a:pPr marL="0" lvl="0" indent="0">
              <a:lnSpc>
                <a:spcPts val="14899"/>
              </a:lnSpc>
              <a:spcBef>
                <a:spcPct val="0"/>
              </a:spcBef>
            </a:pPr>
            <a:r>
              <a:rPr lang="en-US" sz="14899" spc="59">
                <a:solidFill>
                  <a:srgbClr val="FFFFFF"/>
                </a:solidFill>
                <a:latin typeface="Chunk Five"/>
              </a:rPr>
              <a:t>What is DLL?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47F57"/>
        </a:solidFill>
        <a:effectLst/>
      </p:bgPr>
    </p:bg>
    <p:spTree>
      <p:nvGrpSpPr>
        <p:cNvPr id="1" name=""/>
        <p:cNvGrpSpPr/>
        <p:nvPr/>
      </p:nvGrpSpPr>
      <p:grpSpPr>
        <a:xfrm>
          <a:off x="0" y="0"/>
          <a:ext cx="0" cy="0"/>
          <a:chOff x="0" y="0"/>
          <a:chExt cx="0" cy="0"/>
        </a:xfrm>
      </p:grpSpPr>
      <p:grpSp>
        <p:nvGrpSpPr>
          <p:cNvPr id="2" name="Group 2"/>
          <p:cNvGrpSpPr/>
          <p:nvPr/>
        </p:nvGrpSpPr>
        <p:grpSpPr>
          <a:xfrm>
            <a:off x="-478631" y="-347378"/>
            <a:ext cx="19514220" cy="4396461"/>
            <a:chOff x="0" y="0"/>
            <a:chExt cx="5721099" cy="1288936"/>
          </a:xfrm>
        </p:grpSpPr>
        <p:sp>
          <p:nvSpPr>
            <p:cNvPr id="3" name="Freeform 3"/>
            <p:cNvSpPr/>
            <p:nvPr/>
          </p:nvSpPr>
          <p:spPr>
            <a:xfrm>
              <a:off x="0" y="0"/>
              <a:ext cx="5721099" cy="1288936"/>
            </a:xfrm>
            <a:custGeom>
              <a:avLst/>
              <a:gdLst/>
              <a:ahLst/>
              <a:cxnLst/>
              <a:rect l="l" t="t" r="r" b="b"/>
              <a:pathLst>
                <a:path w="5721099" h="1288936">
                  <a:moveTo>
                    <a:pt x="0" y="0"/>
                  </a:moveTo>
                  <a:lnTo>
                    <a:pt x="5721099" y="0"/>
                  </a:lnTo>
                  <a:lnTo>
                    <a:pt x="5721099" y="1288936"/>
                  </a:lnTo>
                  <a:lnTo>
                    <a:pt x="0" y="1288936"/>
                  </a:lnTo>
                  <a:close/>
                </a:path>
              </a:pathLst>
            </a:custGeom>
            <a:solidFill>
              <a:srgbClr val="9EA7A9"/>
            </a:solidFill>
          </p:spPr>
        </p:sp>
      </p:grpSp>
      <p:sp>
        <p:nvSpPr>
          <p:cNvPr id="4" name="TextBox 4"/>
          <p:cNvSpPr txBox="1"/>
          <p:nvPr/>
        </p:nvSpPr>
        <p:spPr>
          <a:xfrm>
            <a:off x="7765520" y="1657252"/>
            <a:ext cx="10315509" cy="1076577"/>
          </a:xfrm>
          <a:prstGeom prst="rect">
            <a:avLst/>
          </a:prstGeom>
        </p:spPr>
        <p:txBody>
          <a:bodyPr lIns="0" tIns="0" rIns="0" bIns="0" rtlCol="0" anchor="t">
            <a:spAutoFit/>
          </a:bodyPr>
          <a:lstStyle/>
          <a:p>
            <a:pPr marL="0" lvl="0" indent="0">
              <a:lnSpc>
                <a:spcPts val="7018"/>
              </a:lnSpc>
              <a:spcBef>
                <a:spcPct val="0"/>
              </a:spcBef>
            </a:pPr>
            <a:r>
              <a:rPr lang="en-US" sz="7018">
                <a:solidFill>
                  <a:srgbClr val="FFFFFF"/>
                </a:solidFill>
                <a:latin typeface="Chunk Five"/>
              </a:rPr>
              <a:t>What is our Objective?</a:t>
            </a: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66572" y="882483"/>
            <a:ext cx="6698948" cy="3702691"/>
          </a:xfrm>
          <a:prstGeom prst="rect">
            <a:avLst/>
          </a:prstGeom>
        </p:spPr>
      </p:pic>
      <p:grpSp>
        <p:nvGrpSpPr>
          <p:cNvPr id="6" name="Group 6"/>
          <p:cNvGrpSpPr/>
          <p:nvPr/>
        </p:nvGrpSpPr>
        <p:grpSpPr>
          <a:xfrm>
            <a:off x="2182279" y="5682778"/>
            <a:ext cx="15077021" cy="3096335"/>
            <a:chOff x="0" y="0"/>
            <a:chExt cx="20102695" cy="4128446"/>
          </a:xfrm>
        </p:grpSpPr>
        <p:grpSp>
          <p:nvGrpSpPr>
            <p:cNvPr id="7" name="Group 7"/>
            <p:cNvGrpSpPr>
              <a:grpSpLocks noChangeAspect="1"/>
            </p:cNvGrpSpPr>
            <p:nvPr/>
          </p:nvGrpSpPr>
          <p:grpSpPr>
            <a:xfrm>
              <a:off x="145871" y="0"/>
              <a:ext cx="2667907" cy="2667907"/>
              <a:chOff x="0" y="0"/>
              <a:chExt cx="6355080" cy="6355080"/>
            </a:xfrm>
          </p:grpSpPr>
          <p:sp>
            <p:nvSpPr>
              <p:cNvPr id="8" name="Freeform 8"/>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E8E8E8"/>
              </a:solidFill>
            </p:spPr>
          </p:sp>
        </p:grpSp>
        <p:grpSp>
          <p:nvGrpSpPr>
            <p:cNvPr id="9" name="Group 9"/>
            <p:cNvGrpSpPr>
              <a:grpSpLocks noChangeAspect="1"/>
            </p:cNvGrpSpPr>
            <p:nvPr/>
          </p:nvGrpSpPr>
          <p:grpSpPr>
            <a:xfrm>
              <a:off x="8181096" y="0"/>
              <a:ext cx="2667907" cy="2667907"/>
              <a:chOff x="0" y="0"/>
              <a:chExt cx="6355080" cy="6355080"/>
            </a:xfrm>
          </p:grpSpPr>
          <p:sp>
            <p:nvSpPr>
              <p:cNvPr id="10" name="Freeform 10"/>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E8E8E8"/>
              </a:solidFill>
            </p:spPr>
          </p:sp>
        </p:grpSp>
        <p:grpSp>
          <p:nvGrpSpPr>
            <p:cNvPr id="11" name="Group 11"/>
            <p:cNvGrpSpPr>
              <a:grpSpLocks noChangeAspect="1"/>
            </p:cNvGrpSpPr>
            <p:nvPr/>
          </p:nvGrpSpPr>
          <p:grpSpPr>
            <a:xfrm>
              <a:off x="16300351" y="0"/>
              <a:ext cx="2667907" cy="2667907"/>
              <a:chOff x="0" y="0"/>
              <a:chExt cx="6355080" cy="6355080"/>
            </a:xfrm>
          </p:grpSpPr>
          <p:sp>
            <p:nvSpPr>
              <p:cNvPr id="12" name="Freeform 12"/>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E8E8E8"/>
              </a:solidFill>
            </p:spPr>
          </p:sp>
        </p:grpSp>
        <p:sp>
          <p:nvSpPr>
            <p:cNvPr id="13" name="TextBox 13"/>
            <p:cNvSpPr txBox="1"/>
            <p:nvPr/>
          </p:nvSpPr>
          <p:spPr>
            <a:xfrm>
              <a:off x="360296" y="11486"/>
              <a:ext cx="2239057" cy="2226388"/>
            </a:xfrm>
            <a:prstGeom prst="rect">
              <a:avLst/>
            </a:prstGeom>
          </p:spPr>
          <p:txBody>
            <a:bodyPr lIns="0" tIns="0" rIns="0" bIns="0" rtlCol="0" anchor="t">
              <a:spAutoFit/>
            </a:bodyPr>
            <a:lstStyle/>
            <a:p>
              <a:pPr marL="0" lvl="0" indent="0" algn="ctr">
                <a:lnSpc>
                  <a:spcPts val="14297"/>
                </a:lnSpc>
                <a:spcBef>
                  <a:spcPct val="0"/>
                </a:spcBef>
              </a:pPr>
              <a:r>
                <a:rPr lang="en-US" sz="10212" u="none">
                  <a:solidFill>
                    <a:srgbClr val="FFFFFF"/>
                  </a:solidFill>
                  <a:latin typeface="Barlow SemiCondensed Bold"/>
                </a:rPr>
                <a:t>C</a:t>
              </a:r>
            </a:p>
          </p:txBody>
        </p:sp>
        <p:sp>
          <p:nvSpPr>
            <p:cNvPr id="14" name="TextBox 14"/>
            <p:cNvSpPr txBox="1"/>
            <p:nvPr/>
          </p:nvSpPr>
          <p:spPr>
            <a:xfrm rot="59999">
              <a:off x="8324456" y="618898"/>
              <a:ext cx="2381187" cy="1229692"/>
            </a:xfrm>
            <a:prstGeom prst="rect">
              <a:avLst/>
            </a:prstGeom>
          </p:spPr>
          <p:txBody>
            <a:bodyPr lIns="0" tIns="0" rIns="0" bIns="0" rtlCol="0" anchor="t">
              <a:spAutoFit/>
            </a:bodyPr>
            <a:lstStyle/>
            <a:p>
              <a:pPr marL="0" lvl="0" indent="0" algn="ctr">
                <a:lnSpc>
                  <a:spcPts val="7899"/>
                </a:lnSpc>
                <a:spcBef>
                  <a:spcPct val="0"/>
                </a:spcBef>
              </a:pPr>
              <a:r>
                <a:rPr lang="en-US" sz="5642">
                  <a:solidFill>
                    <a:srgbClr val="FFFFFF"/>
                  </a:solidFill>
                  <a:latin typeface="Barlow SemiCondensed Bold"/>
                </a:rPr>
                <a:t>.DLL</a:t>
              </a:r>
            </a:p>
          </p:txBody>
        </p:sp>
        <p:sp>
          <p:nvSpPr>
            <p:cNvPr id="15" name="TextBox 15"/>
            <p:cNvSpPr txBox="1"/>
            <p:nvPr/>
          </p:nvSpPr>
          <p:spPr>
            <a:xfrm>
              <a:off x="16300351" y="486793"/>
              <a:ext cx="2667907" cy="1351972"/>
            </a:xfrm>
            <a:prstGeom prst="rect">
              <a:avLst/>
            </a:prstGeom>
          </p:spPr>
          <p:txBody>
            <a:bodyPr lIns="0" tIns="0" rIns="0" bIns="0" rtlCol="0" anchor="t">
              <a:spAutoFit/>
            </a:bodyPr>
            <a:lstStyle/>
            <a:p>
              <a:pPr marL="0" lvl="0" indent="0" algn="ctr">
                <a:lnSpc>
                  <a:spcPts val="8691"/>
                </a:lnSpc>
                <a:spcBef>
                  <a:spcPct val="0"/>
                </a:spcBef>
              </a:pPr>
              <a:r>
                <a:rPr lang="en-US" sz="6208">
                  <a:solidFill>
                    <a:srgbClr val="FFFFFF"/>
                  </a:solidFill>
                  <a:latin typeface="Barlow SemiCondensed Bold"/>
                </a:rPr>
                <a:t>Java</a:t>
              </a:r>
            </a:p>
          </p:txBody>
        </p:sp>
        <p:sp>
          <p:nvSpPr>
            <p:cNvPr id="16" name="TextBox 16"/>
            <p:cNvSpPr txBox="1"/>
            <p:nvPr/>
          </p:nvSpPr>
          <p:spPr>
            <a:xfrm>
              <a:off x="0" y="3122567"/>
              <a:ext cx="2959648" cy="1004473"/>
            </a:xfrm>
            <a:prstGeom prst="rect">
              <a:avLst/>
            </a:prstGeom>
          </p:spPr>
          <p:txBody>
            <a:bodyPr lIns="0" tIns="0" rIns="0" bIns="0" rtlCol="0" anchor="t">
              <a:spAutoFit/>
            </a:bodyPr>
            <a:lstStyle/>
            <a:p>
              <a:pPr marL="0" lvl="0" indent="0" algn="ctr">
                <a:lnSpc>
                  <a:spcPts val="6007"/>
                </a:lnSpc>
                <a:spcBef>
                  <a:spcPct val="0"/>
                </a:spcBef>
              </a:pPr>
              <a:r>
                <a:rPr lang="en-US" sz="4805" spc="-96">
                  <a:solidFill>
                    <a:srgbClr val="FFFFFF"/>
                  </a:solidFill>
                  <a:latin typeface="Roboto"/>
                </a:rPr>
                <a:t>C File</a:t>
              </a:r>
            </a:p>
          </p:txBody>
        </p:sp>
        <p:sp>
          <p:nvSpPr>
            <p:cNvPr id="17" name="TextBox 17"/>
            <p:cNvSpPr txBox="1"/>
            <p:nvPr/>
          </p:nvSpPr>
          <p:spPr>
            <a:xfrm>
              <a:off x="7364076" y="3123974"/>
              <a:ext cx="4301946" cy="1004472"/>
            </a:xfrm>
            <a:prstGeom prst="rect">
              <a:avLst/>
            </a:prstGeom>
          </p:spPr>
          <p:txBody>
            <a:bodyPr lIns="0" tIns="0" rIns="0" bIns="0" rtlCol="0" anchor="t">
              <a:spAutoFit/>
            </a:bodyPr>
            <a:lstStyle/>
            <a:p>
              <a:pPr marL="0" lvl="0" indent="0" algn="ctr">
                <a:lnSpc>
                  <a:spcPts val="6007"/>
                </a:lnSpc>
                <a:spcBef>
                  <a:spcPct val="0"/>
                </a:spcBef>
              </a:pPr>
              <a:r>
                <a:rPr lang="en-US" sz="4805" spc="-96">
                  <a:solidFill>
                    <a:srgbClr val="FFFFFF"/>
                  </a:solidFill>
                  <a:latin typeface="Roboto"/>
                </a:rPr>
                <a:t>DLL File</a:t>
              </a:r>
            </a:p>
          </p:txBody>
        </p:sp>
        <p:sp>
          <p:nvSpPr>
            <p:cNvPr id="18" name="TextBox 18"/>
            <p:cNvSpPr txBox="1"/>
            <p:nvPr/>
          </p:nvSpPr>
          <p:spPr>
            <a:xfrm>
              <a:off x="15165914" y="3123974"/>
              <a:ext cx="4936781" cy="1004472"/>
            </a:xfrm>
            <a:prstGeom prst="rect">
              <a:avLst/>
            </a:prstGeom>
          </p:spPr>
          <p:txBody>
            <a:bodyPr lIns="0" tIns="0" rIns="0" bIns="0" rtlCol="0" anchor="t">
              <a:spAutoFit/>
            </a:bodyPr>
            <a:lstStyle/>
            <a:p>
              <a:pPr marL="0" lvl="0" indent="0" algn="ctr">
                <a:lnSpc>
                  <a:spcPts val="6007"/>
                </a:lnSpc>
                <a:spcBef>
                  <a:spcPct val="0"/>
                </a:spcBef>
              </a:pPr>
              <a:r>
                <a:rPr lang="en-US" sz="4805" spc="-96">
                  <a:solidFill>
                    <a:srgbClr val="FFFFFF"/>
                  </a:solidFill>
                  <a:latin typeface="Roboto"/>
                </a:rPr>
                <a:t>Java File</a:t>
              </a:r>
            </a:p>
          </p:txBody>
        </p:sp>
        <p:sp>
          <p:nvSpPr>
            <p:cNvPr id="19" name="AutoShape 19"/>
            <p:cNvSpPr/>
            <p:nvPr/>
          </p:nvSpPr>
          <p:spPr>
            <a:xfrm>
              <a:off x="2813777" y="1303436"/>
              <a:ext cx="5367318" cy="0"/>
            </a:xfrm>
            <a:prstGeom prst="line">
              <a:avLst/>
            </a:prstGeom>
            <a:ln w="61034" cap="flat">
              <a:solidFill>
                <a:srgbClr val="FFFFFF"/>
              </a:solidFill>
              <a:prstDash val="solid"/>
              <a:headEnd type="none" w="sm" len="sm"/>
              <a:tailEnd type="triangle" w="lg" len="med"/>
            </a:ln>
          </p:spPr>
        </p:sp>
        <p:sp>
          <p:nvSpPr>
            <p:cNvPr id="20" name="AutoShape 20"/>
            <p:cNvSpPr/>
            <p:nvPr/>
          </p:nvSpPr>
          <p:spPr>
            <a:xfrm>
              <a:off x="10933033" y="1333953"/>
              <a:ext cx="5367318" cy="0"/>
            </a:xfrm>
            <a:prstGeom prst="line">
              <a:avLst/>
            </a:prstGeom>
            <a:ln w="61034" cap="flat">
              <a:solidFill>
                <a:srgbClr val="FFFFFF"/>
              </a:solidFill>
              <a:prstDash val="solid"/>
              <a:headEnd type="none" w="sm" len="sm"/>
              <a:tailEnd type="triangle" w="lg" len="med"/>
            </a:ln>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9C2C4"/>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961561" y="1247628"/>
            <a:ext cx="10870510" cy="7791745"/>
            <a:chOff x="0" y="0"/>
            <a:chExt cx="5630847" cy="4036068"/>
          </a:xfrm>
        </p:grpSpPr>
        <p:sp>
          <p:nvSpPr>
            <p:cNvPr id="3" name="Freeform 3"/>
            <p:cNvSpPr/>
            <p:nvPr/>
          </p:nvSpPr>
          <p:spPr>
            <a:xfrm>
              <a:off x="0" y="0"/>
              <a:ext cx="5630847" cy="4036068"/>
            </a:xfrm>
            <a:custGeom>
              <a:avLst/>
              <a:gdLst/>
              <a:ahLst/>
              <a:cxnLst/>
              <a:rect l="l" t="t" r="r" b="b"/>
              <a:pathLst>
                <a:path w="5630847" h="4036068">
                  <a:moveTo>
                    <a:pt x="0" y="0"/>
                  </a:moveTo>
                  <a:lnTo>
                    <a:pt x="5630847" y="0"/>
                  </a:lnTo>
                  <a:lnTo>
                    <a:pt x="5630847" y="4036068"/>
                  </a:lnTo>
                  <a:lnTo>
                    <a:pt x="0" y="4036068"/>
                  </a:lnTo>
                  <a:close/>
                </a:path>
              </a:pathLst>
            </a:custGeom>
            <a:solidFill>
              <a:srgbClr val="947F57"/>
            </a:solidFill>
          </p:spPr>
        </p:sp>
      </p:grpSp>
      <p:sp>
        <p:nvSpPr>
          <p:cNvPr id="4" name="TextBox 4"/>
          <p:cNvSpPr txBox="1"/>
          <p:nvPr/>
        </p:nvSpPr>
        <p:spPr>
          <a:xfrm>
            <a:off x="8597275" y="1888918"/>
            <a:ext cx="9277360" cy="6173243"/>
          </a:xfrm>
          <a:prstGeom prst="rect">
            <a:avLst/>
          </a:prstGeom>
        </p:spPr>
        <p:txBody>
          <a:bodyPr lIns="0" tIns="0" rIns="0" bIns="0" rtlCol="0" anchor="t">
            <a:spAutoFit/>
          </a:bodyPr>
          <a:lstStyle/>
          <a:p>
            <a:pPr>
              <a:lnSpc>
                <a:spcPts val="5419"/>
              </a:lnSpc>
            </a:pPr>
            <a:r>
              <a:rPr lang="en-US" sz="4335" spc="-86">
                <a:solidFill>
                  <a:srgbClr val="3D3D3D"/>
                </a:solidFill>
                <a:latin typeface="Roboto"/>
              </a:rPr>
              <a:t>JNI stands for Java Native Interface. </a:t>
            </a:r>
          </a:p>
          <a:p>
            <a:pPr>
              <a:lnSpc>
                <a:spcPts val="5419"/>
              </a:lnSpc>
            </a:pPr>
            <a:endParaRPr lang="en-US" sz="4335" spc="-86">
              <a:solidFill>
                <a:srgbClr val="3D3D3D"/>
              </a:solidFill>
              <a:latin typeface="Roboto"/>
            </a:endParaRPr>
          </a:p>
          <a:p>
            <a:pPr>
              <a:lnSpc>
                <a:spcPts val="5419"/>
              </a:lnSpc>
            </a:pPr>
            <a:r>
              <a:rPr lang="en-US" sz="4335" spc="-86">
                <a:solidFill>
                  <a:srgbClr val="3D3D3D"/>
                </a:solidFill>
                <a:latin typeface="Roboto"/>
              </a:rPr>
              <a:t>At times, it is necessary to use native (non-Java) codes (e.g., C/C++) to overcome the memory management and performance constraints in Java. Java supports native codes via the Java Native Interface (JNI).</a:t>
            </a:r>
          </a:p>
          <a:p>
            <a:pPr marL="0" lvl="0" indent="0">
              <a:lnSpc>
                <a:spcPts val="5419"/>
              </a:lnSpc>
              <a:spcBef>
                <a:spcPct val="0"/>
              </a:spcBef>
            </a:pPr>
            <a:endParaRPr lang="en-US" sz="4335" spc="-86">
              <a:solidFill>
                <a:srgbClr val="3D3D3D"/>
              </a:solidFill>
              <a:latin typeface="Roboto"/>
            </a:endParaRPr>
          </a:p>
        </p:txBody>
      </p:sp>
      <p:grpSp>
        <p:nvGrpSpPr>
          <p:cNvPr id="5" name="Group 5"/>
          <p:cNvGrpSpPr/>
          <p:nvPr/>
        </p:nvGrpSpPr>
        <p:grpSpPr>
          <a:xfrm>
            <a:off x="1028700" y="948782"/>
            <a:ext cx="5606620" cy="8309518"/>
            <a:chOff x="0" y="0"/>
            <a:chExt cx="7475494" cy="11079357"/>
          </a:xfrm>
        </p:grpSpPr>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47161" y="0"/>
              <a:ext cx="6621759" cy="6621759"/>
            </a:xfrm>
            <a:prstGeom prst="rect">
              <a:avLst/>
            </a:prstGeom>
          </p:spPr>
        </p:pic>
        <p:sp>
          <p:nvSpPr>
            <p:cNvPr id="7" name="TextBox 7"/>
            <p:cNvSpPr txBox="1"/>
            <p:nvPr/>
          </p:nvSpPr>
          <p:spPr>
            <a:xfrm>
              <a:off x="0" y="5947498"/>
              <a:ext cx="7475494" cy="5131859"/>
            </a:xfrm>
            <a:prstGeom prst="rect">
              <a:avLst/>
            </a:prstGeom>
          </p:spPr>
          <p:txBody>
            <a:bodyPr lIns="0" tIns="0" rIns="0" bIns="0" rtlCol="0" anchor="t">
              <a:spAutoFit/>
            </a:bodyPr>
            <a:lstStyle/>
            <a:p>
              <a:pPr marL="0" lvl="0" indent="0">
                <a:lnSpc>
                  <a:spcPts val="25286"/>
                </a:lnSpc>
                <a:spcBef>
                  <a:spcPct val="0"/>
                </a:spcBef>
              </a:pPr>
              <a:r>
                <a:rPr lang="en-US" sz="25286">
                  <a:solidFill>
                    <a:srgbClr val="3D3D3D"/>
                  </a:solidFill>
                  <a:latin typeface="Chunk Five"/>
                </a:rPr>
                <a:t>JNI</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47F57"/>
        </a:solidFill>
        <a:effectLst/>
      </p:bgPr>
    </p:bg>
    <p:spTree>
      <p:nvGrpSpPr>
        <p:cNvPr id="1" name=""/>
        <p:cNvGrpSpPr/>
        <p:nvPr/>
      </p:nvGrpSpPr>
      <p:grpSpPr>
        <a:xfrm>
          <a:off x="0" y="0"/>
          <a:ext cx="0" cy="0"/>
          <a:chOff x="0" y="0"/>
          <a:chExt cx="0" cy="0"/>
        </a:xfrm>
      </p:grpSpPr>
      <p:sp>
        <p:nvSpPr>
          <p:cNvPr id="2" name="TextBox 2"/>
          <p:cNvSpPr txBox="1"/>
          <p:nvPr/>
        </p:nvSpPr>
        <p:spPr>
          <a:xfrm>
            <a:off x="807180" y="2383194"/>
            <a:ext cx="11201812" cy="3597783"/>
          </a:xfrm>
          <a:prstGeom prst="rect">
            <a:avLst/>
          </a:prstGeom>
        </p:spPr>
        <p:txBody>
          <a:bodyPr lIns="0" tIns="0" rIns="0" bIns="0" rtlCol="0" anchor="t">
            <a:spAutoFit/>
          </a:bodyPr>
          <a:lstStyle/>
          <a:p>
            <a:pPr marL="0" lvl="0" indent="0">
              <a:lnSpc>
                <a:spcPts val="7020"/>
              </a:lnSpc>
              <a:spcBef>
                <a:spcPct val="0"/>
              </a:spcBef>
            </a:pPr>
            <a:r>
              <a:rPr lang="en-US" sz="7020" spc="28">
                <a:solidFill>
                  <a:srgbClr val="FFFFFF"/>
                </a:solidFill>
                <a:latin typeface="Roboto"/>
              </a:rPr>
              <a:t>Step 1: Create Java File and write the native method which you want to implement</a:t>
            </a:r>
          </a:p>
        </p:txBody>
      </p:sp>
      <p:grpSp>
        <p:nvGrpSpPr>
          <p:cNvPr id="3" name="Group 3"/>
          <p:cNvGrpSpPr/>
          <p:nvPr/>
        </p:nvGrpSpPr>
        <p:grpSpPr>
          <a:xfrm rot="-4129172">
            <a:off x="8569014" y="2039110"/>
            <a:ext cx="14364003" cy="8605553"/>
            <a:chOff x="0" y="0"/>
            <a:chExt cx="7440451" cy="4457615"/>
          </a:xfrm>
        </p:grpSpPr>
        <p:sp>
          <p:nvSpPr>
            <p:cNvPr id="4" name="Freeform 4"/>
            <p:cNvSpPr/>
            <p:nvPr/>
          </p:nvSpPr>
          <p:spPr>
            <a:xfrm>
              <a:off x="0" y="0"/>
              <a:ext cx="7440451" cy="4457615"/>
            </a:xfrm>
            <a:custGeom>
              <a:avLst/>
              <a:gdLst/>
              <a:ahLst/>
              <a:cxnLst/>
              <a:rect l="l" t="t" r="r" b="b"/>
              <a:pathLst>
                <a:path w="7440451" h="4457615">
                  <a:moveTo>
                    <a:pt x="0" y="0"/>
                  </a:moveTo>
                  <a:lnTo>
                    <a:pt x="7440451" y="0"/>
                  </a:lnTo>
                  <a:lnTo>
                    <a:pt x="7440451" y="4457615"/>
                  </a:lnTo>
                  <a:lnTo>
                    <a:pt x="0" y="4457615"/>
                  </a:lnTo>
                  <a:close/>
                </a:path>
              </a:pathLst>
            </a:custGeom>
            <a:solidFill>
              <a:srgbClr val="9EA7A9"/>
            </a:solidFill>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47F57"/>
        </a:solidFill>
        <a:effectLst/>
      </p:bgPr>
    </p:bg>
    <p:spTree>
      <p:nvGrpSpPr>
        <p:cNvPr id="1" name=""/>
        <p:cNvGrpSpPr/>
        <p:nvPr/>
      </p:nvGrpSpPr>
      <p:grpSpPr>
        <a:xfrm>
          <a:off x="0" y="0"/>
          <a:ext cx="0" cy="0"/>
          <a:chOff x="0" y="0"/>
          <a:chExt cx="0" cy="0"/>
        </a:xfrm>
      </p:grpSpPr>
      <p:sp>
        <p:nvSpPr>
          <p:cNvPr id="2" name="TextBox 2"/>
          <p:cNvSpPr txBox="1"/>
          <p:nvPr/>
        </p:nvSpPr>
        <p:spPr>
          <a:xfrm>
            <a:off x="807180" y="2383194"/>
            <a:ext cx="11201812" cy="2711958"/>
          </a:xfrm>
          <a:prstGeom prst="rect">
            <a:avLst/>
          </a:prstGeom>
        </p:spPr>
        <p:txBody>
          <a:bodyPr lIns="0" tIns="0" rIns="0" bIns="0" rtlCol="0" anchor="t">
            <a:spAutoFit/>
          </a:bodyPr>
          <a:lstStyle/>
          <a:p>
            <a:pPr marL="0" lvl="0" indent="0">
              <a:lnSpc>
                <a:spcPts val="7020"/>
              </a:lnSpc>
              <a:spcBef>
                <a:spcPct val="0"/>
              </a:spcBef>
            </a:pPr>
            <a:r>
              <a:rPr lang="en-US" sz="7020" spc="28">
                <a:solidFill>
                  <a:srgbClr val="FFFFFF"/>
                </a:solidFill>
                <a:latin typeface="Roboto"/>
              </a:rPr>
              <a:t>Step 2: Create a header file by writing a simple command in terminal</a:t>
            </a:r>
          </a:p>
        </p:txBody>
      </p:sp>
      <p:grpSp>
        <p:nvGrpSpPr>
          <p:cNvPr id="3" name="Group 3"/>
          <p:cNvGrpSpPr/>
          <p:nvPr/>
        </p:nvGrpSpPr>
        <p:grpSpPr>
          <a:xfrm rot="-4129172">
            <a:off x="8569014" y="2039110"/>
            <a:ext cx="14364003" cy="8605553"/>
            <a:chOff x="0" y="0"/>
            <a:chExt cx="7440451" cy="4457615"/>
          </a:xfrm>
        </p:grpSpPr>
        <p:sp>
          <p:nvSpPr>
            <p:cNvPr id="4" name="Freeform 4"/>
            <p:cNvSpPr/>
            <p:nvPr/>
          </p:nvSpPr>
          <p:spPr>
            <a:xfrm>
              <a:off x="0" y="0"/>
              <a:ext cx="7440451" cy="4457615"/>
            </a:xfrm>
            <a:custGeom>
              <a:avLst/>
              <a:gdLst/>
              <a:ahLst/>
              <a:cxnLst/>
              <a:rect l="l" t="t" r="r" b="b"/>
              <a:pathLst>
                <a:path w="7440451" h="4457615">
                  <a:moveTo>
                    <a:pt x="0" y="0"/>
                  </a:moveTo>
                  <a:lnTo>
                    <a:pt x="7440451" y="0"/>
                  </a:lnTo>
                  <a:lnTo>
                    <a:pt x="7440451" y="4457615"/>
                  </a:lnTo>
                  <a:lnTo>
                    <a:pt x="0" y="4457615"/>
                  </a:lnTo>
                  <a:close/>
                </a:path>
              </a:pathLst>
            </a:custGeom>
            <a:solidFill>
              <a:srgbClr val="9EA7A9"/>
            </a:solidFill>
          </p:spPr>
        </p:sp>
      </p:grpSp>
      <p:sp>
        <p:nvSpPr>
          <p:cNvPr id="5" name="TextBox 5"/>
          <p:cNvSpPr txBox="1"/>
          <p:nvPr/>
        </p:nvSpPr>
        <p:spPr>
          <a:xfrm>
            <a:off x="191845" y="6682394"/>
            <a:ext cx="9480629" cy="804547"/>
          </a:xfrm>
          <a:prstGeom prst="rect">
            <a:avLst/>
          </a:prstGeom>
        </p:spPr>
        <p:txBody>
          <a:bodyPr lIns="0" tIns="0" rIns="0" bIns="0" rtlCol="0" anchor="t">
            <a:spAutoFit/>
          </a:bodyPr>
          <a:lstStyle/>
          <a:p>
            <a:pPr marL="0" lvl="0" indent="0" algn="l">
              <a:lnSpc>
                <a:spcPts val="6579"/>
              </a:lnSpc>
              <a:spcBef>
                <a:spcPct val="0"/>
              </a:spcBef>
            </a:pPr>
            <a:r>
              <a:rPr lang="en-US" sz="4699" dirty="0">
                <a:solidFill>
                  <a:srgbClr val="FFFFFF"/>
                </a:solidFill>
                <a:latin typeface="Roboto"/>
              </a:rPr>
              <a:t>-&gt; </a:t>
            </a:r>
            <a:r>
              <a:rPr lang="en-US" sz="4699" dirty="0" err="1">
                <a:solidFill>
                  <a:srgbClr val="FFFFFF"/>
                </a:solidFill>
                <a:latin typeface="Roboto"/>
              </a:rPr>
              <a:t>javac</a:t>
            </a:r>
            <a:r>
              <a:rPr lang="en-US" sz="4699" dirty="0">
                <a:solidFill>
                  <a:srgbClr val="FFFFFF"/>
                </a:solidFill>
                <a:latin typeface="Roboto"/>
              </a:rPr>
              <a:t> -h . JavaNative.java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47F57"/>
        </a:solidFill>
        <a:effectLst/>
      </p:bgPr>
    </p:bg>
    <p:spTree>
      <p:nvGrpSpPr>
        <p:cNvPr id="1" name=""/>
        <p:cNvGrpSpPr/>
        <p:nvPr/>
      </p:nvGrpSpPr>
      <p:grpSpPr>
        <a:xfrm>
          <a:off x="0" y="0"/>
          <a:ext cx="0" cy="0"/>
          <a:chOff x="0" y="0"/>
          <a:chExt cx="0" cy="0"/>
        </a:xfrm>
      </p:grpSpPr>
      <p:grpSp>
        <p:nvGrpSpPr>
          <p:cNvPr id="3" name="Group 3"/>
          <p:cNvGrpSpPr/>
          <p:nvPr/>
        </p:nvGrpSpPr>
        <p:grpSpPr>
          <a:xfrm rot="-4129172">
            <a:off x="8789350" y="2039111"/>
            <a:ext cx="14364003" cy="8605553"/>
            <a:chOff x="0" y="0"/>
            <a:chExt cx="7440451" cy="4457615"/>
          </a:xfrm>
        </p:grpSpPr>
        <p:sp>
          <p:nvSpPr>
            <p:cNvPr id="4" name="Freeform 4"/>
            <p:cNvSpPr/>
            <p:nvPr/>
          </p:nvSpPr>
          <p:spPr>
            <a:xfrm>
              <a:off x="0" y="0"/>
              <a:ext cx="7440451" cy="4457615"/>
            </a:xfrm>
            <a:custGeom>
              <a:avLst/>
              <a:gdLst/>
              <a:ahLst/>
              <a:cxnLst/>
              <a:rect l="l" t="t" r="r" b="b"/>
              <a:pathLst>
                <a:path w="7440451" h="4457615">
                  <a:moveTo>
                    <a:pt x="0" y="0"/>
                  </a:moveTo>
                  <a:lnTo>
                    <a:pt x="7440451" y="0"/>
                  </a:lnTo>
                  <a:lnTo>
                    <a:pt x="7440451" y="4457615"/>
                  </a:lnTo>
                  <a:lnTo>
                    <a:pt x="0" y="4457615"/>
                  </a:lnTo>
                  <a:close/>
                </a:path>
              </a:pathLst>
            </a:custGeom>
            <a:solidFill>
              <a:srgbClr val="9EA7A9"/>
            </a:solidFill>
          </p:spPr>
        </p:sp>
      </p:grpSp>
      <p:sp>
        <p:nvSpPr>
          <p:cNvPr id="2" name="TextBox 2"/>
          <p:cNvSpPr txBox="1"/>
          <p:nvPr/>
        </p:nvSpPr>
        <p:spPr>
          <a:xfrm>
            <a:off x="807180" y="2383194"/>
            <a:ext cx="11201812" cy="4483608"/>
          </a:xfrm>
          <a:prstGeom prst="rect">
            <a:avLst/>
          </a:prstGeom>
        </p:spPr>
        <p:txBody>
          <a:bodyPr lIns="0" tIns="0" rIns="0" bIns="0" rtlCol="0" anchor="t">
            <a:spAutoFit/>
          </a:bodyPr>
          <a:lstStyle/>
          <a:p>
            <a:pPr marL="0" lvl="0" indent="0">
              <a:lnSpc>
                <a:spcPts val="7020"/>
              </a:lnSpc>
              <a:spcBef>
                <a:spcPct val="0"/>
              </a:spcBef>
            </a:pPr>
            <a:r>
              <a:rPr lang="en-US" sz="7020" spc="28" dirty="0">
                <a:solidFill>
                  <a:srgbClr val="FFFFFF"/>
                </a:solidFill>
                <a:latin typeface="Roboto"/>
              </a:rPr>
              <a:t>Step 3: Implement this native method in C using the header file which was previously generated by the terminal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47F57"/>
        </a:solidFill>
        <a:effectLst/>
      </p:bgPr>
    </p:bg>
    <p:spTree>
      <p:nvGrpSpPr>
        <p:cNvPr id="1" name=""/>
        <p:cNvGrpSpPr/>
        <p:nvPr/>
      </p:nvGrpSpPr>
      <p:grpSpPr>
        <a:xfrm>
          <a:off x="0" y="0"/>
          <a:ext cx="0" cy="0"/>
          <a:chOff x="0" y="0"/>
          <a:chExt cx="0" cy="0"/>
        </a:xfrm>
      </p:grpSpPr>
      <p:sp>
        <p:nvSpPr>
          <p:cNvPr id="2" name="TextBox 2"/>
          <p:cNvSpPr txBox="1"/>
          <p:nvPr/>
        </p:nvSpPr>
        <p:spPr>
          <a:xfrm>
            <a:off x="659499" y="1890926"/>
            <a:ext cx="11201812" cy="6255258"/>
          </a:xfrm>
          <a:prstGeom prst="rect">
            <a:avLst/>
          </a:prstGeom>
        </p:spPr>
        <p:txBody>
          <a:bodyPr lIns="0" tIns="0" rIns="0" bIns="0" rtlCol="0" anchor="t">
            <a:spAutoFit/>
          </a:bodyPr>
          <a:lstStyle/>
          <a:p>
            <a:pPr marL="0" lvl="0" indent="0">
              <a:lnSpc>
                <a:spcPts val="7020"/>
              </a:lnSpc>
              <a:spcBef>
                <a:spcPct val="0"/>
              </a:spcBef>
            </a:pPr>
            <a:r>
              <a:rPr lang="en-US" sz="7020" spc="28">
                <a:solidFill>
                  <a:srgbClr val="FFFFFF"/>
                </a:solidFill>
                <a:latin typeface="Roboto"/>
              </a:rPr>
              <a:t>Step 4: Implement and define this native method in C using the header file which was previously generated by the terminal and after implementation then compile the code </a:t>
            </a:r>
          </a:p>
        </p:txBody>
      </p:sp>
      <p:grpSp>
        <p:nvGrpSpPr>
          <p:cNvPr id="3" name="Group 3"/>
          <p:cNvGrpSpPr/>
          <p:nvPr/>
        </p:nvGrpSpPr>
        <p:grpSpPr>
          <a:xfrm rot="-4129172">
            <a:off x="8569014" y="2039110"/>
            <a:ext cx="14364003" cy="8605553"/>
            <a:chOff x="0" y="0"/>
            <a:chExt cx="7440451" cy="4457615"/>
          </a:xfrm>
        </p:grpSpPr>
        <p:sp>
          <p:nvSpPr>
            <p:cNvPr id="4" name="Freeform 4"/>
            <p:cNvSpPr/>
            <p:nvPr/>
          </p:nvSpPr>
          <p:spPr>
            <a:xfrm>
              <a:off x="0" y="0"/>
              <a:ext cx="7440451" cy="4457615"/>
            </a:xfrm>
            <a:custGeom>
              <a:avLst/>
              <a:gdLst/>
              <a:ahLst/>
              <a:cxnLst/>
              <a:rect l="l" t="t" r="r" b="b"/>
              <a:pathLst>
                <a:path w="7440451" h="4457615">
                  <a:moveTo>
                    <a:pt x="0" y="0"/>
                  </a:moveTo>
                  <a:lnTo>
                    <a:pt x="7440451" y="0"/>
                  </a:lnTo>
                  <a:lnTo>
                    <a:pt x="7440451" y="4457615"/>
                  </a:lnTo>
                  <a:lnTo>
                    <a:pt x="0" y="4457615"/>
                  </a:lnTo>
                  <a:close/>
                </a:path>
              </a:pathLst>
            </a:custGeom>
            <a:solidFill>
              <a:srgbClr val="9EA7A9"/>
            </a:solidFill>
          </p:spPr>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47F57"/>
        </a:solidFill>
        <a:effectLst/>
      </p:bgPr>
    </p:bg>
    <p:spTree>
      <p:nvGrpSpPr>
        <p:cNvPr id="1" name=""/>
        <p:cNvGrpSpPr/>
        <p:nvPr/>
      </p:nvGrpSpPr>
      <p:grpSpPr>
        <a:xfrm>
          <a:off x="0" y="0"/>
          <a:ext cx="0" cy="0"/>
          <a:chOff x="0" y="0"/>
          <a:chExt cx="0" cy="0"/>
        </a:xfrm>
      </p:grpSpPr>
      <p:sp>
        <p:nvSpPr>
          <p:cNvPr id="2" name="TextBox 2"/>
          <p:cNvSpPr txBox="1"/>
          <p:nvPr/>
        </p:nvSpPr>
        <p:spPr>
          <a:xfrm>
            <a:off x="659499" y="1890926"/>
            <a:ext cx="11201812" cy="4483608"/>
          </a:xfrm>
          <a:prstGeom prst="rect">
            <a:avLst/>
          </a:prstGeom>
        </p:spPr>
        <p:txBody>
          <a:bodyPr lIns="0" tIns="0" rIns="0" bIns="0" rtlCol="0" anchor="t">
            <a:spAutoFit/>
          </a:bodyPr>
          <a:lstStyle/>
          <a:p>
            <a:pPr>
              <a:lnSpc>
                <a:spcPts val="7019"/>
              </a:lnSpc>
            </a:pPr>
            <a:r>
              <a:rPr lang="en-US" sz="7019" spc="28">
                <a:solidFill>
                  <a:srgbClr val="FFFFFF"/>
                </a:solidFill>
                <a:latin typeface="Roboto"/>
              </a:rPr>
              <a:t>Step 5: After Compilation of </a:t>
            </a:r>
          </a:p>
          <a:p>
            <a:pPr marL="0" lvl="0" indent="0">
              <a:lnSpc>
                <a:spcPts val="7020"/>
              </a:lnSpc>
              <a:spcBef>
                <a:spcPct val="0"/>
              </a:spcBef>
            </a:pPr>
            <a:r>
              <a:rPr lang="en-US" sz="7020" spc="28">
                <a:solidFill>
                  <a:srgbClr val="FFFFFF"/>
                </a:solidFill>
                <a:latin typeface="Roboto"/>
              </a:rPr>
              <a:t>code we need to create a DLL to do this we need to write a following command in terminal</a:t>
            </a:r>
          </a:p>
        </p:txBody>
      </p:sp>
      <p:grpSp>
        <p:nvGrpSpPr>
          <p:cNvPr id="3" name="Group 3"/>
          <p:cNvGrpSpPr/>
          <p:nvPr/>
        </p:nvGrpSpPr>
        <p:grpSpPr>
          <a:xfrm rot="-4129172">
            <a:off x="8569014" y="2039110"/>
            <a:ext cx="14364003" cy="8605553"/>
            <a:chOff x="0" y="0"/>
            <a:chExt cx="7440451" cy="4457615"/>
          </a:xfrm>
        </p:grpSpPr>
        <p:sp>
          <p:nvSpPr>
            <p:cNvPr id="4" name="Freeform 4"/>
            <p:cNvSpPr/>
            <p:nvPr/>
          </p:nvSpPr>
          <p:spPr>
            <a:xfrm>
              <a:off x="0" y="0"/>
              <a:ext cx="7440451" cy="4457615"/>
            </a:xfrm>
            <a:custGeom>
              <a:avLst/>
              <a:gdLst/>
              <a:ahLst/>
              <a:cxnLst/>
              <a:rect l="l" t="t" r="r" b="b"/>
              <a:pathLst>
                <a:path w="7440451" h="4457615">
                  <a:moveTo>
                    <a:pt x="0" y="0"/>
                  </a:moveTo>
                  <a:lnTo>
                    <a:pt x="7440451" y="0"/>
                  </a:lnTo>
                  <a:lnTo>
                    <a:pt x="7440451" y="4457615"/>
                  </a:lnTo>
                  <a:lnTo>
                    <a:pt x="0" y="4457615"/>
                  </a:lnTo>
                  <a:close/>
                </a:path>
              </a:pathLst>
            </a:custGeom>
            <a:solidFill>
              <a:srgbClr val="9EA7A9"/>
            </a:solidFill>
          </p:spPr>
        </p:sp>
      </p:grpSp>
      <p:sp>
        <p:nvSpPr>
          <p:cNvPr id="5" name="TextBox 5"/>
          <p:cNvSpPr txBox="1"/>
          <p:nvPr/>
        </p:nvSpPr>
        <p:spPr>
          <a:xfrm>
            <a:off x="191845" y="6710969"/>
            <a:ext cx="10725303" cy="2628925"/>
          </a:xfrm>
          <a:prstGeom prst="rect">
            <a:avLst/>
          </a:prstGeom>
        </p:spPr>
        <p:txBody>
          <a:bodyPr lIns="0" tIns="0" rIns="0" bIns="0" rtlCol="0" anchor="t">
            <a:spAutoFit/>
          </a:bodyPr>
          <a:lstStyle/>
          <a:p>
            <a:pPr>
              <a:lnSpc>
                <a:spcPts val="5179"/>
              </a:lnSpc>
            </a:pPr>
            <a:r>
              <a:rPr lang="en-US" sz="3699" dirty="0">
                <a:solidFill>
                  <a:srgbClr val="FFFFFF"/>
                </a:solidFill>
                <a:latin typeface="Roboto"/>
              </a:rPr>
              <a:t>-&gt; </a:t>
            </a:r>
            <a:r>
              <a:rPr lang="en-US" sz="3699" dirty="0" err="1">
                <a:solidFill>
                  <a:srgbClr val="FFFFFF"/>
                </a:solidFill>
                <a:latin typeface="Roboto"/>
              </a:rPr>
              <a:t>gcc</a:t>
            </a:r>
            <a:r>
              <a:rPr lang="en-US" sz="3699" dirty="0">
                <a:solidFill>
                  <a:srgbClr val="FFFFFF"/>
                </a:solidFill>
                <a:latin typeface="Roboto"/>
              </a:rPr>
              <a:t> -o libJNI.dll -shared -</a:t>
            </a:r>
            <a:r>
              <a:rPr lang="en-US" sz="3699" dirty="0" err="1">
                <a:solidFill>
                  <a:srgbClr val="FFFFFF"/>
                </a:solidFill>
                <a:latin typeface="Roboto"/>
              </a:rPr>
              <a:t>fPIC</a:t>
            </a:r>
            <a:r>
              <a:rPr lang="en-US" sz="3699" dirty="0">
                <a:solidFill>
                  <a:srgbClr val="FFFFFF"/>
                </a:solidFill>
                <a:latin typeface="Roboto"/>
              </a:rPr>
              <a:t> -I"C:\Program    </a:t>
            </a:r>
          </a:p>
          <a:p>
            <a:pPr>
              <a:lnSpc>
                <a:spcPts val="5179"/>
              </a:lnSpc>
            </a:pPr>
            <a:r>
              <a:rPr lang="en-US" sz="3699" dirty="0">
                <a:solidFill>
                  <a:srgbClr val="FFFFFF"/>
                </a:solidFill>
                <a:latin typeface="Roboto"/>
              </a:rPr>
              <a:t>    Files\Java\jdk-18.0.1.1\include" -I"C:\Program </a:t>
            </a:r>
          </a:p>
          <a:p>
            <a:pPr>
              <a:lnSpc>
                <a:spcPts val="5179"/>
              </a:lnSpc>
            </a:pPr>
            <a:r>
              <a:rPr lang="en-US" sz="3699" dirty="0">
                <a:solidFill>
                  <a:srgbClr val="FFFFFF"/>
                </a:solidFill>
                <a:latin typeface="Roboto"/>
              </a:rPr>
              <a:t>    Files\Java\jdk-18.0.1.1\include\win32“ </a:t>
            </a:r>
          </a:p>
          <a:p>
            <a:pPr>
              <a:lnSpc>
                <a:spcPts val="5179"/>
              </a:lnSpc>
            </a:pPr>
            <a:r>
              <a:rPr lang="en-US" sz="3699" dirty="0">
                <a:solidFill>
                  <a:srgbClr val="FFFFFF"/>
                </a:solidFill>
                <a:latin typeface="Roboto"/>
              </a:rPr>
              <a:t>    </a:t>
            </a:r>
            <a:r>
              <a:rPr lang="en-US" sz="4000" dirty="0" err="1">
                <a:solidFill>
                  <a:srgbClr val="FFFFFF"/>
                </a:solidFill>
                <a:latin typeface="Roboto"/>
              </a:rPr>
              <a:t>JavaNative</a:t>
            </a:r>
            <a:r>
              <a:rPr lang="en-US" sz="3699" dirty="0" err="1">
                <a:solidFill>
                  <a:srgbClr val="FFFFFF"/>
                </a:solidFill>
                <a:latin typeface="Roboto"/>
              </a:rPr>
              <a:t>.c</a:t>
            </a:r>
            <a:endParaRPr lang="en-US" sz="3699" dirty="0">
              <a:solidFill>
                <a:srgbClr val="FFFFFF"/>
              </a:solidFill>
              <a:latin typeface="Robo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760</TotalTime>
  <Words>332</Words>
  <Application>Microsoft Office PowerPoint</Application>
  <PresentationFormat>Custom</PresentationFormat>
  <Paragraphs>28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Chunk Five</vt:lpstr>
      <vt:lpstr>Roboto</vt:lpstr>
      <vt:lpstr>Arial</vt:lpstr>
      <vt:lpstr>Barlow SemiCondensed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DLL Explaination</dc:title>
  <cp:lastModifiedBy>Hardik Kotangale</cp:lastModifiedBy>
  <cp:revision>3</cp:revision>
  <dcterms:created xsi:type="dcterms:W3CDTF">2006-08-16T00:00:00Z</dcterms:created>
  <dcterms:modified xsi:type="dcterms:W3CDTF">2022-11-10T10:10:19Z</dcterms:modified>
  <dc:identifier>DAFQ6BQ622E</dc:identifier>
</cp:coreProperties>
</file>