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2"/>
  </p:notesMasterIdLst>
  <p:sldIdLst>
    <p:sldId id="256" r:id="rId2"/>
    <p:sldId id="257" r:id="rId3"/>
    <p:sldId id="258" r:id="rId4"/>
    <p:sldId id="259" r:id="rId5"/>
    <p:sldId id="260" r:id="rId6"/>
    <p:sldId id="261" r:id="rId7"/>
    <p:sldId id="262" r:id="rId8"/>
    <p:sldId id="266"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9" d="100"/>
          <a:sy n="59" d="100"/>
        </p:scale>
        <p:origin x="4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9C3914-645D-4F8A-93A2-84D989944FE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4AC6991-D1BF-42CF-8B48-96FB345BC1FE}">
      <dgm:prSet/>
      <dgm:spPr/>
      <dgm:t>
        <a:bodyPr/>
        <a:lstStyle/>
        <a:p>
          <a:r>
            <a:rPr lang="en-GB"/>
            <a:t>No of Records : 3333</a:t>
          </a:r>
          <a:endParaRPr lang="en-US"/>
        </a:p>
      </dgm:t>
    </dgm:pt>
    <dgm:pt modelId="{2355E615-2493-49CB-AEDC-3B30194CF4D6}" type="parTrans" cxnId="{C22BD7F4-3311-4C8A-A356-FAFA67130102}">
      <dgm:prSet/>
      <dgm:spPr/>
      <dgm:t>
        <a:bodyPr/>
        <a:lstStyle/>
        <a:p>
          <a:endParaRPr lang="en-US"/>
        </a:p>
      </dgm:t>
    </dgm:pt>
    <dgm:pt modelId="{75BC94D9-A4F4-491F-A31D-11EE5C609F07}" type="sibTrans" cxnId="{C22BD7F4-3311-4C8A-A356-FAFA67130102}">
      <dgm:prSet/>
      <dgm:spPr/>
      <dgm:t>
        <a:bodyPr/>
        <a:lstStyle/>
        <a:p>
          <a:endParaRPr lang="en-US"/>
        </a:p>
      </dgm:t>
    </dgm:pt>
    <dgm:pt modelId="{A71B1279-8BC4-4A09-B2A4-C0564904A10F}">
      <dgm:prSet/>
      <dgm:spPr/>
      <dgm:t>
        <a:bodyPr/>
        <a:lstStyle/>
        <a:p>
          <a:r>
            <a:rPr lang="en-GB"/>
            <a:t>Training Data 2499</a:t>
          </a:r>
          <a:endParaRPr lang="en-US"/>
        </a:p>
      </dgm:t>
    </dgm:pt>
    <dgm:pt modelId="{E4F31285-D5D8-471A-814E-F568EA028B2C}" type="parTrans" cxnId="{1A3EC0AD-A1D9-46BB-AD93-52185AA74979}">
      <dgm:prSet/>
      <dgm:spPr/>
      <dgm:t>
        <a:bodyPr/>
        <a:lstStyle/>
        <a:p>
          <a:endParaRPr lang="en-US"/>
        </a:p>
      </dgm:t>
    </dgm:pt>
    <dgm:pt modelId="{D0F1AEE2-15A9-40F1-86C6-98BDDEC0E513}" type="sibTrans" cxnId="{1A3EC0AD-A1D9-46BB-AD93-52185AA74979}">
      <dgm:prSet/>
      <dgm:spPr/>
      <dgm:t>
        <a:bodyPr/>
        <a:lstStyle/>
        <a:p>
          <a:endParaRPr lang="en-US"/>
        </a:p>
      </dgm:t>
    </dgm:pt>
    <dgm:pt modelId="{89CDF4DA-C047-4650-B09D-1CE4FB924D7E}">
      <dgm:prSet/>
      <dgm:spPr/>
      <dgm:t>
        <a:bodyPr/>
        <a:lstStyle/>
        <a:p>
          <a:r>
            <a:rPr lang="en-GB"/>
            <a:t>Testing Data 834</a:t>
          </a:r>
          <a:endParaRPr lang="en-US"/>
        </a:p>
      </dgm:t>
    </dgm:pt>
    <dgm:pt modelId="{ADD9AAD1-F184-43C8-BC8B-51B884A0D008}" type="parTrans" cxnId="{90610E94-C40A-42C1-A04E-0C75BAE3A1E1}">
      <dgm:prSet/>
      <dgm:spPr/>
      <dgm:t>
        <a:bodyPr/>
        <a:lstStyle/>
        <a:p>
          <a:endParaRPr lang="en-US"/>
        </a:p>
      </dgm:t>
    </dgm:pt>
    <dgm:pt modelId="{2D67A2FD-8354-4A47-AA48-E7FD1E56C400}" type="sibTrans" cxnId="{90610E94-C40A-42C1-A04E-0C75BAE3A1E1}">
      <dgm:prSet/>
      <dgm:spPr/>
      <dgm:t>
        <a:bodyPr/>
        <a:lstStyle/>
        <a:p>
          <a:endParaRPr lang="en-US"/>
        </a:p>
      </dgm:t>
    </dgm:pt>
    <dgm:pt modelId="{6D42583D-69DB-4987-B4CE-228B07E04F02}">
      <dgm:prSet/>
      <dgm:spPr/>
      <dgm:t>
        <a:bodyPr/>
        <a:lstStyle/>
        <a:p>
          <a:r>
            <a:rPr lang="en-GB"/>
            <a:t>No of Variables : 21</a:t>
          </a:r>
          <a:endParaRPr lang="en-US"/>
        </a:p>
      </dgm:t>
    </dgm:pt>
    <dgm:pt modelId="{A2210146-6DCD-4DAA-B164-7B8A358E8B6B}" type="parTrans" cxnId="{0B1A2D08-88EC-487C-8813-21871E479377}">
      <dgm:prSet/>
      <dgm:spPr/>
      <dgm:t>
        <a:bodyPr/>
        <a:lstStyle/>
        <a:p>
          <a:endParaRPr lang="en-US"/>
        </a:p>
      </dgm:t>
    </dgm:pt>
    <dgm:pt modelId="{66064C2E-3B37-4A68-BE73-22C6B2C931DD}" type="sibTrans" cxnId="{0B1A2D08-88EC-487C-8813-21871E479377}">
      <dgm:prSet/>
      <dgm:spPr/>
      <dgm:t>
        <a:bodyPr/>
        <a:lstStyle/>
        <a:p>
          <a:endParaRPr lang="en-US"/>
        </a:p>
      </dgm:t>
    </dgm:pt>
    <dgm:pt modelId="{F967592E-32AF-4642-9F30-E5D1EBBC1264}">
      <dgm:prSet/>
      <dgm:spPr/>
      <dgm:t>
        <a:bodyPr/>
        <a:lstStyle/>
        <a:p>
          <a:r>
            <a:rPr lang="en-GB"/>
            <a:t>Numerical Data : 17</a:t>
          </a:r>
          <a:endParaRPr lang="en-US"/>
        </a:p>
      </dgm:t>
    </dgm:pt>
    <dgm:pt modelId="{AB20463D-485C-4B02-A964-16DDEE582887}" type="parTrans" cxnId="{58D8C99E-9D6C-499A-8B07-8B5C44832103}">
      <dgm:prSet/>
      <dgm:spPr/>
      <dgm:t>
        <a:bodyPr/>
        <a:lstStyle/>
        <a:p>
          <a:endParaRPr lang="en-US"/>
        </a:p>
      </dgm:t>
    </dgm:pt>
    <dgm:pt modelId="{82D3EC7E-A911-4889-9A3E-4635FA004F88}" type="sibTrans" cxnId="{58D8C99E-9D6C-499A-8B07-8B5C44832103}">
      <dgm:prSet/>
      <dgm:spPr/>
      <dgm:t>
        <a:bodyPr/>
        <a:lstStyle/>
        <a:p>
          <a:endParaRPr lang="en-US"/>
        </a:p>
      </dgm:t>
    </dgm:pt>
    <dgm:pt modelId="{32FC8CC3-9B52-4E40-9C7F-DDD7B866D4AF}">
      <dgm:prSet/>
      <dgm:spPr/>
      <dgm:t>
        <a:bodyPr/>
        <a:lstStyle/>
        <a:p>
          <a:r>
            <a:rPr lang="en-GB"/>
            <a:t>Categorical Data : 4</a:t>
          </a:r>
          <a:endParaRPr lang="en-US"/>
        </a:p>
      </dgm:t>
    </dgm:pt>
    <dgm:pt modelId="{435EFDAB-B1DC-490C-B699-9560D7CE1715}" type="parTrans" cxnId="{7C3B8796-2D8D-417B-A906-5FA94E3DD356}">
      <dgm:prSet/>
      <dgm:spPr/>
      <dgm:t>
        <a:bodyPr/>
        <a:lstStyle/>
        <a:p>
          <a:endParaRPr lang="en-US"/>
        </a:p>
      </dgm:t>
    </dgm:pt>
    <dgm:pt modelId="{AE79EE79-0B03-4AAD-8B5F-1597FCB65451}" type="sibTrans" cxnId="{7C3B8796-2D8D-417B-A906-5FA94E3DD356}">
      <dgm:prSet/>
      <dgm:spPr/>
      <dgm:t>
        <a:bodyPr/>
        <a:lstStyle/>
        <a:p>
          <a:endParaRPr lang="en-US"/>
        </a:p>
      </dgm:t>
    </dgm:pt>
    <dgm:pt modelId="{B516F565-D9DE-4A6D-BFAB-0062AE9A9E21}">
      <dgm:prSet/>
      <dgm:spPr/>
      <dgm:t>
        <a:bodyPr/>
        <a:lstStyle/>
        <a:p>
          <a:r>
            <a:rPr lang="en-GB"/>
            <a:t>Model used : Logistic Regression</a:t>
          </a:r>
          <a:endParaRPr lang="en-US"/>
        </a:p>
      </dgm:t>
    </dgm:pt>
    <dgm:pt modelId="{8C454A22-E855-469E-8A20-063F82EBA36C}" type="parTrans" cxnId="{E16AE970-ABA6-4E09-9C47-811266B7F74D}">
      <dgm:prSet/>
      <dgm:spPr/>
      <dgm:t>
        <a:bodyPr/>
        <a:lstStyle/>
        <a:p>
          <a:endParaRPr lang="en-US"/>
        </a:p>
      </dgm:t>
    </dgm:pt>
    <dgm:pt modelId="{EA69BA4F-5733-4B41-A019-01C8B249EDB4}" type="sibTrans" cxnId="{E16AE970-ABA6-4E09-9C47-811266B7F74D}">
      <dgm:prSet/>
      <dgm:spPr/>
      <dgm:t>
        <a:bodyPr/>
        <a:lstStyle/>
        <a:p>
          <a:endParaRPr lang="en-US"/>
        </a:p>
      </dgm:t>
    </dgm:pt>
    <dgm:pt modelId="{B7403FF7-00B4-47E7-B004-1A88D6C08351}">
      <dgm:prSet/>
      <dgm:spPr/>
      <dgm:t>
        <a:bodyPr/>
        <a:lstStyle/>
        <a:p>
          <a:r>
            <a:rPr lang="en-GB" dirty="0"/>
            <a:t>Predictor Variable : churn with True or False response</a:t>
          </a:r>
          <a:endParaRPr lang="en-US" dirty="0"/>
        </a:p>
      </dgm:t>
    </dgm:pt>
    <dgm:pt modelId="{68E287BA-7AE9-4B93-93F7-57C27E5B7C2C}" type="parTrans" cxnId="{D15EF7C0-064A-4F7F-B287-C610E47B11CD}">
      <dgm:prSet/>
      <dgm:spPr/>
      <dgm:t>
        <a:bodyPr/>
        <a:lstStyle/>
        <a:p>
          <a:endParaRPr lang="en-US"/>
        </a:p>
      </dgm:t>
    </dgm:pt>
    <dgm:pt modelId="{9F05A0F0-DDC3-47EB-8956-CAD42522EE4A}" type="sibTrans" cxnId="{D15EF7C0-064A-4F7F-B287-C610E47B11CD}">
      <dgm:prSet/>
      <dgm:spPr/>
      <dgm:t>
        <a:bodyPr/>
        <a:lstStyle/>
        <a:p>
          <a:endParaRPr lang="en-US"/>
        </a:p>
      </dgm:t>
    </dgm:pt>
    <dgm:pt modelId="{3AD3135E-87AB-418D-9EC1-F84588BA3D1B}" type="pres">
      <dgm:prSet presAssocID="{289C3914-645D-4F8A-93A2-84D989944FE9}" presName="root" presStyleCnt="0">
        <dgm:presLayoutVars>
          <dgm:dir/>
          <dgm:resizeHandles val="exact"/>
        </dgm:presLayoutVars>
      </dgm:prSet>
      <dgm:spPr/>
    </dgm:pt>
    <dgm:pt modelId="{0A179471-78FF-40E9-BFB2-1A172A73DA9B}" type="pres">
      <dgm:prSet presAssocID="{F4AC6991-D1BF-42CF-8B48-96FB345BC1FE}" presName="compNode" presStyleCnt="0"/>
      <dgm:spPr/>
    </dgm:pt>
    <dgm:pt modelId="{B8A860F3-F33D-41ED-9C02-3560DE60C212}" type="pres">
      <dgm:prSet presAssocID="{F4AC6991-D1BF-42CF-8B48-96FB345BC1FE}" presName="bgRect" presStyleLbl="bgShp" presStyleIdx="0" presStyleCnt="4"/>
      <dgm:spPr/>
    </dgm:pt>
    <dgm:pt modelId="{024E237B-1A9B-4ED8-8412-306400033C2A}" type="pres">
      <dgm:prSet presAssocID="{F4AC6991-D1BF-42CF-8B48-96FB345BC1F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9A89560-3905-4CEA-A392-739530878410}" type="pres">
      <dgm:prSet presAssocID="{F4AC6991-D1BF-42CF-8B48-96FB345BC1FE}" presName="spaceRect" presStyleCnt="0"/>
      <dgm:spPr/>
    </dgm:pt>
    <dgm:pt modelId="{94D2430E-7FEF-4089-ADBA-AA3E18B6FF45}" type="pres">
      <dgm:prSet presAssocID="{F4AC6991-D1BF-42CF-8B48-96FB345BC1FE}" presName="parTx" presStyleLbl="revTx" presStyleIdx="0" presStyleCnt="6">
        <dgm:presLayoutVars>
          <dgm:chMax val="0"/>
          <dgm:chPref val="0"/>
        </dgm:presLayoutVars>
      </dgm:prSet>
      <dgm:spPr/>
    </dgm:pt>
    <dgm:pt modelId="{7911443F-AABB-457A-A2D6-6824D10F0862}" type="pres">
      <dgm:prSet presAssocID="{F4AC6991-D1BF-42CF-8B48-96FB345BC1FE}" presName="desTx" presStyleLbl="revTx" presStyleIdx="1" presStyleCnt="6">
        <dgm:presLayoutVars/>
      </dgm:prSet>
      <dgm:spPr/>
    </dgm:pt>
    <dgm:pt modelId="{FA193823-E491-4FC1-84B7-611015DE3D42}" type="pres">
      <dgm:prSet presAssocID="{75BC94D9-A4F4-491F-A31D-11EE5C609F07}" presName="sibTrans" presStyleCnt="0"/>
      <dgm:spPr/>
    </dgm:pt>
    <dgm:pt modelId="{563920C6-943B-448A-801A-A734DA33D535}" type="pres">
      <dgm:prSet presAssocID="{6D42583D-69DB-4987-B4CE-228B07E04F02}" presName="compNode" presStyleCnt="0"/>
      <dgm:spPr/>
    </dgm:pt>
    <dgm:pt modelId="{443E19C5-D199-41A5-A8A1-B61DE2E9DEF6}" type="pres">
      <dgm:prSet presAssocID="{6D42583D-69DB-4987-B4CE-228B07E04F02}" presName="bgRect" presStyleLbl="bgShp" presStyleIdx="1" presStyleCnt="4"/>
      <dgm:spPr/>
    </dgm:pt>
    <dgm:pt modelId="{905AC9B1-1AC2-4CA9-A276-B926F294C8C1}" type="pres">
      <dgm:prSet presAssocID="{6D42583D-69DB-4987-B4CE-228B07E04F0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DE745001-DA09-4722-919F-27DBF3BC72AB}" type="pres">
      <dgm:prSet presAssocID="{6D42583D-69DB-4987-B4CE-228B07E04F02}" presName="spaceRect" presStyleCnt="0"/>
      <dgm:spPr/>
    </dgm:pt>
    <dgm:pt modelId="{4CC10A2F-C831-48CA-9848-804B8BFCDFCA}" type="pres">
      <dgm:prSet presAssocID="{6D42583D-69DB-4987-B4CE-228B07E04F02}" presName="parTx" presStyleLbl="revTx" presStyleIdx="2" presStyleCnt="6">
        <dgm:presLayoutVars>
          <dgm:chMax val="0"/>
          <dgm:chPref val="0"/>
        </dgm:presLayoutVars>
      </dgm:prSet>
      <dgm:spPr/>
    </dgm:pt>
    <dgm:pt modelId="{BE1B4CFB-63C3-4C13-A927-2BF6F3C9F1A8}" type="pres">
      <dgm:prSet presAssocID="{6D42583D-69DB-4987-B4CE-228B07E04F02}" presName="desTx" presStyleLbl="revTx" presStyleIdx="3" presStyleCnt="6">
        <dgm:presLayoutVars/>
      </dgm:prSet>
      <dgm:spPr/>
    </dgm:pt>
    <dgm:pt modelId="{851F4B55-FEBC-474C-9412-81CF5BB85460}" type="pres">
      <dgm:prSet presAssocID="{66064C2E-3B37-4A68-BE73-22C6B2C931DD}" presName="sibTrans" presStyleCnt="0"/>
      <dgm:spPr/>
    </dgm:pt>
    <dgm:pt modelId="{41D803B9-886D-4055-8F93-4FB10CC2A539}" type="pres">
      <dgm:prSet presAssocID="{B516F565-D9DE-4A6D-BFAB-0062AE9A9E21}" presName="compNode" presStyleCnt="0"/>
      <dgm:spPr/>
    </dgm:pt>
    <dgm:pt modelId="{6192FC6B-4C9F-4396-9409-4F1DE932C2B3}" type="pres">
      <dgm:prSet presAssocID="{B516F565-D9DE-4A6D-BFAB-0062AE9A9E21}" presName="bgRect" presStyleLbl="bgShp" presStyleIdx="2" presStyleCnt="4"/>
      <dgm:spPr/>
    </dgm:pt>
    <dgm:pt modelId="{2D535D01-63F6-4DD6-80BB-3915E1F94A99}" type="pres">
      <dgm:prSet presAssocID="{B516F565-D9DE-4A6D-BFAB-0062AE9A9E2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C6C114A4-8959-432B-BD3D-57CD1632162B}" type="pres">
      <dgm:prSet presAssocID="{B516F565-D9DE-4A6D-BFAB-0062AE9A9E21}" presName="spaceRect" presStyleCnt="0"/>
      <dgm:spPr/>
    </dgm:pt>
    <dgm:pt modelId="{E45805CF-5F8A-4D5C-83E8-8C5BF2A3A4F8}" type="pres">
      <dgm:prSet presAssocID="{B516F565-D9DE-4A6D-BFAB-0062AE9A9E21}" presName="parTx" presStyleLbl="revTx" presStyleIdx="4" presStyleCnt="6">
        <dgm:presLayoutVars>
          <dgm:chMax val="0"/>
          <dgm:chPref val="0"/>
        </dgm:presLayoutVars>
      </dgm:prSet>
      <dgm:spPr/>
    </dgm:pt>
    <dgm:pt modelId="{1B6F0D56-9D07-41E9-BEDE-E2624A9604DC}" type="pres">
      <dgm:prSet presAssocID="{EA69BA4F-5733-4B41-A019-01C8B249EDB4}" presName="sibTrans" presStyleCnt="0"/>
      <dgm:spPr/>
    </dgm:pt>
    <dgm:pt modelId="{0C2BE97F-AE7E-4695-950B-E0E7AAC41A10}" type="pres">
      <dgm:prSet presAssocID="{B7403FF7-00B4-47E7-B004-1A88D6C08351}" presName="compNode" presStyleCnt="0"/>
      <dgm:spPr/>
    </dgm:pt>
    <dgm:pt modelId="{509F3D72-3305-43BF-A30A-3D811B88D473}" type="pres">
      <dgm:prSet presAssocID="{B7403FF7-00B4-47E7-B004-1A88D6C08351}" presName="bgRect" presStyleLbl="bgShp" presStyleIdx="3" presStyleCnt="4"/>
      <dgm:spPr/>
    </dgm:pt>
    <dgm:pt modelId="{28A790ED-E13E-44B1-99B0-6A33F986DC95}" type="pres">
      <dgm:prSet presAssocID="{B7403FF7-00B4-47E7-B004-1A88D6C0835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9CD586DB-7934-41E0-93D2-CE03799A0F74}" type="pres">
      <dgm:prSet presAssocID="{B7403FF7-00B4-47E7-B004-1A88D6C08351}" presName="spaceRect" presStyleCnt="0"/>
      <dgm:spPr/>
    </dgm:pt>
    <dgm:pt modelId="{24F52ED5-E208-4D2B-B966-7FF2E7A9DA63}" type="pres">
      <dgm:prSet presAssocID="{B7403FF7-00B4-47E7-B004-1A88D6C08351}" presName="parTx" presStyleLbl="revTx" presStyleIdx="5" presStyleCnt="6">
        <dgm:presLayoutVars>
          <dgm:chMax val="0"/>
          <dgm:chPref val="0"/>
        </dgm:presLayoutVars>
      </dgm:prSet>
      <dgm:spPr/>
    </dgm:pt>
  </dgm:ptLst>
  <dgm:cxnLst>
    <dgm:cxn modelId="{0B1A2D08-88EC-487C-8813-21871E479377}" srcId="{289C3914-645D-4F8A-93A2-84D989944FE9}" destId="{6D42583D-69DB-4987-B4CE-228B07E04F02}" srcOrd="1" destOrd="0" parTransId="{A2210146-6DCD-4DAA-B164-7B8A358E8B6B}" sibTransId="{66064C2E-3B37-4A68-BE73-22C6B2C931DD}"/>
    <dgm:cxn modelId="{495EB531-F333-47D2-BF25-1DBCD4494690}" type="presOf" srcId="{89CDF4DA-C047-4650-B09D-1CE4FB924D7E}" destId="{7911443F-AABB-457A-A2D6-6824D10F0862}" srcOrd="0" destOrd="1" presId="urn:microsoft.com/office/officeart/2018/2/layout/IconVerticalSolidList"/>
    <dgm:cxn modelId="{DB08C95E-DB83-4174-BD71-CCC70848DA7B}" type="presOf" srcId="{B7403FF7-00B4-47E7-B004-1A88D6C08351}" destId="{24F52ED5-E208-4D2B-B966-7FF2E7A9DA63}" srcOrd="0" destOrd="0" presId="urn:microsoft.com/office/officeart/2018/2/layout/IconVerticalSolidList"/>
    <dgm:cxn modelId="{28FEB647-5016-470F-8D7B-5D16D9B39E70}" type="presOf" srcId="{6D42583D-69DB-4987-B4CE-228B07E04F02}" destId="{4CC10A2F-C831-48CA-9848-804B8BFCDFCA}" srcOrd="0" destOrd="0" presId="urn:microsoft.com/office/officeart/2018/2/layout/IconVerticalSolidList"/>
    <dgm:cxn modelId="{E16AE970-ABA6-4E09-9C47-811266B7F74D}" srcId="{289C3914-645D-4F8A-93A2-84D989944FE9}" destId="{B516F565-D9DE-4A6D-BFAB-0062AE9A9E21}" srcOrd="2" destOrd="0" parTransId="{8C454A22-E855-469E-8A20-063F82EBA36C}" sibTransId="{EA69BA4F-5733-4B41-A019-01C8B249EDB4}"/>
    <dgm:cxn modelId="{28ACDD57-4454-4217-8E68-9B07D0A7E1A9}" type="presOf" srcId="{B516F565-D9DE-4A6D-BFAB-0062AE9A9E21}" destId="{E45805CF-5F8A-4D5C-83E8-8C5BF2A3A4F8}" srcOrd="0" destOrd="0" presId="urn:microsoft.com/office/officeart/2018/2/layout/IconVerticalSolidList"/>
    <dgm:cxn modelId="{CDC10C7C-A045-49CD-86F3-78F67F6F8A9F}" type="presOf" srcId="{F967592E-32AF-4642-9F30-E5D1EBBC1264}" destId="{BE1B4CFB-63C3-4C13-A927-2BF6F3C9F1A8}" srcOrd="0" destOrd="0" presId="urn:microsoft.com/office/officeart/2018/2/layout/IconVerticalSolidList"/>
    <dgm:cxn modelId="{90610E94-C40A-42C1-A04E-0C75BAE3A1E1}" srcId="{F4AC6991-D1BF-42CF-8B48-96FB345BC1FE}" destId="{89CDF4DA-C047-4650-B09D-1CE4FB924D7E}" srcOrd="1" destOrd="0" parTransId="{ADD9AAD1-F184-43C8-BC8B-51B884A0D008}" sibTransId="{2D67A2FD-8354-4A47-AA48-E7FD1E56C400}"/>
    <dgm:cxn modelId="{7C3B8796-2D8D-417B-A906-5FA94E3DD356}" srcId="{6D42583D-69DB-4987-B4CE-228B07E04F02}" destId="{32FC8CC3-9B52-4E40-9C7F-DDD7B866D4AF}" srcOrd="1" destOrd="0" parTransId="{435EFDAB-B1DC-490C-B699-9560D7CE1715}" sibTransId="{AE79EE79-0B03-4AAD-8B5F-1597FCB65451}"/>
    <dgm:cxn modelId="{67534B9C-0B8E-48B2-B974-BA21D3E46DD8}" type="presOf" srcId="{F4AC6991-D1BF-42CF-8B48-96FB345BC1FE}" destId="{94D2430E-7FEF-4089-ADBA-AA3E18B6FF45}" srcOrd="0" destOrd="0" presId="urn:microsoft.com/office/officeart/2018/2/layout/IconVerticalSolidList"/>
    <dgm:cxn modelId="{58D8C99E-9D6C-499A-8B07-8B5C44832103}" srcId="{6D42583D-69DB-4987-B4CE-228B07E04F02}" destId="{F967592E-32AF-4642-9F30-E5D1EBBC1264}" srcOrd="0" destOrd="0" parTransId="{AB20463D-485C-4B02-A964-16DDEE582887}" sibTransId="{82D3EC7E-A911-4889-9A3E-4635FA004F88}"/>
    <dgm:cxn modelId="{5D2171A9-6C81-4C82-B2AE-9893ECBF9110}" type="presOf" srcId="{A71B1279-8BC4-4A09-B2A4-C0564904A10F}" destId="{7911443F-AABB-457A-A2D6-6824D10F0862}" srcOrd="0" destOrd="0" presId="urn:microsoft.com/office/officeart/2018/2/layout/IconVerticalSolidList"/>
    <dgm:cxn modelId="{1A3EC0AD-A1D9-46BB-AD93-52185AA74979}" srcId="{F4AC6991-D1BF-42CF-8B48-96FB345BC1FE}" destId="{A71B1279-8BC4-4A09-B2A4-C0564904A10F}" srcOrd="0" destOrd="0" parTransId="{E4F31285-D5D8-471A-814E-F568EA028B2C}" sibTransId="{D0F1AEE2-15A9-40F1-86C6-98BDDEC0E513}"/>
    <dgm:cxn modelId="{5D9C35B0-E27E-432A-9FB6-1B70171CF96D}" type="presOf" srcId="{289C3914-645D-4F8A-93A2-84D989944FE9}" destId="{3AD3135E-87AB-418D-9EC1-F84588BA3D1B}" srcOrd="0" destOrd="0" presId="urn:microsoft.com/office/officeart/2018/2/layout/IconVerticalSolidList"/>
    <dgm:cxn modelId="{D15EF7C0-064A-4F7F-B287-C610E47B11CD}" srcId="{289C3914-645D-4F8A-93A2-84D989944FE9}" destId="{B7403FF7-00B4-47E7-B004-1A88D6C08351}" srcOrd="3" destOrd="0" parTransId="{68E287BA-7AE9-4B93-93F7-57C27E5B7C2C}" sibTransId="{9F05A0F0-DDC3-47EB-8956-CAD42522EE4A}"/>
    <dgm:cxn modelId="{508ED4D4-D493-41BF-82A1-125DD0984EE4}" type="presOf" srcId="{32FC8CC3-9B52-4E40-9C7F-DDD7B866D4AF}" destId="{BE1B4CFB-63C3-4C13-A927-2BF6F3C9F1A8}" srcOrd="0" destOrd="1" presId="urn:microsoft.com/office/officeart/2018/2/layout/IconVerticalSolidList"/>
    <dgm:cxn modelId="{C22BD7F4-3311-4C8A-A356-FAFA67130102}" srcId="{289C3914-645D-4F8A-93A2-84D989944FE9}" destId="{F4AC6991-D1BF-42CF-8B48-96FB345BC1FE}" srcOrd="0" destOrd="0" parTransId="{2355E615-2493-49CB-AEDC-3B30194CF4D6}" sibTransId="{75BC94D9-A4F4-491F-A31D-11EE5C609F07}"/>
    <dgm:cxn modelId="{0B8CF2F9-ABB9-4E45-AF1E-688DA4B29323}" type="presParOf" srcId="{3AD3135E-87AB-418D-9EC1-F84588BA3D1B}" destId="{0A179471-78FF-40E9-BFB2-1A172A73DA9B}" srcOrd="0" destOrd="0" presId="urn:microsoft.com/office/officeart/2018/2/layout/IconVerticalSolidList"/>
    <dgm:cxn modelId="{46A4EC0A-3E1C-474B-81D8-02BC308174F2}" type="presParOf" srcId="{0A179471-78FF-40E9-BFB2-1A172A73DA9B}" destId="{B8A860F3-F33D-41ED-9C02-3560DE60C212}" srcOrd="0" destOrd="0" presId="urn:microsoft.com/office/officeart/2018/2/layout/IconVerticalSolidList"/>
    <dgm:cxn modelId="{53B72514-DFE6-4B3C-BAE0-24858681C788}" type="presParOf" srcId="{0A179471-78FF-40E9-BFB2-1A172A73DA9B}" destId="{024E237B-1A9B-4ED8-8412-306400033C2A}" srcOrd="1" destOrd="0" presId="urn:microsoft.com/office/officeart/2018/2/layout/IconVerticalSolidList"/>
    <dgm:cxn modelId="{CD879218-58C3-4824-9BF9-84D7EAE70FD0}" type="presParOf" srcId="{0A179471-78FF-40E9-BFB2-1A172A73DA9B}" destId="{C9A89560-3905-4CEA-A392-739530878410}" srcOrd="2" destOrd="0" presId="urn:microsoft.com/office/officeart/2018/2/layout/IconVerticalSolidList"/>
    <dgm:cxn modelId="{04EDDDF4-C0AB-46D4-8630-BA152666313B}" type="presParOf" srcId="{0A179471-78FF-40E9-BFB2-1A172A73DA9B}" destId="{94D2430E-7FEF-4089-ADBA-AA3E18B6FF45}" srcOrd="3" destOrd="0" presId="urn:microsoft.com/office/officeart/2018/2/layout/IconVerticalSolidList"/>
    <dgm:cxn modelId="{691287FB-8F4B-4646-896F-367C2C0B574B}" type="presParOf" srcId="{0A179471-78FF-40E9-BFB2-1A172A73DA9B}" destId="{7911443F-AABB-457A-A2D6-6824D10F0862}" srcOrd="4" destOrd="0" presId="urn:microsoft.com/office/officeart/2018/2/layout/IconVerticalSolidList"/>
    <dgm:cxn modelId="{AE4F5978-EF69-416D-8C32-39749A7573BE}" type="presParOf" srcId="{3AD3135E-87AB-418D-9EC1-F84588BA3D1B}" destId="{FA193823-E491-4FC1-84B7-611015DE3D42}" srcOrd="1" destOrd="0" presId="urn:microsoft.com/office/officeart/2018/2/layout/IconVerticalSolidList"/>
    <dgm:cxn modelId="{FDA7BDAF-99C5-4F1F-AF4C-6C7DFE80AB3D}" type="presParOf" srcId="{3AD3135E-87AB-418D-9EC1-F84588BA3D1B}" destId="{563920C6-943B-448A-801A-A734DA33D535}" srcOrd="2" destOrd="0" presId="urn:microsoft.com/office/officeart/2018/2/layout/IconVerticalSolidList"/>
    <dgm:cxn modelId="{8FBE53BB-1C3F-4AE0-9FFA-945584D91922}" type="presParOf" srcId="{563920C6-943B-448A-801A-A734DA33D535}" destId="{443E19C5-D199-41A5-A8A1-B61DE2E9DEF6}" srcOrd="0" destOrd="0" presId="urn:microsoft.com/office/officeart/2018/2/layout/IconVerticalSolidList"/>
    <dgm:cxn modelId="{2D9FDDF4-CEC2-47A8-A536-F5D0F24D9C3C}" type="presParOf" srcId="{563920C6-943B-448A-801A-A734DA33D535}" destId="{905AC9B1-1AC2-4CA9-A276-B926F294C8C1}" srcOrd="1" destOrd="0" presId="urn:microsoft.com/office/officeart/2018/2/layout/IconVerticalSolidList"/>
    <dgm:cxn modelId="{E9C89830-C058-4905-9C10-A6AE6E9FBFB2}" type="presParOf" srcId="{563920C6-943B-448A-801A-A734DA33D535}" destId="{DE745001-DA09-4722-919F-27DBF3BC72AB}" srcOrd="2" destOrd="0" presId="urn:microsoft.com/office/officeart/2018/2/layout/IconVerticalSolidList"/>
    <dgm:cxn modelId="{FC6B6261-BA16-4527-B780-3672102CFD09}" type="presParOf" srcId="{563920C6-943B-448A-801A-A734DA33D535}" destId="{4CC10A2F-C831-48CA-9848-804B8BFCDFCA}" srcOrd="3" destOrd="0" presId="urn:microsoft.com/office/officeart/2018/2/layout/IconVerticalSolidList"/>
    <dgm:cxn modelId="{E84276F1-28BC-450A-9E42-43E297CAD004}" type="presParOf" srcId="{563920C6-943B-448A-801A-A734DA33D535}" destId="{BE1B4CFB-63C3-4C13-A927-2BF6F3C9F1A8}" srcOrd="4" destOrd="0" presId="urn:microsoft.com/office/officeart/2018/2/layout/IconVerticalSolidList"/>
    <dgm:cxn modelId="{6C289F84-EB8F-4C9F-8C05-3A1565DAF85E}" type="presParOf" srcId="{3AD3135E-87AB-418D-9EC1-F84588BA3D1B}" destId="{851F4B55-FEBC-474C-9412-81CF5BB85460}" srcOrd="3" destOrd="0" presId="urn:microsoft.com/office/officeart/2018/2/layout/IconVerticalSolidList"/>
    <dgm:cxn modelId="{EB110444-E48D-4AE8-A764-A49631ADD67C}" type="presParOf" srcId="{3AD3135E-87AB-418D-9EC1-F84588BA3D1B}" destId="{41D803B9-886D-4055-8F93-4FB10CC2A539}" srcOrd="4" destOrd="0" presId="urn:microsoft.com/office/officeart/2018/2/layout/IconVerticalSolidList"/>
    <dgm:cxn modelId="{A2D502D9-FA13-4EDB-9D7C-30D752F231FC}" type="presParOf" srcId="{41D803B9-886D-4055-8F93-4FB10CC2A539}" destId="{6192FC6B-4C9F-4396-9409-4F1DE932C2B3}" srcOrd="0" destOrd="0" presId="urn:microsoft.com/office/officeart/2018/2/layout/IconVerticalSolidList"/>
    <dgm:cxn modelId="{B4465F32-1029-45EB-B937-8F3C9E5863C8}" type="presParOf" srcId="{41D803B9-886D-4055-8F93-4FB10CC2A539}" destId="{2D535D01-63F6-4DD6-80BB-3915E1F94A99}" srcOrd="1" destOrd="0" presId="urn:microsoft.com/office/officeart/2018/2/layout/IconVerticalSolidList"/>
    <dgm:cxn modelId="{982B394A-26A3-40A1-9D3B-ED6192D4716C}" type="presParOf" srcId="{41D803B9-886D-4055-8F93-4FB10CC2A539}" destId="{C6C114A4-8959-432B-BD3D-57CD1632162B}" srcOrd="2" destOrd="0" presId="urn:microsoft.com/office/officeart/2018/2/layout/IconVerticalSolidList"/>
    <dgm:cxn modelId="{9CE461B6-C552-47AE-8DCE-6EEE0445B2CE}" type="presParOf" srcId="{41D803B9-886D-4055-8F93-4FB10CC2A539}" destId="{E45805CF-5F8A-4D5C-83E8-8C5BF2A3A4F8}" srcOrd="3" destOrd="0" presId="urn:microsoft.com/office/officeart/2018/2/layout/IconVerticalSolidList"/>
    <dgm:cxn modelId="{C20F24F3-9C0C-4DB8-A408-E731BAA16A96}" type="presParOf" srcId="{3AD3135E-87AB-418D-9EC1-F84588BA3D1B}" destId="{1B6F0D56-9D07-41E9-BEDE-E2624A9604DC}" srcOrd="5" destOrd="0" presId="urn:microsoft.com/office/officeart/2018/2/layout/IconVerticalSolidList"/>
    <dgm:cxn modelId="{D149E4BF-CA27-4811-A855-6FC92482CD75}" type="presParOf" srcId="{3AD3135E-87AB-418D-9EC1-F84588BA3D1B}" destId="{0C2BE97F-AE7E-4695-950B-E0E7AAC41A10}" srcOrd="6" destOrd="0" presId="urn:microsoft.com/office/officeart/2018/2/layout/IconVerticalSolidList"/>
    <dgm:cxn modelId="{41532678-A3CA-4C4D-BAAA-C917A33FC3C3}" type="presParOf" srcId="{0C2BE97F-AE7E-4695-950B-E0E7AAC41A10}" destId="{509F3D72-3305-43BF-A30A-3D811B88D473}" srcOrd="0" destOrd="0" presId="urn:microsoft.com/office/officeart/2018/2/layout/IconVerticalSolidList"/>
    <dgm:cxn modelId="{61A3D6B3-F087-4AD0-A440-549E95017C59}" type="presParOf" srcId="{0C2BE97F-AE7E-4695-950B-E0E7AAC41A10}" destId="{28A790ED-E13E-44B1-99B0-6A33F986DC95}" srcOrd="1" destOrd="0" presId="urn:microsoft.com/office/officeart/2018/2/layout/IconVerticalSolidList"/>
    <dgm:cxn modelId="{36EFA37E-E43E-4418-9637-7A679F3CF7E0}" type="presParOf" srcId="{0C2BE97F-AE7E-4695-950B-E0E7AAC41A10}" destId="{9CD586DB-7934-41E0-93D2-CE03799A0F74}" srcOrd="2" destOrd="0" presId="urn:microsoft.com/office/officeart/2018/2/layout/IconVerticalSolidList"/>
    <dgm:cxn modelId="{AC602F53-5CFC-4F97-8ED9-A98605D4AA6E}" type="presParOf" srcId="{0C2BE97F-AE7E-4695-950B-E0E7AAC41A10}" destId="{24F52ED5-E208-4D2B-B966-7FF2E7A9DA6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860F3-F33D-41ED-9C02-3560DE60C212}">
      <dsp:nvSpPr>
        <dsp:cNvPr id="0" name=""/>
        <dsp:cNvSpPr/>
      </dsp:nvSpPr>
      <dsp:spPr>
        <a:xfrm>
          <a:off x="0" y="2258"/>
          <a:ext cx="6830568" cy="1144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4E237B-1A9B-4ED8-8412-306400033C2A}">
      <dsp:nvSpPr>
        <dsp:cNvPr id="0" name=""/>
        <dsp:cNvSpPr/>
      </dsp:nvSpPr>
      <dsp:spPr>
        <a:xfrm>
          <a:off x="346197" y="259760"/>
          <a:ext cx="629450" cy="6294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D2430E-7FEF-4089-ADBA-AA3E18B6FF45}">
      <dsp:nvSpPr>
        <dsp:cNvPr id="0" name=""/>
        <dsp:cNvSpPr/>
      </dsp:nvSpPr>
      <dsp:spPr>
        <a:xfrm>
          <a:off x="1321846" y="2258"/>
          <a:ext cx="3073755" cy="1144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122" tIns="121122" rIns="121122" bIns="121122" numCol="1" spcCol="1270" anchor="ctr" anchorCtr="0">
          <a:noAutofit/>
        </a:bodyPr>
        <a:lstStyle/>
        <a:p>
          <a:pPr marL="0" lvl="0" indent="0" algn="l" defTabSz="977900">
            <a:lnSpc>
              <a:spcPct val="90000"/>
            </a:lnSpc>
            <a:spcBef>
              <a:spcPct val="0"/>
            </a:spcBef>
            <a:spcAft>
              <a:spcPct val="35000"/>
            </a:spcAft>
            <a:buNone/>
          </a:pPr>
          <a:r>
            <a:rPr lang="en-GB" sz="2200" kern="1200"/>
            <a:t>No of Records : 3333</a:t>
          </a:r>
          <a:endParaRPr lang="en-US" sz="2200" kern="1200"/>
        </a:p>
      </dsp:txBody>
      <dsp:txXfrm>
        <a:off x="1321846" y="2258"/>
        <a:ext cx="3073755" cy="1144455"/>
      </dsp:txXfrm>
    </dsp:sp>
    <dsp:sp modelId="{7911443F-AABB-457A-A2D6-6824D10F0862}">
      <dsp:nvSpPr>
        <dsp:cNvPr id="0" name=""/>
        <dsp:cNvSpPr/>
      </dsp:nvSpPr>
      <dsp:spPr>
        <a:xfrm>
          <a:off x="4395601" y="2258"/>
          <a:ext cx="2434966" cy="1144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122" tIns="121122" rIns="121122" bIns="121122" numCol="1" spcCol="1270" anchor="ctr" anchorCtr="0">
          <a:noAutofit/>
        </a:bodyPr>
        <a:lstStyle/>
        <a:p>
          <a:pPr marL="0" lvl="0" indent="0" algn="l" defTabSz="800100">
            <a:lnSpc>
              <a:spcPct val="90000"/>
            </a:lnSpc>
            <a:spcBef>
              <a:spcPct val="0"/>
            </a:spcBef>
            <a:spcAft>
              <a:spcPct val="35000"/>
            </a:spcAft>
            <a:buNone/>
          </a:pPr>
          <a:r>
            <a:rPr lang="en-GB" sz="1800" kern="1200"/>
            <a:t>Training Data 2499</a:t>
          </a:r>
          <a:endParaRPr lang="en-US" sz="1800" kern="1200"/>
        </a:p>
        <a:p>
          <a:pPr marL="0" lvl="0" indent="0" algn="l" defTabSz="800100">
            <a:lnSpc>
              <a:spcPct val="90000"/>
            </a:lnSpc>
            <a:spcBef>
              <a:spcPct val="0"/>
            </a:spcBef>
            <a:spcAft>
              <a:spcPct val="35000"/>
            </a:spcAft>
            <a:buNone/>
          </a:pPr>
          <a:r>
            <a:rPr lang="en-GB" sz="1800" kern="1200"/>
            <a:t>Testing Data 834</a:t>
          </a:r>
          <a:endParaRPr lang="en-US" sz="1800" kern="1200"/>
        </a:p>
      </dsp:txBody>
      <dsp:txXfrm>
        <a:off x="4395601" y="2258"/>
        <a:ext cx="2434966" cy="1144455"/>
      </dsp:txXfrm>
    </dsp:sp>
    <dsp:sp modelId="{443E19C5-D199-41A5-A8A1-B61DE2E9DEF6}">
      <dsp:nvSpPr>
        <dsp:cNvPr id="0" name=""/>
        <dsp:cNvSpPr/>
      </dsp:nvSpPr>
      <dsp:spPr>
        <a:xfrm>
          <a:off x="0" y="1432827"/>
          <a:ext cx="6830568" cy="1144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5AC9B1-1AC2-4CA9-A276-B926F294C8C1}">
      <dsp:nvSpPr>
        <dsp:cNvPr id="0" name=""/>
        <dsp:cNvSpPr/>
      </dsp:nvSpPr>
      <dsp:spPr>
        <a:xfrm>
          <a:off x="346197" y="1690330"/>
          <a:ext cx="629450" cy="6294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C10A2F-C831-48CA-9848-804B8BFCDFCA}">
      <dsp:nvSpPr>
        <dsp:cNvPr id="0" name=""/>
        <dsp:cNvSpPr/>
      </dsp:nvSpPr>
      <dsp:spPr>
        <a:xfrm>
          <a:off x="1321846" y="1432827"/>
          <a:ext cx="3073755" cy="1144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122" tIns="121122" rIns="121122" bIns="121122" numCol="1" spcCol="1270" anchor="ctr" anchorCtr="0">
          <a:noAutofit/>
        </a:bodyPr>
        <a:lstStyle/>
        <a:p>
          <a:pPr marL="0" lvl="0" indent="0" algn="l" defTabSz="977900">
            <a:lnSpc>
              <a:spcPct val="90000"/>
            </a:lnSpc>
            <a:spcBef>
              <a:spcPct val="0"/>
            </a:spcBef>
            <a:spcAft>
              <a:spcPct val="35000"/>
            </a:spcAft>
            <a:buNone/>
          </a:pPr>
          <a:r>
            <a:rPr lang="en-GB" sz="2200" kern="1200"/>
            <a:t>No of Variables : 21</a:t>
          </a:r>
          <a:endParaRPr lang="en-US" sz="2200" kern="1200"/>
        </a:p>
      </dsp:txBody>
      <dsp:txXfrm>
        <a:off x="1321846" y="1432827"/>
        <a:ext cx="3073755" cy="1144455"/>
      </dsp:txXfrm>
    </dsp:sp>
    <dsp:sp modelId="{BE1B4CFB-63C3-4C13-A927-2BF6F3C9F1A8}">
      <dsp:nvSpPr>
        <dsp:cNvPr id="0" name=""/>
        <dsp:cNvSpPr/>
      </dsp:nvSpPr>
      <dsp:spPr>
        <a:xfrm>
          <a:off x="4395601" y="1432827"/>
          <a:ext cx="2434966" cy="1144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122" tIns="121122" rIns="121122" bIns="121122" numCol="1" spcCol="1270" anchor="ctr" anchorCtr="0">
          <a:noAutofit/>
        </a:bodyPr>
        <a:lstStyle/>
        <a:p>
          <a:pPr marL="0" lvl="0" indent="0" algn="l" defTabSz="800100">
            <a:lnSpc>
              <a:spcPct val="90000"/>
            </a:lnSpc>
            <a:spcBef>
              <a:spcPct val="0"/>
            </a:spcBef>
            <a:spcAft>
              <a:spcPct val="35000"/>
            </a:spcAft>
            <a:buNone/>
          </a:pPr>
          <a:r>
            <a:rPr lang="en-GB" sz="1800" kern="1200"/>
            <a:t>Numerical Data : 17</a:t>
          </a:r>
          <a:endParaRPr lang="en-US" sz="1800" kern="1200"/>
        </a:p>
        <a:p>
          <a:pPr marL="0" lvl="0" indent="0" algn="l" defTabSz="800100">
            <a:lnSpc>
              <a:spcPct val="90000"/>
            </a:lnSpc>
            <a:spcBef>
              <a:spcPct val="0"/>
            </a:spcBef>
            <a:spcAft>
              <a:spcPct val="35000"/>
            </a:spcAft>
            <a:buNone/>
          </a:pPr>
          <a:r>
            <a:rPr lang="en-GB" sz="1800" kern="1200"/>
            <a:t>Categorical Data : 4</a:t>
          </a:r>
          <a:endParaRPr lang="en-US" sz="1800" kern="1200"/>
        </a:p>
      </dsp:txBody>
      <dsp:txXfrm>
        <a:off x="4395601" y="1432827"/>
        <a:ext cx="2434966" cy="1144455"/>
      </dsp:txXfrm>
    </dsp:sp>
    <dsp:sp modelId="{6192FC6B-4C9F-4396-9409-4F1DE932C2B3}">
      <dsp:nvSpPr>
        <dsp:cNvPr id="0" name=""/>
        <dsp:cNvSpPr/>
      </dsp:nvSpPr>
      <dsp:spPr>
        <a:xfrm>
          <a:off x="0" y="2863396"/>
          <a:ext cx="6830568" cy="1144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535D01-63F6-4DD6-80BB-3915E1F94A99}">
      <dsp:nvSpPr>
        <dsp:cNvPr id="0" name=""/>
        <dsp:cNvSpPr/>
      </dsp:nvSpPr>
      <dsp:spPr>
        <a:xfrm>
          <a:off x="346197" y="3120899"/>
          <a:ext cx="629450" cy="6294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5805CF-5F8A-4D5C-83E8-8C5BF2A3A4F8}">
      <dsp:nvSpPr>
        <dsp:cNvPr id="0" name=""/>
        <dsp:cNvSpPr/>
      </dsp:nvSpPr>
      <dsp:spPr>
        <a:xfrm>
          <a:off x="1321846" y="2863396"/>
          <a:ext cx="5508721" cy="1144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122" tIns="121122" rIns="121122" bIns="121122" numCol="1" spcCol="1270" anchor="ctr" anchorCtr="0">
          <a:noAutofit/>
        </a:bodyPr>
        <a:lstStyle/>
        <a:p>
          <a:pPr marL="0" lvl="0" indent="0" algn="l" defTabSz="977900">
            <a:lnSpc>
              <a:spcPct val="90000"/>
            </a:lnSpc>
            <a:spcBef>
              <a:spcPct val="0"/>
            </a:spcBef>
            <a:spcAft>
              <a:spcPct val="35000"/>
            </a:spcAft>
            <a:buNone/>
          </a:pPr>
          <a:r>
            <a:rPr lang="en-GB" sz="2200" kern="1200"/>
            <a:t>Model used : Logistic Regression</a:t>
          </a:r>
          <a:endParaRPr lang="en-US" sz="2200" kern="1200"/>
        </a:p>
      </dsp:txBody>
      <dsp:txXfrm>
        <a:off x="1321846" y="2863396"/>
        <a:ext cx="5508721" cy="1144455"/>
      </dsp:txXfrm>
    </dsp:sp>
    <dsp:sp modelId="{509F3D72-3305-43BF-A30A-3D811B88D473}">
      <dsp:nvSpPr>
        <dsp:cNvPr id="0" name=""/>
        <dsp:cNvSpPr/>
      </dsp:nvSpPr>
      <dsp:spPr>
        <a:xfrm>
          <a:off x="0" y="4293966"/>
          <a:ext cx="6830568" cy="1144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A790ED-E13E-44B1-99B0-6A33F986DC95}">
      <dsp:nvSpPr>
        <dsp:cNvPr id="0" name=""/>
        <dsp:cNvSpPr/>
      </dsp:nvSpPr>
      <dsp:spPr>
        <a:xfrm>
          <a:off x="346197" y="4551468"/>
          <a:ext cx="629450" cy="6294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F52ED5-E208-4D2B-B966-7FF2E7A9DA63}">
      <dsp:nvSpPr>
        <dsp:cNvPr id="0" name=""/>
        <dsp:cNvSpPr/>
      </dsp:nvSpPr>
      <dsp:spPr>
        <a:xfrm>
          <a:off x="1321846" y="4293966"/>
          <a:ext cx="5508721" cy="1144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122" tIns="121122" rIns="121122" bIns="121122" numCol="1" spcCol="1270" anchor="ctr" anchorCtr="0">
          <a:noAutofit/>
        </a:bodyPr>
        <a:lstStyle/>
        <a:p>
          <a:pPr marL="0" lvl="0" indent="0" algn="l" defTabSz="977900">
            <a:lnSpc>
              <a:spcPct val="90000"/>
            </a:lnSpc>
            <a:spcBef>
              <a:spcPct val="0"/>
            </a:spcBef>
            <a:spcAft>
              <a:spcPct val="35000"/>
            </a:spcAft>
            <a:buNone/>
          </a:pPr>
          <a:r>
            <a:rPr lang="en-GB" sz="2200" kern="1200" dirty="0"/>
            <a:t>Predictor Variable : churn with True or False response</a:t>
          </a:r>
          <a:endParaRPr lang="en-US" sz="2200" kern="1200" dirty="0"/>
        </a:p>
      </dsp:txBody>
      <dsp:txXfrm>
        <a:off x="1321846" y="4293966"/>
        <a:ext cx="5508721" cy="11444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3:11:15.952"/>
    </inkml:context>
    <inkml:brush xml:id="br0">
      <inkml:brushProperty name="width" value="0.035" units="cm"/>
      <inkml:brushProperty name="height" value="0.03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03:12:13.208"/>
    </inkml:context>
    <inkml:brush xml:id="br0">
      <inkml:brushProperty name="width" value="0.035" units="cm"/>
      <inkml:brushProperty name="height" value="0.035" units="cm"/>
      <inkml:brushProperty name="color" value="#FFFFFF"/>
    </inkml:brush>
  </inkml:definitions>
  <inkml:trace contextRef="#ctx0" brushRef="#br0">3817 31 24575,'-227'-15'0,"-4"0"0,222 15 0,1-1 0,-1 1 0,1 0 0,0 1 0,-1 0 0,1 0 0,0 1 0,0-1 0,0 2 0,0-1 0,-12 7 0,10-3 0,0 0 0,0 1 0,1 0 0,0 0 0,1 1 0,-1 0 0,1 1 0,1 0 0,0 0 0,0 1 0,1 0 0,0 0 0,0 0 0,2 1 0,-1-1 0,1 1 0,0 1 0,1-1 0,1 0 0,-2 14 0,0 14 0,3 50 0,1-50 0,-6 48 0,1-60 0,0 0 0,-3-1 0,0 1 0,-1-2 0,-19 38 0,-77 114 0,73-127 0,-8 9 0,17-27 0,-20 41 0,19-30 0,-2 0 0,-47 59 0,-74 68 0,41-50 0,77-87 0,15-18 0,1 0 0,1 0 0,0 1 0,1 1 0,-14 28 0,4 10 0,13-33 0,-1 0 0,0-1 0,-2 0 0,-21 32 0,5-14 0,2 1 0,-23 49 0,35-65 0,-2-1 0,0 0 0,-2-1 0,0-1 0,-1 0 0,-2-1 0,0-1 0,-27 19 0,-25 14 0,-91 48 0,134-83 0,-7 3 0,-1-1 0,-1-2 0,0-2 0,-1-1 0,-1-2 0,0-2 0,0-1 0,-73 5 0,78-11 0,1 2 0,-1 2 0,-34 11 0,-98 41 0,120-42 0,12-1 0,1 1 0,0 1 0,-57 42 0,22-14 0,-283 174 0,331-205 0,0 0 0,1 0 0,1 2 0,0 1 0,1 0 0,1 1 0,-22 32 0,30-35 0,0 0 0,1 0 0,0 1 0,1-1 0,1 2 0,1-1 0,0 1 0,1 0 0,1 0 0,1 0 0,0 24 0,8 233 0,-5-263 0,0 0 0,0 0 0,1 0 0,1 0 0,7 21 0,28 54 0,-10-28 0,-14-24 0,38 79 0,-43-98 0,0-1 0,1-1 0,1 0 0,0 0 0,17 15 0,25 24 0,-27-26 0,0-2 0,2 0 0,1-2 0,38 24 0,0-13 0,2-3 0,118 35 0,-162-59 0,0-2 0,1 0 0,41 2 0,78-6 0,-114-2 0,-2 0 0,0-2 0,0-1 0,40-11 0,83-32 0,-43 11 0,-95 32 0,0 0 0,0-1 0,-1-1 0,1 0 0,-2-1 0,1-1 0,-1 0 0,0 0 0,0-1 0,-1-1 0,-1 0 0,1 0 0,-2-1 0,1 0 0,7-14 0,45-82 0,-3 4 0,-57 100 0,48-80 0,-45 71 0,1 1 0,-2-1 0,0 0 0,0 0 0,3-20 0,-3-1 0,1 0 0,2 0 0,20-59 0,8-15 0,-27 76 0,2 0 0,18-41 0,3 1 0,-3-1 0,22-89 0,-39 116 0,6-70 0,-15 102 0,1 1 0,1-1 0,0 1 0,1 0 0,0 0 0,1 0 0,0 0 0,1 1 0,0 0 0,1 1 0,0-1 0,1 2 0,10-11 0,-1 4 0,0 0 0,1 1 0,0 0 0,2 2 0,-1 1 0,27-12 0,-16 11 0,-1-1 0,0-2 0,-1-1 0,41-31 0,-62 41 0,116-91 0,-98 80 0,1 1 0,57-27 0,-49 27 0,46-30 0,-56 31 0,1 1 0,0 1 0,53-19 0,200-66 0,82-23 0,-308 105 0,59-27 0,-66 24 0,1 2 0,79-19 0,186-4 0,-224 33 0,26-1 0,-41 3 0,83-16 0,-143 20 0,-1-1 0,0-1 0,0 0 0,-1-1 0,1 0 0,-1-1 0,18-12 0,-22 13 0,0-1 0,0 0 0,-1 0 0,0 0 0,0-1 0,-1 0 0,0 0 0,0 0 0,-1-1 0,1 0 0,4-13 0,1-14 0,-1-1 0,9-71 0,-12 61 0,1-31 0,-5-152 0,-4 114 0,3-40 0,-3-149 0,0 285 0,0-1 0,-1 1 0,-2 0 0,0 0 0,0 0 0,-2 0 0,0 1 0,-2 0 0,0 1 0,-18-27 0,10 21 0,-1 1 0,0 1 0,-2 1 0,0 1 0,-2 0 0,-43-29 0,-63-27 0,110 66 0,-1 1 0,0 1 0,0 1 0,-1 1 0,-25-4 0,-143-5 0,66 8 0,-10-2 0,51 4 0,-99-16 0,165 16-455,-1 0 0,-28-12 0,12 2-6371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37BCE-7EA1-4290-A82F-45E203BC09F8}" type="datetimeFigureOut">
              <a:rPr lang="en-GB" smtClean="0"/>
              <a:t>05/10/2023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54F43-CE1E-4EC6-A97B-5370F90CF212}" type="slidenum">
              <a:rPr lang="en-GB" smtClean="0"/>
              <a:t>‹#›</a:t>
            </a:fld>
            <a:endParaRPr lang="en-GB"/>
          </a:p>
        </p:txBody>
      </p:sp>
    </p:spTree>
    <p:extLst>
      <p:ext uri="{BB962C8B-B14F-4D97-AF65-F5344CB8AC3E}">
        <p14:creationId xmlns:p14="http://schemas.microsoft.com/office/powerpoint/2010/main" val="784623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this purpose we have used a data set of 3000+ customers and 25% of used as the testing data to validate the model. It contained 17 numerical variable and 4 categorical variables. For modelling we have used an iterative approach using logistic regression and </a:t>
            </a:r>
          </a:p>
        </p:txBody>
      </p:sp>
      <p:sp>
        <p:nvSpPr>
          <p:cNvPr id="4" name="Slide Number Placeholder 3"/>
          <p:cNvSpPr>
            <a:spLocks noGrp="1"/>
          </p:cNvSpPr>
          <p:nvPr>
            <p:ph type="sldNum" sz="quarter" idx="5"/>
          </p:nvPr>
        </p:nvSpPr>
        <p:spPr/>
        <p:txBody>
          <a:bodyPr/>
          <a:lstStyle/>
          <a:p>
            <a:fld id="{5D054F43-CE1E-4EC6-A97B-5370F90CF212}" type="slidenum">
              <a:rPr lang="en-GB" smtClean="0"/>
              <a:t>3</a:t>
            </a:fld>
            <a:endParaRPr lang="en-GB"/>
          </a:p>
        </p:txBody>
      </p:sp>
    </p:spTree>
    <p:extLst>
      <p:ext uri="{BB962C8B-B14F-4D97-AF65-F5344CB8AC3E}">
        <p14:creationId xmlns:p14="http://schemas.microsoft.com/office/powerpoint/2010/main" val="147221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Started with the dummy model and measuring the effectiveness looked at logistic model, logistic model with poly feature and </a:t>
            </a:r>
            <a:r>
              <a:rPr lang="en-GB" dirty="0" err="1"/>
              <a:t>gs</a:t>
            </a:r>
            <a:r>
              <a:rPr lang="en-GB" dirty="0"/>
              <a:t> model. Essentially another logistic with poly feature model with hyperparameter adjusted. At each stage model performance was evaluated on train data and test data. So higher the score better the model performance is. If you observe the except for recall all other indicators are highest in the </a:t>
            </a:r>
            <a:r>
              <a:rPr lang="en-GB" dirty="0" err="1"/>
              <a:t>gs</a:t>
            </a:r>
            <a:r>
              <a:rPr lang="en-GB" dirty="0"/>
              <a:t> model. Where logistic model with hyper parameter adjusted.</a:t>
            </a:r>
          </a:p>
          <a:p>
            <a:endParaRPr lang="en-GB" dirty="0"/>
          </a:p>
          <a:p>
            <a:pPr algn="l">
              <a:buFont typeface="+mj-lt"/>
              <a:buAutoNum type="arabicPeriod"/>
            </a:pPr>
            <a:r>
              <a:rPr lang="en-GB" b="1" i="0" dirty="0">
                <a:solidFill>
                  <a:srgbClr val="374151"/>
                </a:solidFill>
                <a:effectLst/>
                <a:latin typeface="Söhne"/>
              </a:rPr>
              <a:t>Accuracy:</a:t>
            </a:r>
            <a:endParaRPr lang="en-GB" b="0" i="0" dirty="0">
              <a:solidFill>
                <a:srgbClr val="374151"/>
              </a:solidFill>
              <a:effectLst/>
              <a:latin typeface="Söhne"/>
            </a:endParaRPr>
          </a:p>
          <a:p>
            <a:pPr marL="742950" lvl="1" indent="-285750" algn="l">
              <a:buFont typeface="+mj-lt"/>
              <a:buAutoNum type="arabicPeriod"/>
            </a:pPr>
            <a:r>
              <a:rPr lang="en-GB" b="1" i="0" dirty="0">
                <a:solidFill>
                  <a:srgbClr val="374151"/>
                </a:solidFill>
                <a:effectLst/>
                <a:latin typeface="Söhne"/>
              </a:rPr>
              <a:t>Interpretation:</a:t>
            </a:r>
            <a:r>
              <a:rPr lang="en-GB" b="0" i="0" dirty="0">
                <a:solidFill>
                  <a:srgbClr val="374151"/>
                </a:solidFill>
                <a:effectLst/>
                <a:latin typeface="Söhne"/>
              </a:rPr>
              <a:t> The proportion of correctly classified instances out of the total instances.</a:t>
            </a:r>
          </a:p>
          <a:p>
            <a:pPr marL="742950" lvl="1" indent="-285750" algn="l">
              <a:buFont typeface="+mj-lt"/>
              <a:buAutoNum type="arabicPeriod"/>
            </a:pPr>
            <a:r>
              <a:rPr lang="en-GB" b="1" i="0" dirty="0">
                <a:solidFill>
                  <a:srgbClr val="374151"/>
                </a:solidFill>
                <a:effectLst/>
                <a:latin typeface="Söhne"/>
              </a:rPr>
              <a:t>Higher is better:</a:t>
            </a:r>
            <a:r>
              <a:rPr lang="en-GB" b="0" i="0" dirty="0">
                <a:solidFill>
                  <a:srgbClr val="374151"/>
                </a:solidFill>
                <a:effectLst/>
                <a:latin typeface="Söhne"/>
              </a:rPr>
              <a:t> A higher accuracy score indicates better performance.</a:t>
            </a:r>
          </a:p>
          <a:p>
            <a:pPr algn="l">
              <a:buFont typeface="+mj-lt"/>
              <a:buAutoNum type="arabicPeriod"/>
            </a:pPr>
            <a:r>
              <a:rPr lang="en-GB" b="1" i="0" dirty="0">
                <a:solidFill>
                  <a:srgbClr val="374151"/>
                </a:solidFill>
                <a:effectLst/>
                <a:latin typeface="Söhne"/>
              </a:rPr>
              <a:t>Precision:</a:t>
            </a:r>
            <a:endParaRPr lang="en-GB" b="0" i="0" dirty="0">
              <a:solidFill>
                <a:srgbClr val="374151"/>
              </a:solidFill>
              <a:effectLst/>
              <a:latin typeface="Söhne"/>
            </a:endParaRPr>
          </a:p>
          <a:p>
            <a:pPr marL="742950" lvl="1" indent="-285750" algn="l">
              <a:buFont typeface="+mj-lt"/>
              <a:buAutoNum type="arabicPeriod"/>
            </a:pPr>
            <a:r>
              <a:rPr lang="en-GB" b="1" i="0" dirty="0">
                <a:solidFill>
                  <a:srgbClr val="374151"/>
                </a:solidFill>
                <a:effectLst/>
                <a:latin typeface="Söhne"/>
              </a:rPr>
              <a:t>Interpretation:</a:t>
            </a:r>
            <a:r>
              <a:rPr lang="en-GB" b="0" i="0" dirty="0">
                <a:solidFill>
                  <a:srgbClr val="374151"/>
                </a:solidFill>
                <a:effectLst/>
                <a:latin typeface="Söhne"/>
              </a:rPr>
              <a:t> The proportion of true positives (correctly predicted positive instances) out of all predicted positives.</a:t>
            </a:r>
          </a:p>
          <a:p>
            <a:pPr marL="742950" lvl="1" indent="-285750" algn="l">
              <a:buFont typeface="+mj-lt"/>
              <a:buAutoNum type="arabicPeriod"/>
            </a:pPr>
            <a:r>
              <a:rPr lang="en-GB" b="1" i="0" dirty="0">
                <a:solidFill>
                  <a:srgbClr val="374151"/>
                </a:solidFill>
                <a:effectLst/>
                <a:latin typeface="Söhne"/>
              </a:rPr>
              <a:t>Higher is better:</a:t>
            </a:r>
            <a:r>
              <a:rPr lang="en-GB" b="0" i="0" dirty="0">
                <a:solidFill>
                  <a:srgbClr val="374151"/>
                </a:solidFill>
                <a:effectLst/>
                <a:latin typeface="Söhne"/>
              </a:rPr>
              <a:t> A higher precision score indicates fewer false positives.</a:t>
            </a:r>
          </a:p>
          <a:p>
            <a:pPr algn="l">
              <a:buFont typeface="+mj-lt"/>
              <a:buAutoNum type="arabicPeriod"/>
            </a:pPr>
            <a:r>
              <a:rPr lang="en-GB" b="1" i="0" dirty="0">
                <a:solidFill>
                  <a:srgbClr val="374151"/>
                </a:solidFill>
                <a:effectLst/>
                <a:latin typeface="Söhne"/>
              </a:rPr>
              <a:t>Recall (Sensitivity):</a:t>
            </a:r>
            <a:endParaRPr lang="en-GB" b="0" i="0" dirty="0">
              <a:solidFill>
                <a:srgbClr val="374151"/>
              </a:solidFill>
              <a:effectLst/>
              <a:latin typeface="Söhne"/>
            </a:endParaRPr>
          </a:p>
          <a:p>
            <a:pPr marL="742950" lvl="1" indent="-285750" algn="l">
              <a:buFont typeface="+mj-lt"/>
              <a:buAutoNum type="arabicPeriod"/>
            </a:pPr>
            <a:r>
              <a:rPr lang="en-GB" b="1" i="0" dirty="0">
                <a:solidFill>
                  <a:srgbClr val="374151"/>
                </a:solidFill>
                <a:effectLst/>
                <a:latin typeface="Söhne"/>
              </a:rPr>
              <a:t>Interpretation:</a:t>
            </a:r>
            <a:r>
              <a:rPr lang="en-GB" b="0" i="0" dirty="0">
                <a:solidFill>
                  <a:srgbClr val="374151"/>
                </a:solidFill>
                <a:effectLst/>
                <a:latin typeface="Söhne"/>
              </a:rPr>
              <a:t> The proportion of true positives out of all actual positives.</a:t>
            </a:r>
          </a:p>
          <a:p>
            <a:pPr marL="742950" lvl="1" indent="-285750" algn="l">
              <a:buFont typeface="+mj-lt"/>
              <a:buAutoNum type="arabicPeriod"/>
            </a:pPr>
            <a:r>
              <a:rPr lang="en-GB" b="1" i="0" dirty="0">
                <a:solidFill>
                  <a:srgbClr val="374151"/>
                </a:solidFill>
                <a:effectLst/>
                <a:latin typeface="Söhne"/>
              </a:rPr>
              <a:t>Higher is better:</a:t>
            </a:r>
            <a:r>
              <a:rPr lang="en-GB" b="0" i="0" dirty="0">
                <a:solidFill>
                  <a:srgbClr val="374151"/>
                </a:solidFill>
                <a:effectLst/>
                <a:latin typeface="Söhne"/>
              </a:rPr>
              <a:t> A higher recall score indicates fewer false negatives.</a:t>
            </a:r>
          </a:p>
          <a:p>
            <a:pPr algn="l">
              <a:buFont typeface="+mj-lt"/>
              <a:buAutoNum type="arabicPeriod"/>
            </a:pPr>
            <a:r>
              <a:rPr lang="en-GB" b="1" i="0" dirty="0">
                <a:solidFill>
                  <a:srgbClr val="374151"/>
                </a:solidFill>
                <a:effectLst/>
                <a:latin typeface="Söhne"/>
              </a:rPr>
              <a:t>F1 Score:</a:t>
            </a:r>
            <a:endParaRPr lang="en-GB" b="0" i="0" dirty="0">
              <a:solidFill>
                <a:srgbClr val="374151"/>
              </a:solidFill>
              <a:effectLst/>
              <a:latin typeface="Söhne"/>
            </a:endParaRPr>
          </a:p>
          <a:p>
            <a:pPr marL="742950" lvl="1" indent="-285750" algn="l">
              <a:buFont typeface="+mj-lt"/>
              <a:buAutoNum type="arabicPeriod"/>
            </a:pPr>
            <a:r>
              <a:rPr lang="en-GB" b="1" i="0" dirty="0">
                <a:solidFill>
                  <a:srgbClr val="374151"/>
                </a:solidFill>
                <a:effectLst/>
                <a:latin typeface="Söhne"/>
              </a:rPr>
              <a:t>Interpretation:</a:t>
            </a:r>
            <a:r>
              <a:rPr lang="en-GB" b="0" i="0" dirty="0">
                <a:solidFill>
                  <a:srgbClr val="374151"/>
                </a:solidFill>
                <a:effectLst/>
                <a:latin typeface="Söhne"/>
              </a:rPr>
              <a:t> The balance between precision and recall. It's the harmonic mean of precision and recall.</a:t>
            </a:r>
          </a:p>
          <a:p>
            <a:pPr marL="742950" lvl="1" indent="-285750" algn="l">
              <a:buFont typeface="+mj-lt"/>
              <a:buAutoNum type="arabicPeriod"/>
            </a:pPr>
            <a:r>
              <a:rPr lang="en-GB" b="1" i="0" dirty="0">
                <a:solidFill>
                  <a:srgbClr val="374151"/>
                </a:solidFill>
                <a:effectLst/>
                <a:latin typeface="Söhne"/>
              </a:rPr>
              <a:t>Higher is better:</a:t>
            </a:r>
            <a:r>
              <a:rPr lang="en-GB" b="0" i="0" dirty="0">
                <a:solidFill>
                  <a:srgbClr val="374151"/>
                </a:solidFill>
                <a:effectLst/>
                <a:latin typeface="Söhne"/>
              </a:rPr>
              <a:t> A higher F1 score indicates a good balance between precision and recall.</a:t>
            </a:r>
          </a:p>
          <a:p>
            <a:endParaRPr lang="en-GB" dirty="0"/>
          </a:p>
        </p:txBody>
      </p:sp>
      <p:sp>
        <p:nvSpPr>
          <p:cNvPr id="4" name="Slide Number Placeholder 3"/>
          <p:cNvSpPr>
            <a:spLocks noGrp="1"/>
          </p:cNvSpPr>
          <p:nvPr>
            <p:ph type="sldNum" sz="quarter" idx="5"/>
          </p:nvPr>
        </p:nvSpPr>
        <p:spPr/>
        <p:txBody>
          <a:bodyPr/>
          <a:lstStyle/>
          <a:p>
            <a:fld id="{5D054F43-CE1E-4EC6-A97B-5370F90CF212}" type="slidenum">
              <a:rPr lang="en-GB" smtClean="0"/>
              <a:t>4</a:t>
            </a:fld>
            <a:endParaRPr lang="en-GB"/>
          </a:p>
        </p:txBody>
      </p:sp>
    </p:spTree>
    <p:extLst>
      <p:ext uri="{BB962C8B-B14F-4D97-AF65-F5344CB8AC3E}">
        <p14:creationId xmlns:p14="http://schemas.microsoft.com/office/powerpoint/2010/main" val="2802781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Looked at how test data categories into the </a:t>
            </a:r>
            <a:r>
              <a:rPr lang="en-GB" dirty="0" err="1"/>
              <a:t>qudrants</a:t>
            </a:r>
            <a:r>
              <a:rPr lang="en-GB" dirty="0"/>
              <a:t>. Out main focus is to reduce the incorrect categorization. Whether person is not going to churn predict as churn and person going to churn categories as not going to churn as that could impact business adversely. If you look at the counts of incorrect classification has come down to 94 in </a:t>
            </a:r>
            <a:r>
              <a:rPr lang="en-GB" dirty="0" err="1"/>
              <a:t>gs</a:t>
            </a:r>
            <a:r>
              <a:rPr lang="en-GB" dirty="0"/>
              <a:t> model</a:t>
            </a:r>
          </a:p>
        </p:txBody>
      </p:sp>
      <p:sp>
        <p:nvSpPr>
          <p:cNvPr id="4" name="Slide Number Placeholder 3"/>
          <p:cNvSpPr>
            <a:spLocks noGrp="1"/>
          </p:cNvSpPr>
          <p:nvPr>
            <p:ph type="sldNum" sz="quarter" idx="5"/>
          </p:nvPr>
        </p:nvSpPr>
        <p:spPr/>
        <p:txBody>
          <a:bodyPr/>
          <a:lstStyle/>
          <a:p>
            <a:fld id="{5D054F43-CE1E-4EC6-A97B-5370F90CF212}" type="slidenum">
              <a:rPr lang="en-GB" smtClean="0"/>
              <a:t>5</a:t>
            </a:fld>
            <a:endParaRPr lang="en-GB"/>
          </a:p>
        </p:txBody>
      </p:sp>
    </p:spTree>
    <p:extLst>
      <p:ext uri="{BB962C8B-B14F-4D97-AF65-F5344CB8AC3E}">
        <p14:creationId xmlns:p14="http://schemas.microsoft.com/office/powerpoint/2010/main" val="2164681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Then applied another measurement to identify model effectiveness. So inspected Area under the ROC curve. So better the model the curve should point towards top left corner. So again better model is </a:t>
            </a:r>
            <a:r>
              <a:rPr lang="en-GB" dirty="0" err="1"/>
              <a:t>gs</a:t>
            </a:r>
            <a:r>
              <a:rPr lang="en-GB" dirty="0"/>
              <a:t> model.</a:t>
            </a:r>
          </a:p>
          <a:p>
            <a:endParaRPr lang="en-GB" dirty="0"/>
          </a:p>
        </p:txBody>
      </p:sp>
      <p:sp>
        <p:nvSpPr>
          <p:cNvPr id="4" name="Slide Number Placeholder 3"/>
          <p:cNvSpPr>
            <a:spLocks noGrp="1"/>
          </p:cNvSpPr>
          <p:nvPr>
            <p:ph type="sldNum" sz="quarter" idx="5"/>
          </p:nvPr>
        </p:nvSpPr>
        <p:spPr/>
        <p:txBody>
          <a:bodyPr/>
          <a:lstStyle/>
          <a:p>
            <a:fld id="{5D054F43-CE1E-4EC6-A97B-5370F90CF212}" type="slidenum">
              <a:rPr lang="en-GB" smtClean="0"/>
              <a:t>6</a:t>
            </a:fld>
            <a:endParaRPr lang="en-GB"/>
          </a:p>
        </p:txBody>
      </p:sp>
    </p:spTree>
    <p:extLst>
      <p:ext uri="{BB962C8B-B14F-4D97-AF65-F5344CB8AC3E}">
        <p14:creationId xmlns:p14="http://schemas.microsoft.com/office/powerpoint/2010/main" val="157951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10/5/2023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49732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551014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86552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09279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3318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423704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126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03838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9639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65088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2728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pPr/>
              <a:t>10/5/2023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65383612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3" Type="http://schemas.openxmlformats.org/officeDocument/2006/relationships/customXml" Target="../ink/ink1.xml"/><Relationship Id="rId7" Type="http://schemas.openxmlformats.org/officeDocument/2006/relationships/image" Target="../media/image8.png"/><Relationship Id="rId12"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11" Type="http://schemas.openxmlformats.org/officeDocument/2006/relationships/image" Target="../media/image14.png"/><Relationship Id="rId10" Type="http://schemas.openxmlformats.org/officeDocument/2006/relationships/image" Target="../media/image13.png"/><Relationship Id="rId9" Type="http://schemas.openxmlformats.org/officeDocument/2006/relationships/image" Target="../media/image12.png"/><Relationship Id="rId1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splash of colors on a white surface">
            <a:extLst>
              <a:ext uri="{FF2B5EF4-FFF2-40B4-BE49-F238E27FC236}">
                <a16:creationId xmlns:a16="http://schemas.microsoft.com/office/drawing/2014/main" id="{AD2D04F7-FC41-BE43-3762-1E1D7C955D1A}"/>
              </a:ext>
            </a:extLst>
          </p:cNvPr>
          <p:cNvPicPr>
            <a:picLocks noChangeAspect="1"/>
          </p:cNvPicPr>
          <p:nvPr/>
        </p:nvPicPr>
        <p:blipFill rotWithShape="1">
          <a:blip r:embed="rId2">
            <a:alphaModFix/>
          </a:blip>
          <a:srcRect r="13516"/>
          <a:stretch/>
        </p:blipFill>
        <p:spPr>
          <a:xfrm>
            <a:off x="4283902" y="10"/>
            <a:ext cx="7908098" cy="6857992"/>
          </a:xfrm>
          <a:prstGeom prst="rect">
            <a:avLst/>
          </a:prstGeom>
        </p:spPr>
      </p:pic>
      <p:sp>
        <p:nvSpPr>
          <p:cNvPr id="46" name="Rectangle 45">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A28D4-B6B6-EF9D-3EBC-CB622B9A3A9F}"/>
              </a:ext>
            </a:extLst>
          </p:cNvPr>
          <p:cNvSpPr>
            <a:spLocks noGrp="1"/>
          </p:cNvSpPr>
          <p:nvPr>
            <p:ph type="ctrTitle"/>
          </p:nvPr>
        </p:nvSpPr>
        <p:spPr>
          <a:xfrm>
            <a:off x="728663" y="1115219"/>
            <a:ext cx="5505449" cy="2387600"/>
          </a:xfrm>
        </p:spPr>
        <p:txBody>
          <a:bodyPr>
            <a:normAutofit/>
          </a:bodyPr>
          <a:lstStyle/>
          <a:p>
            <a:pPr algn="l"/>
            <a:r>
              <a:rPr lang="en-GB" sz="5000" dirty="0">
                <a:solidFill>
                  <a:schemeClr val="bg1"/>
                </a:solidFill>
                <a:latin typeface="Trebuchet MS" panose="020B0603020202020204" pitchFamily="34" charset="0"/>
              </a:rPr>
              <a:t>Model to Predict Churn in Syriatel</a:t>
            </a:r>
          </a:p>
        </p:txBody>
      </p:sp>
      <p:sp>
        <p:nvSpPr>
          <p:cNvPr id="6" name="Subtitle 5">
            <a:extLst>
              <a:ext uri="{FF2B5EF4-FFF2-40B4-BE49-F238E27FC236}">
                <a16:creationId xmlns:a16="http://schemas.microsoft.com/office/drawing/2014/main" id="{26D2EF50-FBC1-0D76-6706-0510CB2E2C6C}"/>
              </a:ext>
            </a:extLst>
          </p:cNvPr>
          <p:cNvSpPr>
            <a:spLocks noGrp="1"/>
          </p:cNvSpPr>
          <p:nvPr>
            <p:ph type="subTitle" idx="1"/>
          </p:nvPr>
        </p:nvSpPr>
        <p:spPr>
          <a:xfrm>
            <a:off x="728663" y="3902075"/>
            <a:ext cx="5505449" cy="1655762"/>
          </a:xfrm>
        </p:spPr>
        <p:txBody>
          <a:bodyPr>
            <a:normAutofit/>
          </a:bodyPr>
          <a:lstStyle/>
          <a:p>
            <a:pPr algn="l"/>
            <a:endParaRPr lang="en-GB" sz="2000" dirty="0">
              <a:solidFill>
                <a:schemeClr val="bg1"/>
              </a:solidFill>
            </a:endParaRPr>
          </a:p>
          <a:p>
            <a:pPr algn="l"/>
            <a:r>
              <a:rPr lang="en-GB" sz="2000" dirty="0">
                <a:solidFill>
                  <a:schemeClr val="bg1"/>
                </a:solidFill>
                <a:latin typeface="Trebuchet MS" panose="020B0603020202020204" pitchFamily="34" charset="0"/>
                <a:ea typeface="+mj-ea"/>
                <a:cs typeface="+mj-cs"/>
              </a:rPr>
              <a:t>Yasitha De Alwis</a:t>
            </a:r>
          </a:p>
          <a:p>
            <a:pPr algn="l"/>
            <a:endParaRPr lang="en-GB" sz="2000" dirty="0">
              <a:solidFill>
                <a:schemeClr val="bg1"/>
              </a:solidFill>
            </a:endParaRPr>
          </a:p>
        </p:txBody>
      </p:sp>
      <p:cxnSp>
        <p:nvCxnSpPr>
          <p:cNvPr id="48" name="Straight Connector 47">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549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gnifying glass on clear background">
            <a:extLst>
              <a:ext uri="{FF2B5EF4-FFF2-40B4-BE49-F238E27FC236}">
                <a16:creationId xmlns:a16="http://schemas.microsoft.com/office/drawing/2014/main" id="{5A0B57EE-EFAD-19C1-1B7D-D452F83CDECD}"/>
              </a:ext>
            </a:extLst>
          </p:cNvPr>
          <p:cNvPicPr>
            <a:picLocks noChangeAspect="1"/>
          </p:cNvPicPr>
          <p:nvPr/>
        </p:nvPicPr>
        <p:blipFill rotWithShape="1">
          <a:blip r:embed="rId2"/>
          <a:srcRect l="5884" r="-1" b="-1"/>
          <a:stretch/>
        </p:blipFill>
        <p:spPr>
          <a:xfrm>
            <a:off x="1" y="-10150"/>
            <a:ext cx="9669642" cy="6857990"/>
          </a:xfrm>
          <a:prstGeom prst="rect">
            <a:avLst/>
          </a:prstGeom>
        </p:spPr>
      </p:pic>
      <p:sp>
        <p:nvSpPr>
          <p:cNvPr id="3" name="Content Placeholder 2">
            <a:extLst>
              <a:ext uri="{FF2B5EF4-FFF2-40B4-BE49-F238E27FC236}">
                <a16:creationId xmlns:a16="http://schemas.microsoft.com/office/drawing/2014/main" id="{6B964197-5F5D-B5E9-1AEC-D61DC737D356}"/>
              </a:ext>
            </a:extLst>
          </p:cNvPr>
          <p:cNvSpPr>
            <a:spLocks noGrp="1"/>
          </p:cNvSpPr>
          <p:nvPr>
            <p:ph idx="1"/>
          </p:nvPr>
        </p:nvSpPr>
        <p:spPr>
          <a:xfrm>
            <a:off x="7531610" y="2434201"/>
            <a:ext cx="3822189" cy="3742762"/>
          </a:xfrm>
        </p:spPr>
        <p:txBody>
          <a:bodyPr>
            <a:normAutofit/>
          </a:bodyPr>
          <a:lstStyle/>
          <a:p>
            <a:pPr marL="0" indent="0">
              <a:buNone/>
            </a:pPr>
            <a:r>
              <a:rPr lang="en-GB" sz="6600" dirty="0"/>
              <a:t>Thank You</a:t>
            </a:r>
          </a:p>
        </p:txBody>
      </p:sp>
    </p:spTree>
    <p:extLst>
      <p:ext uri="{BB962C8B-B14F-4D97-AF65-F5344CB8AC3E}">
        <p14:creationId xmlns:p14="http://schemas.microsoft.com/office/powerpoint/2010/main" val="103421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holding cell phones&#10;&#10;Description automatically generated">
            <a:extLst>
              <a:ext uri="{FF2B5EF4-FFF2-40B4-BE49-F238E27FC236}">
                <a16:creationId xmlns:a16="http://schemas.microsoft.com/office/drawing/2014/main" id="{74607511-FD67-A579-2008-83B39C8FD891}"/>
              </a:ext>
            </a:extLst>
          </p:cNvPr>
          <p:cNvPicPr>
            <a:picLocks noChangeAspect="1"/>
          </p:cNvPicPr>
          <p:nvPr/>
        </p:nvPicPr>
        <p:blipFill rotWithShape="1">
          <a:blip r:embed="rId2"/>
          <a:srcRect l="2258" t="4939" r="30147" b="2"/>
          <a:stretch/>
        </p:blipFill>
        <p:spPr>
          <a:xfrm>
            <a:off x="3522468" y="10"/>
            <a:ext cx="8669532" cy="6857990"/>
          </a:xfrm>
          <a:prstGeom prst="rect">
            <a:avLst/>
          </a:prstGeom>
        </p:spPr>
      </p:pic>
      <p:sp>
        <p:nvSpPr>
          <p:cNvPr id="46" name="Rectangle 45">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514637-D137-481F-C7F7-08B4850185A8}"/>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b="1">
                <a:solidFill>
                  <a:schemeClr val="bg1"/>
                </a:solidFill>
              </a:rPr>
              <a:t>Objective</a:t>
            </a:r>
          </a:p>
        </p:txBody>
      </p:sp>
      <p:sp>
        <p:nvSpPr>
          <p:cNvPr id="48" name="Rectangle 4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 name="Rectangle 5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Content Placeholder 2">
            <a:extLst>
              <a:ext uri="{FF2B5EF4-FFF2-40B4-BE49-F238E27FC236}">
                <a16:creationId xmlns:a16="http://schemas.microsoft.com/office/drawing/2014/main" id="{1CD223FB-F198-19EA-DEC3-48924558A0EC}"/>
              </a:ext>
            </a:extLst>
          </p:cNvPr>
          <p:cNvSpPr>
            <a:spLocks noGrp="1"/>
          </p:cNvSpPr>
          <p:nvPr>
            <p:ph idx="1"/>
          </p:nvPr>
        </p:nvSpPr>
        <p:spPr>
          <a:xfrm>
            <a:off x="371094" y="2728214"/>
            <a:ext cx="4261866" cy="3207258"/>
          </a:xfrm>
        </p:spPr>
        <p:txBody>
          <a:bodyPr vert="horz" lIns="91440" tIns="45720" rIns="91440" bIns="45720" rtlCol="0" anchor="t">
            <a:normAutofit/>
          </a:bodyPr>
          <a:lstStyle/>
          <a:p>
            <a:pPr marL="0" indent="0">
              <a:buNone/>
            </a:pPr>
            <a:r>
              <a:rPr lang="en-US" sz="2400" dirty="0">
                <a:solidFill>
                  <a:schemeClr val="bg1"/>
                </a:solidFill>
              </a:rPr>
              <a:t>Develop a statistical model to predict Customer Churn</a:t>
            </a:r>
          </a:p>
        </p:txBody>
      </p:sp>
    </p:spTree>
    <p:extLst>
      <p:ext uri="{BB962C8B-B14F-4D97-AF65-F5344CB8AC3E}">
        <p14:creationId xmlns:p14="http://schemas.microsoft.com/office/powerpoint/2010/main" val="3377970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28223B-EA29-F2A7-AFB9-91CB28EDF0F7}"/>
              </a:ext>
            </a:extLst>
          </p:cNvPr>
          <p:cNvSpPr>
            <a:spLocks noGrp="1"/>
          </p:cNvSpPr>
          <p:nvPr>
            <p:ph type="title"/>
          </p:nvPr>
        </p:nvSpPr>
        <p:spPr>
          <a:xfrm>
            <a:off x="1045029" y="507160"/>
            <a:ext cx="2993571" cy="5438730"/>
          </a:xfrm>
        </p:spPr>
        <p:txBody>
          <a:bodyPr>
            <a:normAutofit/>
          </a:bodyPr>
          <a:lstStyle/>
          <a:p>
            <a:r>
              <a:rPr lang="en-GB" sz="3200" b="1" dirty="0"/>
              <a:t>Modelling Approach</a:t>
            </a:r>
          </a:p>
        </p:txBody>
      </p:sp>
      <p:sp>
        <p:nvSpPr>
          <p:cNvPr id="13" name="Rectangle 1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2D35D15-9FD7-1452-5083-12006664DAF3}"/>
              </a:ext>
            </a:extLst>
          </p:cNvPr>
          <p:cNvGraphicFramePr>
            <a:graphicFrameLocks noGrp="1"/>
          </p:cNvGraphicFramePr>
          <p:nvPr>
            <p:ph idx="1"/>
            <p:extLst>
              <p:ext uri="{D42A27DB-BD31-4B8C-83A1-F6EECF244321}">
                <p14:modId xmlns:p14="http://schemas.microsoft.com/office/powerpoint/2010/main" val="3363199169"/>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1350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363125-DE05-074C-F20E-B0FAD6AA0EE8}"/>
              </a:ext>
            </a:extLst>
          </p:cNvPr>
          <p:cNvSpPr>
            <a:spLocks noGrp="1"/>
          </p:cNvSpPr>
          <p:nvPr>
            <p:ph type="title"/>
          </p:nvPr>
        </p:nvSpPr>
        <p:spPr>
          <a:xfrm>
            <a:off x="841248" y="256032"/>
            <a:ext cx="10506456" cy="1014984"/>
          </a:xfrm>
        </p:spPr>
        <p:txBody>
          <a:bodyPr anchor="b">
            <a:normAutofit/>
          </a:bodyPr>
          <a:lstStyle/>
          <a:p>
            <a:r>
              <a:rPr lang="en-GB" b="1" dirty="0"/>
              <a:t>Model Effectiveness </a:t>
            </a:r>
          </a:p>
        </p:txBody>
      </p:sp>
      <p:sp>
        <p:nvSpPr>
          <p:cNvPr id="23" name="Rectangle 2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066F38BC-3777-E729-40C2-B8779F0EFF3E}"/>
              </a:ext>
            </a:extLst>
          </p:cNvPr>
          <p:cNvGraphicFramePr>
            <a:graphicFrameLocks noGrp="1"/>
          </p:cNvGraphicFramePr>
          <p:nvPr>
            <p:ph idx="1"/>
            <p:extLst>
              <p:ext uri="{D42A27DB-BD31-4B8C-83A1-F6EECF244321}">
                <p14:modId xmlns:p14="http://schemas.microsoft.com/office/powerpoint/2010/main" val="695184444"/>
              </p:ext>
            </p:extLst>
          </p:nvPr>
        </p:nvGraphicFramePr>
        <p:xfrm>
          <a:off x="162491" y="1848438"/>
          <a:ext cx="11867019" cy="4050366"/>
        </p:xfrm>
        <a:graphic>
          <a:graphicData uri="http://schemas.openxmlformats.org/drawingml/2006/table">
            <a:tbl>
              <a:tblPr firstRow="1" bandRow="1">
                <a:noFill/>
                <a:tableStyleId>{8A107856-5554-42FB-B03E-39F5DBC370BA}</a:tableStyleId>
              </a:tblPr>
              <a:tblGrid>
                <a:gridCol w="1519811">
                  <a:extLst>
                    <a:ext uri="{9D8B030D-6E8A-4147-A177-3AD203B41FA5}">
                      <a16:colId xmlns:a16="http://schemas.microsoft.com/office/drawing/2014/main" val="3245824741"/>
                    </a:ext>
                  </a:extLst>
                </a:gridCol>
                <a:gridCol w="1116000">
                  <a:extLst>
                    <a:ext uri="{9D8B030D-6E8A-4147-A177-3AD203B41FA5}">
                      <a16:colId xmlns:a16="http://schemas.microsoft.com/office/drawing/2014/main" val="1872682901"/>
                    </a:ext>
                  </a:extLst>
                </a:gridCol>
                <a:gridCol w="1116000">
                  <a:extLst>
                    <a:ext uri="{9D8B030D-6E8A-4147-A177-3AD203B41FA5}">
                      <a16:colId xmlns:a16="http://schemas.microsoft.com/office/drawing/2014/main" val="801477372"/>
                    </a:ext>
                  </a:extLst>
                </a:gridCol>
                <a:gridCol w="1116000">
                  <a:extLst>
                    <a:ext uri="{9D8B030D-6E8A-4147-A177-3AD203B41FA5}">
                      <a16:colId xmlns:a16="http://schemas.microsoft.com/office/drawing/2014/main" val="2871161224"/>
                    </a:ext>
                  </a:extLst>
                </a:gridCol>
                <a:gridCol w="1116000">
                  <a:extLst>
                    <a:ext uri="{9D8B030D-6E8A-4147-A177-3AD203B41FA5}">
                      <a16:colId xmlns:a16="http://schemas.microsoft.com/office/drawing/2014/main" val="2813244972"/>
                    </a:ext>
                  </a:extLst>
                </a:gridCol>
                <a:gridCol w="1116000">
                  <a:extLst>
                    <a:ext uri="{9D8B030D-6E8A-4147-A177-3AD203B41FA5}">
                      <a16:colId xmlns:a16="http://schemas.microsoft.com/office/drawing/2014/main" val="3730240949"/>
                    </a:ext>
                  </a:extLst>
                </a:gridCol>
                <a:gridCol w="1283780">
                  <a:extLst>
                    <a:ext uri="{9D8B030D-6E8A-4147-A177-3AD203B41FA5}">
                      <a16:colId xmlns:a16="http://schemas.microsoft.com/office/drawing/2014/main" val="828994031"/>
                    </a:ext>
                  </a:extLst>
                </a:gridCol>
                <a:gridCol w="1045028">
                  <a:extLst>
                    <a:ext uri="{9D8B030D-6E8A-4147-A177-3AD203B41FA5}">
                      <a16:colId xmlns:a16="http://schemas.microsoft.com/office/drawing/2014/main" val="3732215518"/>
                    </a:ext>
                  </a:extLst>
                </a:gridCol>
                <a:gridCol w="1360715">
                  <a:extLst>
                    <a:ext uri="{9D8B030D-6E8A-4147-A177-3AD203B41FA5}">
                      <a16:colId xmlns:a16="http://schemas.microsoft.com/office/drawing/2014/main" val="3371591361"/>
                    </a:ext>
                  </a:extLst>
                </a:gridCol>
                <a:gridCol w="1077685">
                  <a:extLst>
                    <a:ext uri="{9D8B030D-6E8A-4147-A177-3AD203B41FA5}">
                      <a16:colId xmlns:a16="http://schemas.microsoft.com/office/drawing/2014/main" val="2333023344"/>
                    </a:ext>
                  </a:extLst>
                </a:gridCol>
              </a:tblGrid>
              <a:tr h="843510">
                <a:tc>
                  <a:txBody>
                    <a:bodyPr/>
                    <a:lstStyle/>
                    <a:p>
                      <a:pPr algn="ctr" fontAlgn="ctr"/>
                      <a:r>
                        <a:rPr lang="en-GB" sz="1400" b="1" cap="all" spc="60">
                          <a:solidFill>
                            <a:schemeClr val="tx1">
                              <a:lumMod val="75000"/>
                              <a:lumOff val="25000"/>
                            </a:schemeClr>
                          </a:solidFill>
                          <a:effectLst/>
                          <a:latin typeface="Trebuchet MS" panose="020B0603020202020204" pitchFamily="34" charset="0"/>
                        </a:rPr>
                        <a:t>Model</a:t>
                      </a:r>
                    </a:p>
                  </a:txBody>
                  <a:tcPr marL="170465" marR="143635" marT="85232" marB="8523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ctr"/>
                      <a:r>
                        <a:rPr lang="en-GB" sz="1400" b="1" cap="all" spc="60" dirty="0">
                          <a:solidFill>
                            <a:schemeClr val="tx1">
                              <a:lumMod val="75000"/>
                              <a:lumOff val="25000"/>
                            </a:schemeClr>
                          </a:solidFill>
                          <a:effectLst/>
                          <a:latin typeface="Trebuchet MS" panose="020B0603020202020204" pitchFamily="34" charset="0"/>
                        </a:rPr>
                        <a:t>Train Score</a:t>
                      </a:r>
                    </a:p>
                  </a:txBody>
                  <a:tcPr marL="170465" marR="143635" marT="85232" marB="8523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ctr"/>
                      <a:r>
                        <a:rPr lang="en-GB" sz="1400" b="1" cap="all" spc="60" dirty="0">
                          <a:solidFill>
                            <a:schemeClr val="tx1">
                              <a:lumMod val="75000"/>
                              <a:lumOff val="25000"/>
                            </a:schemeClr>
                          </a:solidFill>
                          <a:effectLst/>
                          <a:latin typeface="Trebuchet MS" panose="020B0603020202020204" pitchFamily="34" charset="0"/>
                        </a:rPr>
                        <a:t>Test</a:t>
                      </a:r>
                    </a:p>
                    <a:p>
                      <a:pPr algn="ctr" fontAlgn="ctr"/>
                      <a:r>
                        <a:rPr lang="en-GB" sz="1400" b="1" cap="all" spc="60" dirty="0">
                          <a:solidFill>
                            <a:schemeClr val="tx1">
                              <a:lumMod val="75000"/>
                              <a:lumOff val="25000"/>
                            </a:schemeClr>
                          </a:solidFill>
                          <a:effectLst/>
                          <a:latin typeface="Trebuchet MS" panose="020B0603020202020204" pitchFamily="34" charset="0"/>
                        </a:rPr>
                        <a:t>Score</a:t>
                      </a:r>
                    </a:p>
                  </a:txBody>
                  <a:tcPr marL="170465" marR="143635" marT="85232" marB="8523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algn="ctr" defTabSz="914400" rtl="0" eaLnBrk="1" fontAlgn="ctr" latinLnBrk="0" hangingPunct="1"/>
                      <a:r>
                        <a:rPr lang="en-GB" sz="1400" b="1" kern="1200" cap="all" spc="60" dirty="0">
                          <a:solidFill>
                            <a:schemeClr val="tx1">
                              <a:lumMod val="75000"/>
                              <a:lumOff val="25000"/>
                            </a:schemeClr>
                          </a:solidFill>
                          <a:effectLst/>
                          <a:latin typeface="Trebuchet MS" panose="020B0603020202020204" pitchFamily="34" charset="0"/>
                          <a:ea typeface="+mn-ea"/>
                          <a:cs typeface="+mn-cs"/>
                        </a:rPr>
                        <a:t>Train</a:t>
                      </a:r>
                    </a:p>
                    <a:p>
                      <a:pPr marL="0" algn="ctr" defTabSz="914400" rtl="0" eaLnBrk="1" fontAlgn="ctr" latinLnBrk="0" hangingPunct="1"/>
                      <a:r>
                        <a:rPr lang="en-GB" sz="1400" b="1" kern="1200" cap="all" spc="60" dirty="0" err="1">
                          <a:solidFill>
                            <a:schemeClr val="tx1">
                              <a:lumMod val="75000"/>
                              <a:lumOff val="25000"/>
                            </a:schemeClr>
                          </a:solidFill>
                          <a:effectLst/>
                          <a:latin typeface="Trebuchet MS" panose="020B0603020202020204" pitchFamily="34" charset="0"/>
                          <a:ea typeface="+mn-ea"/>
                          <a:cs typeface="+mn-cs"/>
                        </a:rPr>
                        <a:t>logloss</a:t>
                      </a:r>
                      <a:endParaRPr lang="en-GB" sz="1400" b="1" kern="1200" cap="all" spc="60" dirty="0">
                        <a:solidFill>
                          <a:schemeClr val="tx1">
                            <a:lumMod val="75000"/>
                            <a:lumOff val="25000"/>
                          </a:schemeClr>
                        </a:solidFill>
                        <a:effectLst/>
                        <a:latin typeface="Trebuchet MS" panose="020B0603020202020204" pitchFamily="34" charset="0"/>
                        <a:ea typeface="+mn-ea"/>
                        <a:cs typeface="+mn-cs"/>
                      </a:endParaRPr>
                    </a:p>
                  </a:txBody>
                  <a:tcPr marL="170465" marR="143635" marT="85232" marB="85232" anchor="ctr">
                    <a:lnL w="12700" cmpd="sng">
                      <a:noFill/>
                      <a:prstDash val="solid"/>
                    </a:lnL>
                    <a:lnR w="12700" cmpd="sng">
                      <a:noFill/>
                      <a:prstDash val="solid"/>
                    </a:lnR>
                    <a:lnT w="12700" cmpd="sng">
                      <a:noFill/>
                      <a:prstDash val="solid"/>
                    </a:lnT>
                    <a:lnB w="9525" cap="flat" cmpd="sng" algn="ctr">
                      <a:solidFill>
                        <a:srgbClr val="D8DCDC"/>
                      </a:solidFill>
                      <a:prstDash val="solid"/>
                      <a:round/>
                      <a:headEnd type="none" w="med" len="med"/>
                      <a:tailEnd type="none" w="med" len="med"/>
                    </a:lnB>
                    <a:noFill/>
                  </a:tcPr>
                </a:tc>
                <a:tc>
                  <a:txBody>
                    <a:bodyPr/>
                    <a:lstStyle/>
                    <a:p>
                      <a:pPr marL="0" algn="ctr" defTabSz="914400" rtl="0" eaLnBrk="1" fontAlgn="ctr" latinLnBrk="0" hangingPunct="1"/>
                      <a:r>
                        <a:rPr lang="en-GB" sz="1400" b="1" kern="1200" cap="all" spc="60" dirty="0" err="1">
                          <a:solidFill>
                            <a:schemeClr val="tx1">
                              <a:lumMod val="75000"/>
                              <a:lumOff val="25000"/>
                            </a:schemeClr>
                          </a:solidFill>
                          <a:effectLst/>
                          <a:latin typeface="Trebuchet MS" panose="020B0603020202020204" pitchFamily="34" charset="0"/>
                          <a:ea typeface="+mn-ea"/>
                          <a:cs typeface="+mn-cs"/>
                        </a:rPr>
                        <a:t>TesT</a:t>
                      </a:r>
                      <a:endParaRPr lang="en-GB" sz="1400" b="1" kern="1200" cap="all" spc="60" dirty="0">
                        <a:solidFill>
                          <a:schemeClr val="tx1">
                            <a:lumMod val="75000"/>
                            <a:lumOff val="25000"/>
                          </a:schemeClr>
                        </a:solidFill>
                        <a:effectLst/>
                        <a:latin typeface="Trebuchet MS" panose="020B0603020202020204" pitchFamily="34" charset="0"/>
                        <a:ea typeface="+mn-ea"/>
                        <a:cs typeface="+mn-cs"/>
                      </a:endParaRPr>
                    </a:p>
                    <a:p>
                      <a:pPr marL="0" algn="ctr" defTabSz="914400" rtl="0" eaLnBrk="1" fontAlgn="ctr" latinLnBrk="0" hangingPunct="1"/>
                      <a:r>
                        <a:rPr lang="en-GB" sz="1400" b="1" kern="1200" cap="all" spc="60" dirty="0" err="1">
                          <a:solidFill>
                            <a:schemeClr val="tx1">
                              <a:lumMod val="75000"/>
                              <a:lumOff val="25000"/>
                            </a:schemeClr>
                          </a:solidFill>
                          <a:effectLst/>
                          <a:latin typeface="Trebuchet MS" panose="020B0603020202020204" pitchFamily="34" charset="0"/>
                          <a:ea typeface="+mn-ea"/>
                          <a:cs typeface="+mn-cs"/>
                        </a:rPr>
                        <a:t>Logloss</a:t>
                      </a:r>
                      <a:endParaRPr lang="en-GB" sz="1400" b="1" kern="1200" cap="all" spc="60" dirty="0">
                        <a:solidFill>
                          <a:schemeClr val="tx1">
                            <a:lumMod val="75000"/>
                            <a:lumOff val="25000"/>
                          </a:schemeClr>
                        </a:solidFill>
                        <a:effectLst/>
                        <a:latin typeface="Trebuchet MS" panose="020B0603020202020204" pitchFamily="34" charset="0"/>
                        <a:ea typeface="+mn-ea"/>
                        <a:cs typeface="+mn-cs"/>
                      </a:endParaRPr>
                    </a:p>
                  </a:txBody>
                  <a:tcPr marL="170465" marR="143635" marT="85232" marB="85232" anchor="ctr">
                    <a:lnL w="12700" cmpd="sng">
                      <a:noFill/>
                      <a:prstDash val="solid"/>
                    </a:lnL>
                    <a:lnR w="12700" cmpd="sng">
                      <a:noFill/>
                      <a:prstDash val="solid"/>
                    </a:lnR>
                    <a:lnT w="12700" cmpd="sng">
                      <a:noFill/>
                      <a:prstDash val="solid"/>
                    </a:lnT>
                    <a:lnB w="9525" cap="flat" cmpd="sng" algn="ctr">
                      <a:solidFill>
                        <a:srgbClr val="D8DCDC"/>
                      </a:solidFill>
                      <a:prstDash val="solid"/>
                      <a:round/>
                      <a:headEnd type="none" w="med" len="med"/>
                      <a:tailEnd type="none" w="med" len="med"/>
                    </a:lnB>
                    <a:noFill/>
                  </a:tcPr>
                </a:tc>
                <a:tc>
                  <a:txBody>
                    <a:bodyPr/>
                    <a:lstStyle/>
                    <a:p>
                      <a:pPr algn="ctr" fontAlgn="ctr"/>
                      <a:r>
                        <a:rPr lang="en-GB" sz="1400" b="1" cap="all" spc="60" dirty="0">
                          <a:solidFill>
                            <a:schemeClr val="tx1">
                              <a:lumMod val="75000"/>
                              <a:lumOff val="25000"/>
                            </a:schemeClr>
                          </a:solidFill>
                          <a:effectLst/>
                          <a:latin typeface="Trebuchet MS" panose="020B0603020202020204" pitchFamily="34" charset="0"/>
                        </a:rPr>
                        <a:t>CV</a:t>
                      </a:r>
                    </a:p>
                  </a:txBody>
                  <a:tcPr marL="170465" marR="143635" marT="85232" marB="8523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ctr"/>
                      <a:r>
                        <a:rPr lang="en-GB" sz="1400" b="1" cap="all" spc="60" dirty="0">
                          <a:solidFill>
                            <a:schemeClr val="tx1">
                              <a:lumMod val="75000"/>
                              <a:lumOff val="25000"/>
                            </a:schemeClr>
                          </a:solidFill>
                          <a:effectLst/>
                          <a:latin typeface="Trebuchet MS" panose="020B0603020202020204" pitchFamily="34" charset="0"/>
                        </a:rPr>
                        <a:t>Precision</a:t>
                      </a:r>
                    </a:p>
                  </a:txBody>
                  <a:tcPr marL="170465" marR="143635" marT="85232" marB="8523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ctr"/>
                      <a:r>
                        <a:rPr lang="en-GB" sz="1400" b="1" cap="all" spc="60" dirty="0">
                          <a:solidFill>
                            <a:schemeClr val="tx1">
                              <a:lumMod val="75000"/>
                              <a:lumOff val="25000"/>
                            </a:schemeClr>
                          </a:solidFill>
                          <a:effectLst/>
                          <a:latin typeface="Trebuchet MS" panose="020B0603020202020204" pitchFamily="34" charset="0"/>
                        </a:rPr>
                        <a:t>Recall</a:t>
                      </a:r>
                    </a:p>
                  </a:txBody>
                  <a:tcPr marL="170465" marR="143635" marT="85232" marB="8523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ctr"/>
                      <a:r>
                        <a:rPr lang="en-GB" sz="1400" b="1" cap="all" spc="60" dirty="0">
                          <a:solidFill>
                            <a:schemeClr val="tx1">
                              <a:lumMod val="75000"/>
                              <a:lumOff val="25000"/>
                            </a:schemeClr>
                          </a:solidFill>
                          <a:effectLst/>
                          <a:latin typeface="Trebuchet MS" panose="020B0603020202020204" pitchFamily="34" charset="0"/>
                        </a:rPr>
                        <a:t>Accuracy</a:t>
                      </a:r>
                    </a:p>
                  </a:txBody>
                  <a:tcPr marL="170465" marR="143635" marT="85232" marB="8523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ctr"/>
                      <a:r>
                        <a:rPr lang="en-GB" sz="1400" b="1" cap="all" spc="60" dirty="0">
                          <a:solidFill>
                            <a:schemeClr val="tx1">
                              <a:lumMod val="75000"/>
                              <a:lumOff val="25000"/>
                            </a:schemeClr>
                          </a:solidFill>
                          <a:effectLst/>
                          <a:latin typeface="Trebuchet MS" panose="020B0603020202020204" pitchFamily="34" charset="0"/>
                        </a:rPr>
                        <a:t>F1</a:t>
                      </a:r>
                    </a:p>
                    <a:p>
                      <a:pPr algn="ctr" fontAlgn="ctr"/>
                      <a:r>
                        <a:rPr lang="en-GB" sz="1400" b="1" cap="all" spc="60" dirty="0">
                          <a:solidFill>
                            <a:schemeClr val="tx1">
                              <a:lumMod val="75000"/>
                              <a:lumOff val="25000"/>
                            </a:schemeClr>
                          </a:solidFill>
                          <a:effectLst/>
                          <a:latin typeface="Trebuchet MS" panose="020B0603020202020204" pitchFamily="34" charset="0"/>
                        </a:rPr>
                        <a:t>Score</a:t>
                      </a:r>
                    </a:p>
                  </a:txBody>
                  <a:tcPr marL="170465" marR="143635" marT="85232" marB="85232"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2868074249"/>
                  </a:ext>
                </a:extLst>
              </a:tr>
              <a:tr h="581167">
                <a:tc>
                  <a:txBody>
                    <a:bodyPr/>
                    <a:lstStyle/>
                    <a:p>
                      <a:pPr algn="l" fontAlgn="ctr"/>
                      <a:r>
                        <a:rPr lang="en-GB" sz="1400" cap="none" spc="0" dirty="0">
                          <a:solidFill>
                            <a:schemeClr val="tx1">
                              <a:lumMod val="75000"/>
                              <a:lumOff val="25000"/>
                            </a:schemeClr>
                          </a:solidFill>
                          <a:effectLst/>
                          <a:latin typeface="Trebuchet MS" panose="020B0603020202020204" pitchFamily="34" charset="0"/>
                        </a:rPr>
                        <a:t>Dummy Model</a:t>
                      </a:r>
                    </a:p>
                  </a:txBody>
                  <a:tcPr marL="170465" marR="95756" marT="85232" marB="8523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algn="ctr" fontAlgn="ctr"/>
                      <a:r>
                        <a:rPr lang="en-GB" sz="1400" cap="none" spc="0" dirty="0">
                          <a:solidFill>
                            <a:schemeClr val="tx1">
                              <a:lumMod val="75000"/>
                              <a:lumOff val="25000"/>
                            </a:schemeClr>
                          </a:solidFill>
                          <a:effectLst/>
                          <a:latin typeface="Trebuchet MS" panose="020B0603020202020204" pitchFamily="34" charset="0"/>
                        </a:rPr>
                        <a:t>0.8667</a:t>
                      </a:r>
                    </a:p>
                  </a:txBody>
                  <a:tcPr marL="170465" marR="95756" marT="85232" marB="8523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algn="ctr" fontAlgn="ctr"/>
                      <a:r>
                        <a:rPr lang="en-GB" sz="1400" cap="none" spc="0" dirty="0">
                          <a:solidFill>
                            <a:schemeClr val="tx1">
                              <a:lumMod val="75000"/>
                              <a:lumOff val="25000"/>
                            </a:schemeClr>
                          </a:solidFill>
                          <a:effectLst/>
                          <a:latin typeface="Trebuchet MS" panose="020B0603020202020204" pitchFamily="34" charset="0"/>
                        </a:rPr>
                        <a:t>0.8501</a:t>
                      </a:r>
                    </a:p>
                  </a:txBody>
                  <a:tcPr marL="170465" marR="95756" marT="85232" marB="85232" anchor="ctr">
                    <a:lnL w="9525" cap="flat" cmpd="sng" algn="ctr">
                      <a:solidFill>
                        <a:srgbClr val="D8DCDC"/>
                      </a:solidFill>
                      <a:prstDash val="solid"/>
                    </a:lnL>
                    <a:lnR w="9525" cap="flat" cmpd="sng" algn="ctr">
                      <a:solidFill>
                        <a:srgbClr val="D8DCDC"/>
                      </a:solidFill>
                      <a:prstDash val="solid"/>
                      <a:round/>
                      <a:headEnd type="none" w="med" len="med"/>
                      <a:tailEnd type="none" w="med" len="med"/>
                    </a:lnR>
                    <a:lnT w="9525" cap="flat" cmpd="sng" algn="ctr">
                      <a:solidFill>
                        <a:srgbClr val="D8DCDC"/>
                      </a:solidFill>
                      <a:prstDash val="soli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marL="0" algn="ctr" defTabSz="914400" rtl="0" eaLnBrk="1" fontAlgn="ctr" latinLnBrk="0" hangingPunct="1"/>
                      <a:r>
                        <a:rPr lang="en-GB" sz="1400" kern="1200" cap="none" spc="0" dirty="0">
                          <a:solidFill>
                            <a:schemeClr val="tx1">
                              <a:lumMod val="75000"/>
                              <a:lumOff val="25000"/>
                            </a:schemeClr>
                          </a:solidFill>
                          <a:effectLst/>
                          <a:latin typeface="Trebuchet MS" panose="020B0603020202020204" pitchFamily="34" charset="0"/>
                          <a:ea typeface="+mn-ea"/>
                          <a:cs typeface="+mn-cs"/>
                        </a:rPr>
                        <a:t>0.4989</a:t>
                      </a:r>
                    </a:p>
                  </a:txBody>
                  <a:tcPr anchor="ctr">
                    <a:lnL w="9525" cap="flat" cmpd="sng" algn="ctr">
                      <a:solidFill>
                        <a:srgbClr val="D8DCDC"/>
                      </a:solidFill>
                      <a:prstDash val="solid"/>
                    </a:lnL>
                    <a:lnR w="9525" cap="flat" cmpd="sng" algn="ctr">
                      <a:solidFill>
                        <a:srgbClr val="D8DC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marL="0" algn="ctr" defTabSz="914400" rtl="0" eaLnBrk="1" fontAlgn="ctr" latinLnBrk="0" hangingPunct="1"/>
                      <a:r>
                        <a:rPr lang="en-GB" sz="1400" kern="1200" cap="none" spc="0">
                          <a:solidFill>
                            <a:schemeClr val="tx1">
                              <a:lumMod val="75000"/>
                              <a:lumOff val="25000"/>
                            </a:schemeClr>
                          </a:solidFill>
                          <a:effectLst/>
                          <a:latin typeface="Trebuchet MS" panose="020B0603020202020204" pitchFamily="34" charset="0"/>
                          <a:ea typeface="+mn-ea"/>
                          <a:cs typeface="+mn-cs"/>
                        </a:rPr>
                        <a:t>0.5008</a:t>
                      </a:r>
                      <a:endParaRPr lang="en-GB" sz="1400" kern="1200" cap="none" spc="0" dirty="0">
                        <a:solidFill>
                          <a:schemeClr val="tx1">
                            <a:lumMod val="75000"/>
                            <a:lumOff val="25000"/>
                          </a:schemeClr>
                        </a:solidFill>
                        <a:effectLst/>
                        <a:latin typeface="Trebuchet MS" panose="020B0603020202020204" pitchFamily="34" charset="0"/>
                        <a:ea typeface="+mn-ea"/>
                        <a:cs typeface="+mn-cs"/>
                      </a:endParaRPr>
                    </a:p>
                  </a:txBody>
                  <a:tcPr anchor="ctr">
                    <a:lnL w="9525" cap="flat" cmpd="sng" algn="ctr">
                      <a:solidFill>
                        <a:srgbClr val="D8DCDC"/>
                      </a:solidFill>
                      <a:prstDash val="solid"/>
                    </a:lnL>
                    <a:lnR w="9525" cap="flat" cmpd="sng" algn="ctr">
                      <a:solidFill>
                        <a:srgbClr val="D8DC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algn="ctr" fontAlgn="ctr"/>
                      <a:r>
                        <a:rPr lang="en-GB" sz="1400" cap="none" spc="0" dirty="0">
                          <a:solidFill>
                            <a:schemeClr val="tx1">
                              <a:lumMod val="75000"/>
                              <a:lumOff val="25000"/>
                            </a:schemeClr>
                          </a:solidFill>
                          <a:effectLst/>
                          <a:latin typeface="Trebuchet MS" panose="020B0603020202020204" pitchFamily="34" charset="0"/>
                        </a:rPr>
                        <a:t>0.0000</a:t>
                      </a:r>
                    </a:p>
                  </a:txBody>
                  <a:tcPr marL="170465" marR="95756" marT="85232" marB="85232" anchor="ctr">
                    <a:lnL w="9525" cap="flat" cmpd="sng" algn="ctr">
                      <a:solidFill>
                        <a:srgbClr val="D8DCDC"/>
                      </a:solidFill>
                      <a:prstDash val="solid"/>
                      <a:round/>
                      <a:headEnd type="none" w="med" len="med"/>
                      <a:tailEnd type="none" w="med" len="me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algn="ctr" fontAlgn="ctr"/>
                      <a:r>
                        <a:rPr lang="en-GB" sz="1400" cap="none" spc="0" dirty="0">
                          <a:solidFill>
                            <a:schemeClr val="tx1">
                              <a:lumMod val="75000"/>
                              <a:lumOff val="25000"/>
                            </a:schemeClr>
                          </a:solidFill>
                          <a:effectLst/>
                          <a:latin typeface="Trebuchet MS" panose="020B0603020202020204" pitchFamily="34" charset="0"/>
                        </a:rPr>
                        <a:t>0.00</a:t>
                      </a:r>
                    </a:p>
                  </a:txBody>
                  <a:tcPr marL="170465" marR="95756" marT="85232" marB="8523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algn="ctr" fontAlgn="ctr"/>
                      <a:r>
                        <a:rPr lang="en-GB" sz="1400" cap="none" spc="0" dirty="0">
                          <a:solidFill>
                            <a:schemeClr val="tx1">
                              <a:lumMod val="75000"/>
                              <a:lumOff val="25000"/>
                            </a:schemeClr>
                          </a:solidFill>
                          <a:effectLst/>
                          <a:latin typeface="Trebuchet MS" panose="020B0603020202020204" pitchFamily="34" charset="0"/>
                        </a:rPr>
                        <a:t>0.00</a:t>
                      </a:r>
                    </a:p>
                  </a:txBody>
                  <a:tcPr marL="170465" marR="95756" marT="85232" marB="8523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algn="ctr" fontAlgn="ctr"/>
                      <a:r>
                        <a:rPr lang="en-GB" sz="1400" cap="none" spc="0" dirty="0">
                          <a:solidFill>
                            <a:schemeClr val="tx1">
                              <a:lumMod val="75000"/>
                              <a:lumOff val="25000"/>
                            </a:schemeClr>
                          </a:solidFill>
                          <a:effectLst/>
                          <a:latin typeface="Trebuchet MS" panose="020B0603020202020204" pitchFamily="34" charset="0"/>
                        </a:rPr>
                        <a:t>0.85</a:t>
                      </a:r>
                    </a:p>
                  </a:txBody>
                  <a:tcPr marL="170465" marR="95756" marT="85232" marB="8523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algn="ctr" fontAlgn="ctr"/>
                      <a:r>
                        <a:rPr lang="en-GB" sz="1400" cap="none" spc="0" dirty="0">
                          <a:solidFill>
                            <a:schemeClr val="tx1">
                              <a:lumMod val="75000"/>
                              <a:lumOff val="25000"/>
                            </a:schemeClr>
                          </a:solidFill>
                          <a:effectLst/>
                          <a:latin typeface="Trebuchet MS" panose="020B0603020202020204" pitchFamily="34" charset="0"/>
                        </a:rPr>
                        <a:t>0.00</a:t>
                      </a:r>
                    </a:p>
                  </a:txBody>
                  <a:tcPr marL="170465" marR="95756" marT="85232" marB="85232"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solidFill>
                      <a:srgbClr val="D8DEDC">
                        <a:alpha val="20000"/>
                      </a:srgbClr>
                    </a:solidFill>
                  </a:tcPr>
                </a:tc>
                <a:extLst>
                  <a:ext uri="{0D108BD9-81ED-4DB2-BD59-A6C34878D82A}">
                    <a16:rowId xmlns:a16="http://schemas.microsoft.com/office/drawing/2014/main" val="2844379700"/>
                  </a:ext>
                </a:extLst>
              </a:tr>
              <a:tr h="761272">
                <a:tc>
                  <a:txBody>
                    <a:bodyPr/>
                    <a:lstStyle/>
                    <a:p>
                      <a:pPr marL="0" algn="l" defTabSz="914400" rtl="0" eaLnBrk="1" fontAlgn="ctr" latinLnBrk="0" hangingPunct="1"/>
                      <a:r>
                        <a:rPr lang="en-GB" sz="1400" kern="1200" cap="none" spc="0" dirty="0">
                          <a:solidFill>
                            <a:schemeClr val="tx1">
                              <a:lumMod val="75000"/>
                              <a:lumOff val="25000"/>
                            </a:schemeClr>
                          </a:solidFill>
                          <a:effectLst/>
                          <a:latin typeface="Trebuchet MS" panose="020B0603020202020204" pitchFamily="34" charset="0"/>
                          <a:ea typeface="+mn-ea"/>
                          <a:cs typeface="+mn-cs"/>
                        </a:rPr>
                        <a:t>Logistic Regression without SMOTE</a:t>
                      </a:r>
                    </a:p>
                  </a:txBody>
                  <a:tcPr anchor="ctr">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CDC"/>
                      </a:solidFill>
                      <a:prstDash val="solid"/>
                    </a:lnB>
                    <a:noFill/>
                  </a:tcPr>
                </a:tc>
                <a:tc>
                  <a:txBody>
                    <a:bodyPr/>
                    <a:lstStyle/>
                    <a:p>
                      <a:pPr marL="0" algn="ctr" defTabSz="914400" rtl="0" eaLnBrk="1" fontAlgn="ctr" latinLnBrk="0" hangingPunct="1"/>
                      <a:r>
                        <a:rPr lang="en-GB" sz="1400" kern="1200" cap="none" spc="0" dirty="0">
                          <a:solidFill>
                            <a:schemeClr val="tx1">
                              <a:lumMod val="75000"/>
                              <a:lumOff val="25000"/>
                            </a:schemeClr>
                          </a:solidFill>
                          <a:effectLst/>
                          <a:latin typeface="Trebuchet MS" panose="020B0603020202020204" pitchFamily="34" charset="0"/>
                          <a:ea typeface="+mn-ea"/>
                          <a:cs typeface="+mn-cs"/>
                        </a:rPr>
                        <a:t>0.8735</a:t>
                      </a:r>
                    </a:p>
                  </a:txBody>
                  <a:tcPr anchor="ctr">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noFill/>
                  </a:tcPr>
                </a:tc>
                <a:tc>
                  <a:txBody>
                    <a:bodyPr/>
                    <a:lstStyle/>
                    <a:p>
                      <a:pPr marL="0" algn="ctr" defTabSz="914400" rtl="0" eaLnBrk="1" fontAlgn="ctr" latinLnBrk="0" hangingPunct="1"/>
                      <a:r>
                        <a:rPr lang="en-GB" sz="1400" kern="1200" cap="none" spc="0">
                          <a:solidFill>
                            <a:schemeClr val="tx1">
                              <a:lumMod val="75000"/>
                              <a:lumOff val="25000"/>
                            </a:schemeClr>
                          </a:solidFill>
                          <a:effectLst/>
                          <a:latin typeface="Trebuchet MS" panose="020B0603020202020204" pitchFamily="34" charset="0"/>
                          <a:ea typeface="+mn-ea"/>
                          <a:cs typeface="+mn-cs"/>
                        </a:rPr>
                        <a:t>0.8573</a:t>
                      </a:r>
                    </a:p>
                  </a:txBody>
                  <a:tcPr anchor="ctr">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CDC"/>
                      </a:solidFill>
                      <a:prstDash val="solid"/>
                      <a:round/>
                      <a:headEnd type="none" w="med" len="med"/>
                      <a:tailEnd type="none" w="med" len="med"/>
                    </a:lnB>
                    <a:noFill/>
                  </a:tcPr>
                </a:tc>
                <a:tc>
                  <a:txBody>
                    <a:bodyPr/>
                    <a:lstStyle/>
                    <a:p>
                      <a:pPr marL="0" algn="ctr" defTabSz="914400" rtl="0" eaLnBrk="1" fontAlgn="ctr" latinLnBrk="0" hangingPunct="1"/>
                      <a:r>
                        <a:rPr lang="en-GB" sz="1400" kern="1200" cap="none" spc="0">
                          <a:solidFill>
                            <a:schemeClr val="tx1">
                              <a:lumMod val="75000"/>
                              <a:lumOff val="25000"/>
                            </a:schemeClr>
                          </a:solidFill>
                          <a:effectLst/>
                          <a:latin typeface="Trebuchet MS" panose="020B0603020202020204" pitchFamily="34" charset="0"/>
                          <a:ea typeface="+mn-ea"/>
                          <a:cs typeface="+mn-cs"/>
                        </a:rPr>
                        <a:t>0.3112</a:t>
                      </a:r>
                    </a:p>
                  </a:txBody>
                  <a:tcPr anchor="ctr">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noFill/>
                  </a:tcPr>
                </a:tc>
                <a:tc>
                  <a:txBody>
                    <a:bodyPr/>
                    <a:lstStyle/>
                    <a:p>
                      <a:pPr marL="0" algn="ctr" defTabSz="914400" rtl="0" eaLnBrk="1" fontAlgn="ctr" latinLnBrk="0" hangingPunct="1"/>
                      <a:r>
                        <a:rPr lang="en-GB" sz="1400" kern="1200" cap="none" spc="0">
                          <a:solidFill>
                            <a:schemeClr val="tx1">
                              <a:lumMod val="75000"/>
                              <a:lumOff val="25000"/>
                            </a:schemeClr>
                          </a:solidFill>
                          <a:effectLst/>
                          <a:latin typeface="Trebuchet MS" panose="020B0603020202020204" pitchFamily="34" charset="0"/>
                          <a:ea typeface="+mn-ea"/>
                          <a:cs typeface="+mn-cs"/>
                        </a:rPr>
                        <a:t>0.3270</a:t>
                      </a:r>
                    </a:p>
                  </a:txBody>
                  <a:tcPr anchor="ctr">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noFill/>
                  </a:tcPr>
                </a:tc>
                <a:tc>
                  <a:txBody>
                    <a:bodyPr/>
                    <a:lstStyle/>
                    <a:p>
                      <a:pPr marL="0" algn="ctr" defTabSz="914400" rtl="0" eaLnBrk="1" fontAlgn="ctr" latinLnBrk="0" hangingPunct="1"/>
                      <a:r>
                        <a:rPr lang="en-GB" sz="1400" kern="1200" cap="none" spc="0">
                          <a:solidFill>
                            <a:schemeClr val="tx1">
                              <a:lumMod val="75000"/>
                              <a:lumOff val="25000"/>
                            </a:schemeClr>
                          </a:solidFill>
                          <a:effectLst/>
                          <a:latin typeface="Trebuchet MS" panose="020B0603020202020204" pitchFamily="34" charset="0"/>
                          <a:ea typeface="+mn-ea"/>
                          <a:cs typeface="+mn-cs"/>
                        </a:rPr>
                        <a:t>0.3131</a:t>
                      </a:r>
                    </a:p>
                  </a:txBody>
                  <a:tcPr anchor="ctr">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noFill/>
                  </a:tcPr>
                </a:tc>
                <a:tc>
                  <a:txBody>
                    <a:bodyPr/>
                    <a:lstStyle/>
                    <a:p>
                      <a:pPr marL="0" algn="ctr" defTabSz="914400" rtl="0" eaLnBrk="1" fontAlgn="ctr" latinLnBrk="0" hangingPunct="1"/>
                      <a:r>
                        <a:rPr lang="en-GB" sz="1400" kern="1200" cap="none" spc="0">
                          <a:solidFill>
                            <a:schemeClr val="tx1">
                              <a:lumMod val="75000"/>
                              <a:lumOff val="25000"/>
                            </a:schemeClr>
                          </a:solidFill>
                          <a:effectLst/>
                          <a:latin typeface="Trebuchet MS" panose="020B0603020202020204" pitchFamily="34" charset="0"/>
                          <a:ea typeface="+mn-ea"/>
                          <a:cs typeface="+mn-cs"/>
                        </a:rPr>
                        <a:t>0.57</a:t>
                      </a:r>
                    </a:p>
                  </a:txBody>
                  <a:tcPr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noFill/>
                  </a:tcPr>
                </a:tc>
                <a:tc>
                  <a:txBody>
                    <a:bodyPr/>
                    <a:lstStyle/>
                    <a:p>
                      <a:pPr marL="0" algn="ctr" defTabSz="914400" rtl="0" eaLnBrk="1" fontAlgn="ctr" latinLnBrk="0" hangingPunct="1"/>
                      <a:r>
                        <a:rPr lang="en-GB" sz="1400" kern="1200" cap="none" spc="0">
                          <a:solidFill>
                            <a:schemeClr val="tx1">
                              <a:lumMod val="75000"/>
                              <a:lumOff val="25000"/>
                            </a:schemeClr>
                          </a:solidFill>
                          <a:effectLst/>
                          <a:latin typeface="Trebuchet MS" panose="020B0603020202020204" pitchFamily="34" charset="0"/>
                          <a:ea typeface="+mn-ea"/>
                          <a:cs typeface="+mn-cs"/>
                        </a:rPr>
                        <a:t>0.20</a:t>
                      </a:r>
                    </a:p>
                  </a:txBody>
                  <a:tcPr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noFill/>
                  </a:tcPr>
                </a:tc>
                <a:tc>
                  <a:txBody>
                    <a:bodyPr/>
                    <a:lstStyle/>
                    <a:p>
                      <a:pPr marL="0" algn="ctr" defTabSz="914400" rtl="0" eaLnBrk="1" fontAlgn="ctr" latinLnBrk="0" hangingPunct="1"/>
                      <a:r>
                        <a:rPr lang="en-GB" sz="1400" kern="1200" cap="none" spc="0">
                          <a:solidFill>
                            <a:schemeClr val="tx1">
                              <a:lumMod val="75000"/>
                              <a:lumOff val="25000"/>
                            </a:schemeClr>
                          </a:solidFill>
                          <a:effectLst/>
                          <a:latin typeface="Trebuchet MS" panose="020B0603020202020204" pitchFamily="34" charset="0"/>
                          <a:ea typeface="+mn-ea"/>
                          <a:cs typeface="+mn-cs"/>
                        </a:rPr>
                        <a:t>0.86</a:t>
                      </a:r>
                    </a:p>
                  </a:txBody>
                  <a:tcPr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noFill/>
                  </a:tcPr>
                </a:tc>
                <a:tc>
                  <a:txBody>
                    <a:bodyPr/>
                    <a:lstStyle/>
                    <a:p>
                      <a:pPr marL="0" algn="ctr" defTabSz="914400" rtl="0" eaLnBrk="1" fontAlgn="ctr" latinLnBrk="0" hangingPunct="1"/>
                      <a:r>
                        <a:rPr lang="en-GB" sz="1400" kern="1200" cap="none" spc="0" dirty="0">
                          <a:solidFill>
                            <a:schemeClr val="tx1">
                              <a:lumMod val="75000"/>
                              <a:lumOff val="25000"/>
                            </a:schemeClr>
                          </a:solidFill>
                          <a:effectLst/>
                          <a:latin typeface="Trebuchet MS" panose="020B0603020202020204" pitchFamily="34" charset="0"/>
                          <a:ea typeface="+mn-ea"/>
                          <a:cs typeface="+mn-cs"/>
                        </a:rPr>
                        <a:t>0.30</a:t>
                      </a:r>
                    </a:p>
                  </a:txBody>
                  <a:tcPr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noFill/>
                  </a:tcPr>
                </a:tc>
                <a:extLst>
                  <a:ext uri="{0D108BD9-81ED-4DB2-BD59-A6C34878D82A}">
                    <a16:rowId xmlns:a16="http://schemas.microsoft.com/office/drawing/2014/main" val="1196356975"/>
                  </a:ext>
                </a:extLst>
              </a:tr>
              <a:tr h="843510">
                <a:tc>
                  <a:txBody>
                    <a:bodyPr/>
                    <a:lstStyle/>
                    <a:p>
                      <a:pPr marL="0" algn="l" defTabSz="914400" rtl="0" eaLnBrk="1" fontAlgn="ctr" latinLnBrk="0" hangingPunct="1"/>
                      <a:r>
                        <a:rPr lang="en-GB" sz="1400" kern="1200" cap="none" spc="0" dirty="0">
                          <a:solidFill>
                            <a:schemeClr val="tx1">
                              <a:lumMod val="75000"/>
                              <a:lumOff val="25000"/>
                            </a:schemeClr>
                          </a:solidFill>
                          <a:effectLst/>
                          <a:latin typeface="Trebuchet MS" panose="020B0603020202020204" pitchFamily="34" charset="0"/>
                          <a:ea typeface="+mn-ea"/>
                          <a:cs typeface="+mn-cs"/>
                        </a:rPr>
                        <a:t>Logistic Regression</a:t>
                      </a:r>
                    </a:p>
                    <a:p>
                      <a:pPr marL="0" algn="l" defTabSz="914400" rtl="0" eaLnBrk="1" fontAlgn="ctr" latinLnBrk="0" hangingPunct="1"/>
                      <a:r>
                        <a:rPr lang="en-GB" sz="1400" kern="1200" cap="none" spc="0" dirty="0">
                          <a:solidFill>
                            <a:schemeClr val="tx1">
                              <a:lumMod val="75000"/>
                              <a:lumOff val="25000"/>
                            </a:schemeClr>
                          </a:solidFill>
                          <a:effectLst/>
                          <a:latin typeface="Trebuchet MS" panose="020B0603020202020204" pitchFamily="34" charset="0"/>
                          <a:ea typeface="+mn-ea"/>
                          <a:cs typeface="+mn-cs"/>
                        </a:rPr>
                        <a:t>with SMOTE</a:t>
                      </a:r>
                    </a:p>
                  </a:txBody>
                  <a:tcPr marL="170465" marR="95756" marT="85232" marB="85232" anchor="ctr">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lnB>
                    <a:noFill/>
                  </a:tcPr>
                </a:tc>
                <a:tc>
                  <a:txBody>
                    <a:bodyPr/>
                    <a:lstStyle/>
                    <a:p>
                      <a:pPr marL="0" algn="ctr" defTabSz="914400" rtl="0" eaLnBrk="1" fontAlgn="ctr" latinLnBrk="0" hangingPunct="1"/>
                      <a:r>
                        <a:rPr lang="en-GB" sz="1400" kern="1200" cap="none" spc="0" dirty="0">
                          <a:solidFill>
                            <a:schemeClr val="tx1">
                              <a:lumMod val="75000"/>
                              <a:lumOff val="25000"/>
                            </a:schemeClr>
                          </a:solidFill>
                          <a:effectLst/>
                          <a:latin typeface="Trebuchet MS" panose="020B0603020202020204" pitchFamily="34" charset="0"/>
                          <a:ea typeface="+mn-ea"/>
                          <a:cs typeface="+mn-cs"/>
                        </a:rPr>
                        <a:t>0.7771</a:t>
                      </a:r>
                    </a:p>
                  </a:txBody>
                  <a:tcPr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noFill/>
                  </a:tcPr>
                </a:tc>
                <a:tc>
                  <a:txBody>
                    <a:bodyPr/>
                    <a:lstStyle/>
                    <a:p>
                      <a:pPr marL="0" algn="ctr" defTabSz="914400" rtl="0" eaLnBrk="1" fontAlgn="ctr" latinLnBrk="0" hangingPunct="1"/>
                      <a:r>
                        <a:rPr lang="en-GB" sz="1400" kern="1200" cap="none" spc="0">
                          <a:solidFill>
                            <a:schemeClr val="tx1">
                              <a:lumMod val="75000"/>
                              <a:lumOff val="25000"/>
                            </a:schemeClr>
                          </a:solidFill>
                          <a:effectLst/>
                          <a:latin typeface="Trebuchet MS" panose="020B0603020202020204" pitchFamily="34" charset="0"/>
                          <a:ea typeface="+mn-ea"/>
                          <a:cs typeface="+mn-cs"/>
                        </a:rPr>
                        <a:t>0.7746</a:t>
                      </a:r>
                    </a:p>
                  </a:txBody>
                  <a:tcPr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noFill/>
                  </a:tcPr>
                </a:tc>
                <a:tc>
                  <a:txBody>
                    <a:bodyPr/>
                    <a:lstStyle/>
                    <a:p>
                      <a:pPr marL="0" algn="ctr" defTabSz="914400" rtl="0" eaLnBrk="1" fontAlgn="ctr" latinLnBrk="0" hangingPunct="1"/>
                      <a:r>
                        <a:rPr lang="en-GB" sz="1400" kern="1200" cap="none" spc="0">
                          <a:solidFill>
                            <a:schemeClr val="tx1">
                              <a:lumMod val="75000"/>
                              <a:lumOff val="25000"/>
                            </a:schemeClr>
                          </a:solidFill>
                          <a:effectLst/>
                          <a:latin typeface="Trebuchet MS" panose="020B0603020202020204" pitchFamily="34" charset="0"/>
                          <a:ea typeface="+mn-ea"/>
                          <a:cs typeface="+mn-cs"/>
                        </a:rPr>
                        <a:t>0.4989</a:t>
                      </a:r>
                    </a:p>
                  </a:txBody>
                  <a:tcPr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noFill/>
                  </a:tcPr>
                </a:tc>
                <a:tc>
                  <a:txBody>
                    <a:bodyPr/>
                    <a:lstStyle/>
                    <a:p>
                      <a:pPr marL="0" algn="ctr" defTabSz="914400" rtl="0" eaLnBrk="1" fontAlgn="ctr" latinLnBrk="0" hangingPunct="1"/>
                      <a:r>
                        <a:rPr lang="en-GB" sz="1400" kern="1200" cap="none" spc="0">
                          <a:solidFill>
                            <a:schemeClr val="tx1">
                              <a:lumMod val="75000"/>
                              <a:lumOff val="25000"/>
                            </a:schemeClr>
                          </a:solidFill>
                          <a:effectLst/>
                          <a:latin typeface="Trebuchet MS" panose="020B0603020202020204" pitchFamily="34" charset="0"/>
                          <a:ea typeface="+mn-ea"/>
                          <a:cs typeface="+mn-cs"/>
                        </a:rPr>
                        <a:t>0.5008</a:t>
                      </a:r>
                    </a:p>
                  </a:txBody>
                  <a:tcPr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noFill/>
                  </a:tcPr>
                </a:tc>
                <a:tc>
                  <a:txBody>
                    <a:bodyPr/>
                    <a:lstStyle/>
                    <a:p>
                      <a:pPr marL="0" algn="ctr" defTabSz="914400" rtl="0" eaLnBrk="1" fontAlgn="ctr" latinLnBrk="0" hangingPunct="1"/>
                      <a:r>
                        <a:rPr lang="en-GB" sz="1400" kern="1200" cap="none" spc="0">
                          <a:solidFill>
                            <a:schemeClr val="tx1">
                              <a:lumMod val="75000"/>
                              <a:lumOff val="25000"/>
                            </a:schemeClr>
                          </a:solidFill>
                          <a:effectLst/>
                          <a:latin typeface="Trebuchet MS" panose="020B0603020202020204" pitchFamily="34" charset="0"/>
                          <a:ea typeface="+mn-ea"/>
                          <a:cs typeface="+mn-cs"/>
                        </a:rPr>
                        <a:t>0.4611</a:t>
                      </a:r>
                    </a:p>
                  </a:txBody>
                  <a:tcPr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noFill/>
                  </a:tcPr>
                </a:tc>
                <a:tc>
                  <a:txBody>
                    <a:bodyPr/>
                    <a:lstStyle/>
                    <a:p>
                      <a:pPr marL="0" algn="ctr" defTabSz="914400" rtl="0" eaLnBrk="1" fontAlgn="ctr" latinLnBrk="0" hangingPunct="1"/>
                      <a:r>
                        <a:rPr lang="en-GB" sz="1400" kern="1200" cap="none" spc="0">
                          <a:solidFill>
                            <a:schemeClr val="tx1">
                              <a:lumMod val="75000"/>
                              <a:lumOff val="25000"/>
                            </a:schemeClr>
                          </a:solidFill>
                          <a:effectLst/>
                          <a:latin typeface="Trebuchet MS" panose="020B0603020202020204" pitchFamily="34" charset="0"/>
                          <a:ea typeface="+mn-ea"/>
                          <a:cs typeface="+mn-cs"/>
                        </a:rPr>
                        <a:t>0.38</a:t>
                      </a:r>
                    </a:p>
                  </a:txBody>
                  <a:tcPr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noFill/>
                  </a:tcPr>
                </a:tc>
                <a:tc>
                  <a:txBody>
                    <a:bodyPr/>
                    <a:lstStyle/>
                    <a:p>
                      <a:pPr marL="0" algn="ctr" defTabSz="914400" rtl="0" eaLnBrk="1" fontAlgn="ctr" latinLnBrk="0" hangingPunct="1"/>
                      <a:r>
                        <a:rPr lang="en-GB" sz="1400" kern="1200" cap="none" spc="0">
                          <a:solidFill>
                            <a:schemeClr val="tx1">
                              <a:lumMod val="75000"/>
                              <a:lumOff val="25000"/>
                            </a:schemeClr>
                          </a:solidFill>
                          <a:effectLst/>
                          <a:latin typeface="Trebuchet MS" panose="020B0603020202020204" pitchFamily="34" charset="0"/>
                          <a:ea typeface="+mn-ea"/>
                          <a:cs typeface="+mn-cs"/>
                        </a:rPr>
                        <a:t>0.77</a:t>
                      </a:r>
                    </a:p>
                  </a:txBody>
                  <a:tcPr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noFill/>
                  </a:tcPr>
                </a:tc>
                <a:tc>
                  <a:txBody>
                    <a:bodyPr/>
                    <a:lstStyle/>
                    <a:p>
                      <a:pPr marL="0" algn="ctr" defTabSz="914400" rtl="0" eaLnBrk="1" fontAlgn="ctr" latinLnBrk="0" hangingPunct="1"/>
                      <a:r>
                        <a:rPr lang="en-GB" sz="1400" kern="1200" cap="none" spc="0">
                          <a:solidFill>
                            <a:schemeClr val="tx1">
                              <a:lumMod val="75000"/>
                              <a:lumOff val="25000"/>
                            </a:schemeClr>
                          </a:solidFill>
                          <a:effectLst/>
                          <a:latin typeface="Trebuchet MS" panose="020B0603020202020204" pitchFamily="34" charset="0"/>
                          <a:ea typeface="+mn-ea"/>
                          <a:cs typeface="+mn-cs"/>
                        </a:rPr>
                        <a:t>0.77</a:t>
                      </a:r>
                    </a:p>
                  </a:txBody>
                  <a:tcPr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noFill/>
                  </a:tcPr>
                </a:tc>
                <a:tc>
                  <a:txBody>
                    <a:bodyPr/>
                    <a:lstStyle/>
                    <a:p>
                      <a:pPr marL="0" algn="ctr" defTabSz="914400" rtl="0" eaLnBrk="1" fontAlgn="ctr" latinLnBrk="0" hangingPunct="1"/>
                      <a:r>
                        <a:rPr lang="en-GB" sz="1400" kern="1200" cap="none" spc="0" dirty="0">
                          <a:solidFill>
                            <a:schemeClr val="tx1">
                              <a:lumMod val="75000"/>
                              <a:lumOff val="25000"/>
                            </a:schemeClr>
                          </a:solidFill>
                          <a:effectLst/>
                          <a:latin typeface="Trebuchet MS" panose="020B0603020202020204" pitchFamily="34" charset="0"/>
                          <a:ea typeface="+mn-ea"/>
                          <a:cs typeface="+mn-cs"/>
                        </a:rPr>
                        <a:t>0.51</a:t>
                      </a:r>
                    </a:p>
                  </a:txBody>
                  <a:tcPr anchor="ctr">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noFill/>
                  </a:tcPr>
                </a:tc>
                <a:extLst>
                  <a:ext uri="{0D108BD9-81ED-4DB2-BD59-A6C34878D82A}">
                    <a16:rowId xmlns:a16="http://schemas.microsoft.com/office/drawing/2014/main" val="4261139389"/>
                  </a:ext>
                </a:extLst>
              </a:tr>
              <a:tr h="621472">
                <a:tc>
                  <a:txBody>
                    <a:bodyPr/>
                    <a:lstStyle/>
                    <a:p>
                      <a:pPr algn="l" fontAlgn="ctr"/>
                      <a:r>
                        <a:rPr lang="en-GB" sz="1400" cap="none" spc="0" dirty="0">
                          <a:solidFill>
                            <a:schemeClr val="tx1">
                              <a:lumMod val="75000"/>
                              <a:lumOff val="25000"/>
                            </a:schemeClr>
                          </a:solidFill>
                          <a:effectLst/>
                          <a:latin typeface="Trebuchet MS" panose="020B0603020202020204" pitchFamily="34" charset="0"/>
                        </a:rPr>
                        <a:t>Log with Poly Feature</a:t>
                      </a:r>
                    </a:p>
                  </a:txBody>
                  <a:tcPr marL="170465" marR="95756" marT="85232" marB="85232" anchor="ctr">
                    <a:lnL w="9525" cap="flat" cmpd="sng" algn="ctr">
                      <a:solidFill>
                        <a:srgbClr val="D8DCDC"/>
                      </a:solidFill>
                      <a:prstDash val="solid"/>
                    </a:lnL>
                    <a:lnR w="9525" cap="flat" cmpd="sng" algn="ctr">
                      <a:solidFill>
                        <a:srgbClr val="D8DCDC"/>
                      </a:solidFill>
                      <a:prstDash val="solid"/>
                      <a:round/>
                      <a:headEnd type="none" w="med" len="med"/>
                      <a:tailEnd type="none" w="med" len="me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defTabSz="914400" rtl="0" eaLnBrk="1" fontAlgn="ctr" latinLnBrk="0" hangingPunct="1"/>
                      <a:r>
                        <a:rPr lang="en-GB" sz="1400" kern="1200" cap="none" spc="0" dirty="0">
                          <a:solidFill>
                            <a:schemeClr val="tx1">
                              <a:lumMod val="75000"/>
                              <a:lumOff val="25000"/>
                            </a:schemeClr>
                          </a:solidFill>
                          <a:effectLst/>
                          <a:latin typeface="Trebuchet MS" panose="020B0603020202020204" pitchFamily="34" charset="0"/>
                          <a:ea typeface="+mn-ea"/>
                          <a:cs typeface="+mn-cs"/>
                        </a:rPr>
                        <a:t>0.8575</a:t>
                      </a:r>
                    </a:p>
                  </a:txBody>
                  <a:tcPr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marL="0" algn="ctr" defTabSz="914400" rtl="0" eaLnBrk="1" fontAlgn="ctr" latinLnBrk="0" hangingPunct="1"/>
                      <a:r>
                        <a:rPr lang="en-GB" sz="1400" kern="1200" cap="none" spc="0" dirty="0">
                          <a:solidFill>
                            <a:schemeClr val="tx1">
                              <a:lumMod val="75000"/>
                              <a:lumOff val="25000"/>
                            </a:schemeClr>
                          </a:solidFill>
                          <a:effectLst/>
                          <a:latin typeface="Trebuchet MS" panose="020B0603020202020204" pitchFamily="34" charset="0"/>
                          <a:ea typeface="+mn-ea"/>
                          <a:cs typeface="+mn-cs"/>
                        </a:rPr>
                        <a:t>0.8489</a:t>
                      </a:r>
                    </a:p>
                  </a:txBody>
                  <a:tcPr anchor="ctr">
                    <a:lnL w="9525" cap="flat" cmpd="sng" algn="ctr">
                      <a:solidFill>
                        <a:srgbClr val="D8DCDC"/>
                      </a:solidFill>
                      <a:prstDash val="solid"/>
                    </a:lnL>
                    <a:lnR w="9525" cap="flat" cmpd="sng" algn="ctr">
                      <a:solidFill>
                        <a:srgbClr val="D8DC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marL="0" algn="ctr" defTabSz="914400" rtl="0" eaLnBrk="1" fontAlgn="ctr" latinLnBrk="0" hangingPunct="1"/>
                      <a:r>
                        <a:rPr lang="en-GB" sz="1400" kern="1200" cap="none" spc="0">
                          <a:solidFill>
                            <a:schemeClr val="tx1">
                              <a:lumMod val="75000"/>
                              <a:lumOff val="25000"/>
                            </a:schemeClr>
                          </a:solidFill>
                          <a:effectLst/>
                          <a:latin typeface="Trebuchet MS" panose="020B0603020202020204" pitchFamily="34" charset="0"/>
                          <a:ea typeface="+mn-ea"/>
                          <a:cs typeface="+mn-cs"/>
                        </a:rPr>
                        <a:t>0.3489</a:t>
                      </a:r>
                    </a:p>
                  </a:txBody>
                  <a:tcPr anchor="ctr">
                    <a:lnL w="9525" cap="flat" cmpd="sng" algn="ctr">
                      <a:solidFill>
                        <a:srgbClr val="D8DCDC"/>
                      </a:solidFill>
                      <a:prstDash val="solid"/>
                    </a:lnL>
                    <a:lnR w="9525" cap="flat" cmpd="sng" algn="ctr">
                      <a:solidFill>
                        <a:srgbClr val="D8DC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marL="0" algn="ctr" defTabSz="914400" rtl="0" eaLnBrk="1" fontAlgn="ctr" latinLnBrk="0" hangingPunct="1"/>
                      <a:r>
                        <a:rPr lang="en-GB" sz="1400" kern="1200" cap="none" spc="0">
                          <a:solidFill>
                            <a:schemeClr val="tx1">
                              <a:lumMod val="75000"/>
                              <a:lumOff val="25000"/>
                            </a:schemeClr>
                          </a:solidFill>
                          <a:effectLst/>
                          <a:latin typeface="Trebuchet MS" panose="020B0603020202020204" pitchFamily="34" charset="0"/>
                          <a:ea typeface="+mn-ea"/>
                          <a:cs typeface="+mn-cs"/>
                        </a:rPr>
                        <a:t>0.3668</a:t>
                      </a:r>
                    </a:p>
                  </a:txBody>
                  <a:tcPr anchor="ctr">
                    <a:lnL w="9525" cap="flat" cmpd="sng" algn="ctr">
                      <a:solidFill>
                        <a:srgbClr val="D8DCDC"/>
                      </a:solidFill>
                      <a:prstDash val="solid"/>
                    </a:lnL>
                    <a:lnR w="9525" cap="flat" cmpd="sng" algn="ctr">
                      <a:solidFill>
                        <a:srgbClr val="D8DC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marL="0" algn="ctr" defTabSz="914400" rtl="0" eaLnBrk="1" fontAlgn="ctr" latinLnBrk="0" hangingPunct="1"/>
                      <a:r>
                        <a:rPr lang="en-GB" sz="1400" kern="1200" cap="none" spc="0">
                          <a:solidFill>
                            <a:schemeClr val="tx1">
                              <a:lumMod val="75000"/>
                              <a:lumOff val="25000"/>
                            </a:schemeClr>
                          </a:solidFill>
                          <a:effectLst/>
                          <a:latin typeface="Trebuchet MS" panose="020B0603020202020204" pitchFamily="34" charset="0"/>
                          <a:ea typeface="+mn-ea"/>
                          <a:cs typeface="+mn-cs"/>
                        </a:rPr>
                        <a:t>0.5553</a:t>
                      </a:r>
                    </a:p>
                  </a:txBody>
                  <a:tcPr anchor="ctr">
                    <a:lnL w="9525" cap="flat" cmpd="sng" algn="ctr">
                      <a:solidFill>
                        <a:srgbClr val="D8DCDC"/>
                      </a:solidFill>
                      <a:prstDash val="solid"/>
                      <a:round/>
                      <a:headEnd type="none" w="med" len="med"/>
                      <a:tailEnd type="none" w="med" len="med"/>
                    </a:lnL>
                    <a:lnR w="9525" cap="flat" cmpd="sng" algn="ctr">
                      <a:solidFill>
                        <a:srgbClr val="D8DCDC"/>
                      </a:solidFill>
                      <a:prstDash val="soli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marL="0" algn="ctr" defTabSz="914400" rtl="0" eaLnBrk="1" fontAlgn="ctr" latinLnBrk="0" hangingPunct="1"/>
                      <a:r>
                        <a:rPr lang="en-GB" sz="1400" kern="1200" cap="none" spc="0">
                          <a:solidFill>
                            <a:schemeClr val="tx1">
                              <a:lumMod val="75000"/>
                              <a:lumOff val="25000"/>
                            </a:schemeClr>
                          </a:solidFill>
                          <a:effectLst/>
                          <a:latin typeface="Trebuchet MS" panose="020B0603020202020204" pitchFamily="34" charset="0"/>
                          <a:ea typeface="+mn-ea"/>
                          <a:cs typeface="+mn-cs"/>
                        </a:rPr>
                        <a:t>0.50</a:t>
                      </a:r>
                    </a:p>
                  </a:txBody>
                  <a:tcPr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marL="0" algn="ctr" defTabSz="914400" rtl="0" eaLnBrk="1" fontAlgn="ctr" latinLnBrk="0" hangingPunct="1"/>
                      <a:r>
                        <a:rPr lang="en-GB" sz="1400" kern="1200" cap="none" spc="0" dirty="0">
                          <a:solidFill>
                            <a:srgbClr val="00B050"/>
                          </a:solidFill>
                          <a:effectLst/>
                          <a:latin typeface="Trebuchet MS" panose="020B0603020202020204" pitchFamily="34" charset="0"/>
                          <a:ea typeface="+mn-ea"/>
                          <a:cs typeface="+mn-cs"/>
                        </a:rPr>
                        <a:t>0.80</a:t>
                      </a:r>
                    </a:p>
                  </a:txBody>
                  <a:tcPr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marL="0" algn="ctr" defTabSz="914400" rtl="0" eaLnBrk="1" fontAlgn="ctr" latinLnBrk="0" hangingPunct="1"/>
                      <a:r>
                        <a:rPr lang="en-GB" sz="1400" kern="1200" cap="none" spc="0">
                          <a:solidFill>
                            <a:schemeClr val="tx1">
                              <a:lumMod val="75000"/>
                              <a:lumOff val="25000"/>
                            </a:schemeClr>
                          </a:solidFill>
                          <a:effectLst/>
                          <a:latin typeface="Trebuchet MS" panose="020B0603020202020204" pitchFamily="34" charset="0"/>
                          <a:ea typeface="+mn-ea"/>
                          <a:cs typeface="+mn-cs"/>
                        </a:rPr>
                        <a:t>0.85</a:t>
                      </a:r>
                    </a:p>
                  </a:txBody>
                  <a:tcPr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marL="0" algn="ctr" defTabSz="914400" rtl="0" eaLnBrk="1" fontAlgn="ctr" latinLnBrk="0" hangingPunct="1"/>
                      <a:r>
                        <a:rPr lang="en-GB" sz="1400" kern="1200" cap="none" spc="0" dirty="0">
                          <a:solidFill>
                            <a:schemeClr val="tx1">
                              <a:lumMod val="75000"/>
                              <a:lumOff val="25000"/>
                            </a:schemeClr>
                          </a:solidFill>
                          <a:effectLst/>
                          <a:latin typeface="Trebuchet MS" panose="020B0603020202020204" pitchFamily="34" charset="0"/>
                          <a:ea typeface="+mn-ea"/>
                          <a:cs typeface="+mn-cs"/>
                        </a:rPr>
                        <a:t>0.61</a:t>
                      </a:r>
                    </a:p>
                  </a:txBody>
                  <a:tcPr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round/>
                      <a:headEnd type="none" w="med" len="med"/>
                      <a:tailEnd type="none" w="med" len="med"/>
                    </a:lnT>
                    <a:lnB w="9525" cap="flat" cmpd="sng" algn="ctr">
                      <a:solidFill>
                        <a:srgbClr val="D8DCDC"/>
                      </a:solidFill>
                      <a:prstDash val="solid"/>
                      <a:round/>
                      <a:headEnd type="none" w="med" len="med"/>
                      <a:tailEnd type="none" w="med" len="med"/>
                    </a:lnB>
                    <a:solidFill>
                      <a:srgbClr val="D8DEDC">
                        <a:alpha val="20000"/>
                      </a:srgbClr>
                    </a:solidFill>
                  </a:tcPr>
                </a:tc>
                <a:extLst>
                  <a:ext uri="{0D108BD9-81ED-4DB2-BD59-A6C34878D82A}">
                    <a16:rowId xmlns:a16="http://schemas.microsoft.com/office/drawing/2014/main" val="3140124421"/>
                  </a:ext>
                </a:extLst>
              </a:tr>
              <a:tr h="399435">
                <a:tc>
                  <a:txBody>
                    <a:bodyPr/>
                    <a:lstStyle/>
                    <a:p>
                      <a:pPr algn="l" fontAlgn="ctr"/>
                      <a:r>
                        <a:rPr lang="en-GB" sz="1400" cap="none" spc="0" dirty="0" err="1">
                          <a:solidFill>
                            <a:schemeClr val="tx1">
                              <a:lumMod val="75000"/>
                              <a:lumOff val="25000"/>
                            </a:schemeClr>
                          </a:solidFill>
                          <a:effectLst/>
                          <a:latin typeface="Trebuchet MS" panose="020B0603020202020204" pitchFamily="34" charset="0"/>
                        </a:rPr>
                        <a:t>gs</a:t>
                      </a:r>
                      <a:r>
                        <a:rPr lang="en-GB" sz="1400" cap="none" spc="0" dirty="0">
                          <a:solidFill>
                            <a:schemeClr val="tx1">
                              <a:lumMod val="75000"/>
                              <a:lumOff val="25000"/>
                            </a:schemeClr>
                          </a:solidFill>
                          <a:effectLst/>
                          <a:latin typeface="Trebuchet MS" panose="020B0603020202020204" pitchFamily="34" charset="0"/>
                        </a:rPr>
                        <a:t> model*</a:t>
                      </a:r>
                    </a:p>
                  </a:txBody>
                  <a:tcPr marL="170465" marR="95756" marT="85232" marB="85232" anchor="ctr">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EDC"/>
                      </a:solidFill>
                      <a:prstDash val="solid"/>
                    </a:lnB>
                    <a:noFill/>
                  </a:tcPr>
                </a:tc>
                <a:tc>
                  <a:txBody>
                    <a:bodyPr/>
                    <a:lstStyle/>
                    <a:p>
                      <a:pPr marL="0" algn="ctr" defTabSz="914400" rtl="0" eaLnBrk="1" fontAlgn="ctr" latinLnBrk="0" hangingPunct="1"/>
                      <a:r>
                        <a:rPr lang="en-GB" sz="1400" kern="1200" cap="none" spc="0" dirty="0">
                          <a:solidFill>
                            <a:srgbClr val="00B050"/>
                          </a:solidFill>
                          <a:effectLst/>
                          <a:latin typeface="Trebuchet MS" panose="020B0603020202020204" pitchFamily="34" charset="0"/>
                          <a:ea typeface="+mn-ea"/>
                          <a:cs typeface="+mn-cs"/>
                        </a:rPr>
                        <a:t>0.9084</a:t>
                      </a:r>
                    </a:p>
                  </a:txBody>
                  <a:tcPr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round/>
                      <a:headEnd type="none" w="med" len="med"/>
                      <a:tailEnd type="none" w="med" len="med"/>
                    </a:lnT>
                    <a:lnB w="9525" cap="flat" cmpd="sng" algn="ctr">
                      <a:solidFill>
                        <a:srgbClr val="D8DEDC"/>
                      </a:solidFill>
                      <a:prstDash val="solid"/>
                    </a:lnB>
                    <a:noFill/>
                  </a:tcPr>
                </a:tc>
                <a:tc>
                  <a:txBody>
                    <a:bodyPr/>
                    <a:lstStyle/>
                    <a:p>
                      <a:pPr marL="0" algn="ctr" defTabSz="914400" rtl="0" eaLnBrk="1" fontAlgn="ctr" latinLnBrk="0" hangingPunct="1"/>
                      <a:r>
                        <a:rPr lang="en-GB" sz="1400" kern="1200" cap="none" spc="0" dirty="0">
                          <a:solidFill>
                            <a:srgbClr val="00B050"/>
                          </a:solidFill>
                          <a:effectLst/>
                          <a:latin typeface="Trebuchet MS" panose="020B0603020202020204" pitchFamily="34" charset="0"/>
                          <a:ea typeface="+mn-ea"/>
                          <a:cs typeface="+mn-cs"/>
                        </a:rPr>
                        <a:t>0.8909</a:t>
                      </a:r>
                    </a:p>
                  </a:txBody>
                  <a:tcPr anchor="ctr">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EDC"/>
                      </a:solidFill>
                      <a:prstDash val="solid"/>
                    </a:lnB>
                    <a:noFill/>
                  </a:tcPr>
                </a:tc>
                <a:tc>
                  <a:txBody>
                    <a:bodyPr/>
                    <a:lstStyle/>
                    <a:p>
                      <a:pPr marL="0" algn="ctr" defTabSz="914400" rtl="0" eaLnBrk="1" fontAlgn="ctr" latinLnBrk="0" hangingPunct="1"/>
                      <a:r>
                        <a:rPr lang="en-GB" sz="1400" kern="1200" cap="none" spc="0" dirty="0">
                          <a:solidFill>
                            <a:srgbClr val="00B050"/>
                          </a:solidFill>
                          <a:effectLst/>
                          <a:latin typeface="Trebuchet MS" panose="020B0603020202020204" pitchFamily="34" charset="0"/>
                          <a:ea typeface="+mn-ea"/>
                          <a:cs typeface="+mn-cs"/>
                        </a:rPr>
                        <a:t>0.2395</a:t>
                      </a:r>
                    </a:p>
                  </a:txBody>
                  <a:tcPr anchor="ctr">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EDC"/>
                      </a:solidFill>
                      <a:prstDash val="solid"/>
                    </a:lnB>
                    <a:noFill/>
                  </a:tcPr>
                </a:tc>
                <a:tc>
                  <a:txBody>
                    <a:bodyPr/>
                    <a:lstStyle/>
                    <a:p>
                      <a:pPr marL="0" algn="ctr" defTabSz="914400" rtl="0" eaLnBrk="1" fontAlgn="ctr" latinLnBrk="0" hangingPunct="1"/>
                      <a:r>
                        <a:rPr lang="en-GB" sz="1400" kern="1200" cap="none" spc="0" dirty="0">
                          <a:solidFill>
                            <a:srgbClr val="00B050"/>
                          </a:solidFill>
                          <a:effectLst/>
                          <a:latin typeface="Trebuchet MS" panose="020B0603020202020204" pitchFamily="34" charset="0"/>
                          <a:ea typeface="+mn-ea"/>
                          <a:cs typeface="+mn-cs"/>
                        </a:rPr>
                        <a:t>0.3214</a:t>
                      </a:r>
                    </a:p>
                  </a:txBody>
                  <a:tcPr anchor="ctr">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CDC"/>
                      </a:solidFill>
                      <a:prstDash val="solid"/>
                      <a:round/>
                      <a:headEnd type="none" w="med" len="med"/>
                      <a:tailEnd type="none" w="med" len="med"/>
                    </a:lnT>
                    <a:lnB w="9525" cap="flat" cmpd="sng" algn="ctr">
                      <a:solidFill>
                        <a:srgbClr val="D8DEDC"/>
                      </a:solidFill>
                      <a:prstDash val="solid"/>
                    </a:lnB>
                    <a:noFill/>
                  </a:tcPr>
                </a:tc>
                <a:tc>
                  <a:txBody>
                    <a:bodyPr/>
                    <a:lstStyle/>
                    <a:p>
                      <a:pPr marL="0" algn="ctr" defTabSz="914400" rtl="0" eaLnBrk="1" fontAlgn="ctr" latinLnBrk="0" hangingPunct="1"/>
                      <a:r>
                        <a:rPr lang="en-GB" sz="1400" kern="1200" cap="none" spc="0" dirty="0">
                          <a:solidFill>
                            <a:srgbClr val="00B050"/>
                          </a:solidFill>
                          <a:effectLst/>
                          <a:latin typeface="Trebuchet MS" panose="020B0603020202020204" pitchFamily="34" charset="0"/>
                          <a:ea typeface="+mn-ea"/>
                          <a:cs typeface="+mn-cs"/>
                        </a:rPr>
                        <a:t>0.5921</a:t>
                      </a:r>
                    </a:p>
                  </a:txBody>
                  <a:tcPr anchor="ctr">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CDC"/>
                      </a:solidFill>
                      <a:prstDash val="solid"/>
                      <a:round/>
                      <a:headEnd type="none" w="med" len="med"/>
                      <a:tailEnd type="none" w="med" len="med"/>
                    </a:lnT>
                    <a:lnB w="9525" cap="flat" cmpd="sng" algn="ctr">
                      <a:solidFill>
                        <a:srgbClr val="D8DEDC"/>
                      </a:solidFill>
                      <a:prstDash val="solid"/>
                    </a:lnB>
                    <a:noFill/>
                  </a:tcPr>
                </a:tc>
                <a:tc>
                  <a:txBody>
                    <a:bodyPr/>
                    <a:lstStyle/>
                    <a:p>
                      <a:pPr marL="0" algn="ctr" defTabSz="914400" rtl="0" eaLnBrk="1" fontAlgn="ctr" latinLnBrk="0" hangingPunct="1"/>
                      <a:r>
                        <a:rPr lang="en-GB" sz="1400" kern="1200" cap="none" spc="0" dirty="0">
                          <a:solidFill>
                            <a:srgbClr val="00B050"/>
                          </a:solidFill>
                          <a:effectLst/>
                          <a:latin typeface="Trebuchet MS" panose="020B0603020202020204" pitchFamily="34" charset="0"/>
                          <a:ea typeface="+mn-ea"/>
                          <a:cs typeface="+mn-cs"/>
                        </a:rPr>
                        <a:t>0.61</a:t>
                      </a:r>
                    </a:p>
                  </a:txBody>
                  <a:tcPr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round/>
                      <a:headEnd type="none" w="med" len="med"/>
                      <a:tailEnd type="none" w="med" len="med"/>
                    </a:lnT>
                    <a:lnB w="9525" cap="flat" cmpd="sng" algn="ctr">
                      <a:solidFill>
                        <a:srgbClr val="D8DEDC"/>
                      </a:solidFill>
                      <a:prstDash val="solid"/>
                    </a:lnB>
                    <a:noFill/>
                  </a:tcPr>
                </a:tc>
                <a:tc>
                  <a:txBody>
                    <a:bodyPr/>
                    <a:lstStyle/>
                    <a:p>
                      <a:pPr marL="0" algn="ctr" defTabSz="914400" rtl="0" eaLnBrk="1" fontAlgn="ctr" latinLnBrk="0" hangingPunct="1"/>
                      <a:r>
                        <a:rPr lang="en-GB" sz="1400" kern="1200" cap="none" spc="0" dirty="0">
                          <a:solidFill>
                            <a:schemeClr val="tx1">
                              <a:lumMod val="75000"/>
                              <a:lumOff val="25000"/>
                            </a:schemeClr>
                          </a:solidFill>
                          <a:effectLst/>
                          <a:latin typeface="Trebuchet MS" panose="020B0603020202020204" pitchFamily="34" charset="0"/>
                          <a:ea typeface="+mn-ea"/>
                          <a:cs typeface="+mn-cs"/>
                        </a:rPr>
                        <a:t>0.74</a:t>
                      </a:r>
                    </a:p>
                  </a:txBody>
                  <a:tcPr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round/>
                      <a:headEnd type="none" w="med" len="med"/>
                      <a:tailEnd type="none" w="med" len="med"/>
                    </a:lnT>
                    <a:lnB w="9525" cap="flat" cmpd="sng" algn="ctr">
                      <a:solidFill>
                        <a:srgbClr val="D8DEDC"/>
                      </a:solidFill>
                      <a:prstDash val="solid"/>
                    </a:lnB>
                    <a:noFill/>
                  </a:tcPr>
                </a:tc>
                <a:tc>
                  <a:txBody>
                    <a:bodyPr/>
                    <a:lstStyle/>
                    <a:p>
                      <a:pPr marL="0" algn="ctr" defTabSz="914400" rtl="0" eaLnBrk="1" fontAlgn="ctr" latinLnBrk="0" hangingPunct="1"/>
                      <a:r>
                        <a:rPr lang="en-GB" sz="1400" kern="1200" cap="none" spc="0" dirty="0">
                          <a:solidFill>
                            <a:srgbClr val="00B050"/>
                          </a:solidFill>
                          <a:effectLst/>
                          <a:latin typeface="Trebuchet MS" panose="020B0603020202020204" pitchFamily="34" charset="0"/>
                          <a:ea typeface="+mn-ea"/>
                          <a:cs typeface="+mn-cs"/>
                        </a:rPr>
                        <a:t>0.89</a:t>
                      </a:r>
                    </a:p>
                  </a:txBody>
                  <a:tcPr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round/>
                      <a:headEnd type="none" w="med" len="med"/>
                      <a:tailEnd type="none" w="med" len="med"/>
                    </a:lnT>
                    <a:lnB w="9525" cap="flat" cmpd="sng" algn="ctr">
                      <a:solidFill>
                        <a:srgbClr val="D8DEDC"/>
                      </a:solidFill>
                      <a:prstDash val="solid"/>
                    </a:lnB>
                    <a:noFill/>
                  </a:tcPr>
                </a:tc>
                <a:tc>
                  <a:txBody>
                    <a:bodyPr/>
                    <a:lstStyle/>
                    <a:p>
                      <a:pPr marL="0" algn="ctr" defTabSz="914400" rtl="0" eaLnBrk="1" fontAlgn="ctr" latinLnBrk="0" hangingPunct="1"/>
                      <a:r>
                        <a:rPr lang="en-GB" sz="1400" kern="1200" cap="none" spc="0" dirty="0">
                          <a:solidFill>
                            <a:srgbClr val="00B050"/>
                          </a:solidFill>
                          <a:effectLst/>
                          <a:latin typeface="Trebuchet MS" panose="020B0603020202020204" pitchFamily="34" charset="0"/>
                          <a:ea typeface="+mn-ea"/>
                          <a:cs typeface="+mn-cs"/>
                        </a:rPr>
                        <a:t>0.67</a:t>
                      </a:r>
                    </a:p>
                  </a:txBody>
                  <a:tcPr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round/>
                      <a:headEnd type="none" w="med" len="med"/>
                      <a:tailEnd type="none" w="med" len="med"/>
                    </a:lnT>
                    <a:lnB w="9525" cap="flat" cmpd="sng" algn="ctr">
                      <a:solidFill>
                        <a:srgbClr val="D8DEDC"/>
                      </a:solidFill>
                      <a:prstDash val="solid"/>
                    </a:lnB>
                    <a:noFill/>
                  </a:tcPr>
                </a:tc>
                <a:extLst>
                  <a:ext uri="{0D108BD9-81ED-4DB2-BD59-A6C34878D82A}">
                    <a16:rowId xmlns:a16="http://schemas.microsoft.com/office/drawing/2014/main" val="1365840626"/>
                  </a:ext>
                </a:extLst>
              </a:tr>
            </a:tbl>
          </a:graphicData>
        </a:graphic>
      </p:graphicFrame>
      <p:sp>
        <p:nvSpPr>
          <p:cNvPr id="3" name="TextBox 2">
            <a:extLst>
              <a:ext uri="{FF2B5EF4-FFF2-40B4-BE49-F238E27FC236}">
                <a16:creationId xmlns:a16="http://schemas.microsoft.com/office/drawing/2014/main" id="{88022EE2-C573-7F59-FDA1-21578D8B1DC3}"/>
              </a:ext>
            </a:extLst>
          </p:cNvPr>
          <p:cNvSpPr txBox="1"/>
          <p:nvPr/>
        </p:nvSpPr>
        <p:spPr>
          <a:xfrm>
            <a:off x="150948" y="6332584"/>
            <a:ext cx="7894320" cy="307777"/>
          </a:xfrm>
          <a:prstGeom prst="rect">
            <a:avLst/>
          </a:prstGeom>
          <a:noFill/>
        </p:spPr>
        <p:txBody>
          <a:bodyPr wrap="square" rtlCol="0">
            <a:spAutoFit/>
          </a:bodyPr>
          <a:lstStyle/>
          <a:p>
            <a:r>
              <a:rPr lang="en-GB" sz="1400" cap="none" spc="0" dirty="0">
                <a:solidFill>
                  <a:schemeClr val="tx1">
                    <a:lumMod val="75000"/>
                    <a:lumOff val="25000"/>
                  </a:schemeClr>
                </a:solidFill>
                <a:effectLst/>
                <a:latin typeface="Trebuchet MS" panose="020B0603020202020204" pitchFamily="34" charset="0"/>
              </a:rPr>
              <a:t>*</a:t>
            </a:r>
            <a:r>
              <a:rPr lang="en-GB" sz="1400" cap="none" spc="0" dirty="0" err="1">
                <a:solidFill>
                  <a:schemeClr val="tx1">
                    <a:lumMod val="75000"/>
                    <a:lumOff val="25000"/>
                  </a:schemeClr>
                </a:solidFill>
                <a:effectLst/>
                <a:latin typeface="Trebuchet MS" panose="020B0603020202020204" pitchFamily="34" charset="0"/>
              </a:rPr>
              <a:t>gs</a:t>
            </a:r>
            <a:r>
              <a:rPr lang="en-GB" sz="1400" cap="none" spc="0" dirty="0">
                <a:solidFill>
                  <a:schemeClr val="tx1">
                    <a:lumMod val="75000"/>
                    <a:lumOff val="25000"/>
                  </a:schemeClr>
                </a:solidFill>
                <a:effectLst/>
                <a:latin typeface="Trebuchet MS" panose="020B0603020202020204" pitchFamily="34" charset="0"/>
              </a:rPr>
              <a:t> model - Logistic with Poly Feature with hyperparameter </a:t>
            </a:r>
            <a:r>
              <a:rPr lang="en-GB" sz="1400" dirty="0">
                <a:solidFill>
                  <a:schemeClr val="tx1">
                    <a:lumMod val="75000"/>
                    <a:lumOff val="25000"/>
                  </a:schemeClr>
                </a:solidFill>
                <a:latin typeface="Trebuchet MS" panose="020B0603020202020204" pitchFamily="34" charset="0"/>
              </a:rPr>
              <a:t>a</a:t>
            </a:r>
            <a:r>
              <a:rPr lang="en-GB" sz="1400" cap="none" spc="0" dirty="0">
                <a:solidFill>
                  <a:schemeClr val="tx1">
                    <a:lumMod val="75000"/>
                    <a:lumOff val="25000"/>
                  </a:schemeClr>
                </a:solidFill>
                <a:effectLst/>
                <a:latin typeface="Trebuchet MS" panose="020B0603020202020204" pitchFamily="34" charset="0"/>
              </a:rPr>
              <a:t>djustments </a:t>
            </a:r>
          </a:p>
        </p:txBody>
      </p:sp>
    </p:spTree>
    <p:extLst>
      <p:ext uri="{BB962C8B-B14F-4D97-AF65-F5344CB8AC3E}">
        <p14:creationId xmlns:p14="http://schemas.microsoft.com/office/powerpoint/2010/main" val="3165048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363125-DE05-074C-F20E-B0FAD6AA0EE8}"/>
              </a:ext>
            </a:extLst>
          </p:cNvPr>
          <p:cNvSpPr>
            <a:spLocks noGrp="1"/>
          </p:cNvSpPr>
          <p:nvPr>
            <p:ph type="title"/>
          </p:nvPr>
        </p:nvSpPr>
        <p:spPr>
          <a:xfrm>
            <a:off x="703052" y="216855"/>
            <a:ext cx="10232136" cy="1014984"/>
          </a:xfrm>
        </p:spPr>
        <p:txBody>
          <a:bodyPr>
            <a:normAutofit/>
          </a:bodyPr>
          <a:lstStyle/>
          <a:p>
            <a:r>
              <a:rPr lang="en-GB" sz="3600" b="1" dirty="0"/>
              <a:t>Model Effectiveness : Confusion Matrix</a:t>
            </a:r>
          </a:p>
        </p:txBody>
      </p:sp>
      <p:sp>
        <p:nvSpPr>
          <p:cNvPr id="52" name="Rectangle 51">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TextBox 19">
            <a:extLst>
              <a:ext uri="{FF2B5EF4-FFF2-40B4-BE49-F238E27FC236}">
                <a16:creationId xmlns:a16="http://schemas.microsoft.com/office/drawing/2014/main" id="{4C0B1784-DA6F-4161-AF50-7A8141F2AF8F}"/>
              </a:ext>
            </a:extLst>
          </p:cNvPr>
          <p:cNvSpPr txBox="1"/>
          <p:nvPr/>
        </p:nvSpPr>
        <p:spPr>
          <a:xfrm>
            <a:off x="6881833" y="3421827"/>
            <a:ext cx="1393906" cy="229422"/>
          </a:xfrm>
          <a:prstGeom prst="rect">
            <a:avLst/>
          </a:prstGeom>
          <a:noFill/>
        </p:spPr>
        <p:txBody>
          <a:bodyPr wrap="square" rtlCol="0">
            <a:spAutoFit/>
          </a:bodyPr>
          <a:lstStyle/>
          <a:p>
            <a:pPr defTabSz="339471">
              <a:spcAft>
                <a:spcPts val="594"/>
              </a:spcAft>
            </a:pPr>
            <a:r>
              <a:rPr lang="en-GB" sz="891" b="1" kern="1200" dirty="0">
                <a:solidFill>
                  <a:schemeClr val="tx1"/>
                </a:solidFill>
                <a:latin typeface="+mn-lt"/>
                <a:ea typeface="+mn-ea"/>
                <a:cs typeface="+mn-cs"/>
              </a:rPr>
              <a:t>F-Score 0.52</a:t>
            </a:r>
            <a:endParaRPr lang="en-GB" sz="1200" b="1" dirty="0"/>
          </a:p>
        </p:txBody>
      </p:sp>
      <p:sp>
        <p:nvSpPr>
          <p:cNvPr id="21" name="TextBox 20">
            <a:extLst>
              <a:ext uri="{FF2B5EF4-FFF2-40B4-BE49-F238E27FC236}">
                <a16:creationId xmlns:a16="http://schemas.microsoft.com/office/drawing/2014/main" id="{AF38DA49-FCF7-77D0-36F0-8EA9D774C06D}"/>
              </a:ext>
            </a:extLst>
          </p:cNvPr>
          <p:cNvSpPr txBox="1"/>
          <p:nvPr/>
        </p:nvSpPr>
        <p:spPr>
          <a:xfrm>
            <a:off x="3197940" y="3329544"/>
            <a:ext cx="876169" cy="229422"/>
          </a:xfrm>
          <a:prstGeom prst="rect">
            <a:avLst/>
          </a:prstGeom>
          <a:noFill/>
        </p:spPr>
        <p:txBody>
          <a:bodyPr wrap="square" rtlCol="0">
            <a:spAutoFit/>
          </a:bodyPr>
          <a:lstStyle/>
          <a:p>
            <a:pPr defTabSz="339471">
              <a:spcAft>
                <a:spcPts val="594"/>
              </a:spcAft>
            </a:pPr>
            <a:r>
              <a:rPr lang="en-GB" sz="891" b="1" kern="1200" dirty="0">
                <a:solidFill>
                  <a:schemeClr val="tx1"/>
                </a:solidFill>
                <a:latin typeface="+mn-lt"/>
                <a:ea typeface="+mn-ea"/>
                <a:cs typeface="+mn-cs"/>
              </a:rPr>
              <a:t>F-Score 0</a:t>
            </a:r>
            <a:endParaRPr lang="en-GB" sz="1200" b="1" dirty="0"/>
          </a:p>
        </p:txBody>
      </p:sp>
      <p:sp>
        <p:nvSpPr>
          <p:cNvPr id="22" name="TextBox 21">
            <a:extLst>
              <a:ext uri="{FF2B5EF4-FFF2-40B4-BE49-F238E27FC236}">
                <a16:creationId xmlns:a16="http://schemas.microsoft.com/office/drawing/2014/main" id="{AB05CC12-15AE-A2EA-EEEF-3EA1300F294D}"/>
              </a:ext>
            </a:extLst>
          </p:cNvPr>
          <p:cNvSpPr txBox="1"/>
          <p:nvPr/>
        </p:nvSpPr>
        <p:spPr>
          <a:xfrm>
            <a:off x="3194163" y="5859152"/>
            <a:ext cx="1393906" cy="229422"/>
          </a:xfrm>
          <a:prstGeom prst="rect">
            <a:avLst/>
          </a:prstGeom>
          <a:noFill/>
        </p:spPr>
        <p:txBody>
          <a:bodyPr wrap="square" rtlCol="0">
            <a:spAutoFit/>
          </a:bodyPr>
          <a:lstStyle/>
          <a:p>
            <a:pPr defTabSz="339471">
              <a:spcAft>
                <a:spcPts val="594"/>
              </a:spcAft>
            </a:pPr>
            <a:r>
              <a:rPr lang="en-GB" sz="891" b="1" kern="1200" dirty="0">
                <a:solidFill>
                  <a:schemeClr val="tx1"/>
                </a:solidFill>
                <a:latin typeface="+mn-lt"/>
                <a:ea typeface="+mn-ea"/>
                <a:cs typeface="+mn-cs"/>
              </a:rPr>
              <a:t>F-Score 0.62</a:t>
            </a:r>
            <a:endParaRPr lang="en-GB" sz="1200" b="1" dirty="0"/>
          </a:p>
        </p:txBody>
      </p:sp>
      <p:sp>
        <p:nvSpPr>
          <p:cNvPr id="23" name="TextBox 22">
            <a:extLst>
              <a:ext uri="{FF2B5EF4-FFF2-40B4-BE49-F238E27FC236}">
                <a16:creationId xmlns:a16="http://schemas.microsoft.com/office/drawing/2014/main" id="{A54C77D7-D806-3B7B-0EED-1B7B310ECE2F}"/>
              </a:ext>
            </a:extLst>
          </p:cNvPr>
          <p:cNvSpPr txBox="1"/>
          <p:nvPr/>
        </p:nvSpPr>
        <p:spPr>
          <a:xfrm>
            <a:off x="6881833" y="5811982"/>
            <a:ext cx="1393906" cy="229422"/>
          </a:xfrm>
          <a:prstGeom prst="rect">
            <a:avLst/>
          </a:prstGeom>
          <a:noFill/>
        </p:spPr>
        <p:txBody>
          <a:bodyPr wrap="square" rtlCol="0">
            <a:spAutoFit/>
          </a:bodyPr>
          <a:lstStyle/>
          <a:p>
            <a:pPr defTabSz="339471">
              <a:spcAft>
                <a:spcPts val="594"/>
              </a:spcAft>
            </a:pPr>
            <a:r>
              <a:rPr lang="en-GB" sz="891" b="1" kern="1200" dirty="0">
                <a:solidFill>
                  <a:schemeClr val="tx1"/>
                </a:solidFill>
                <a:latin typeface="+mn-lt"/>
                <a:ea typeface="+mn-ea"/>
                <a:cs typeface="+mn-cs"/>
              </a:rPr>
              <a:t>F-Score 0.67</a:t>
            </a:r>
            <a:endParaRPr lang="en-GB" sz="1200" b="1" dirty="0"/>
          </a:p>
        </p:txBody>
      </p:sp>
      <mc:AlternateContent xmlns:mc="http://schemas.openxmlformats.org/markup-compatibility/2006" xmlns:p14="http://schemas.microsoft.com/office/powerpoint/2010/main">
        <mc:Choice Requires="p14">
          <p:contentPart p14:bwMode="auto" r:id="rId3">
            <p14:nvContentPartPr>
              <p14:cNvPr id="38" name="Ink 37">
                <a:extLst>
                  <a:ext uri="{FF2B5EF4-FFF2-40B4-BE49-F238E27FC236}">
                    <a16:creationId xmlns:a16="http://schemas.microsoft.com/office/drawing/2014/main" id="{C5BD49ED-D8B1-3252-64F1-69B30852D25D}"/>
                  </a:ext>
                </a:extLst>
              </p14:cNvPr>
              <p14:cNvContentPartPr/>
              <p14:nvPr/>
            </p14:nvContentPartPr>
            <p14:xfrm>
              <a:off x="9621240" y="2996960"/>
              <a:ext cx="360" cy="360"/>
            </p14:xfrm>
          </p:contentPart>
        </mc:Choice>
        <mc:Fallback xmlns="">
          <p:pic>
            <p:nvPicPr>
              <p:cNvPr id="38" name="Ink 37">
                <a:extLst>
                  <a:ext uri="{FF2B5EF4-FFF2-40B4-BE49-F238E27FC236}">
                    <a16:creationId xmlns:a16="http://schemas.microsoft.com/office/drawing/2014/main" id="{C5BD49ED-D8B1-3252-64F1-69B30852D25D}"/>
                  </a:ext>
                </a:extLst>
              </p:cNvPr>
              <p:cNvPicPr/>
              <p:nvPr/>
            </p:nvPicPr>
            <p:blipFill>
              <a:blip r:embed="rId7"/>
              <a:stretch>
                <a:fillRect/>
              </a:stretch>
            </p:blipFill>
            <p:spPr>
              <a:xfrm>
                <a:off x="9615120" y="2990840"/>
                <a:ext cx="12600" cy="12600"/>
              </a:xfrm>
              <a:prstGeom prst="rect">
                <a:avLst/>
              </a:prstGeom>
            </p:spPr>
          </p:pic>
        </mc:Fallback>
      </mc:AlternateContent>
      <p:sp>
        <p:nvSpPr>
          <p:cNvPr id="42" name="TextBox 41">
            <a:extLst>
              <a:ext uri="{FF2B5EF4-FFF2-40B4-BE49-F238E27FC236}">
                <a16:creationId xmlns:a16="http://schemas.microsoft.com/office/drawing/2014/main" id="{2450A15D-D39E-DD7F-13D9-37129BF8A43A}"/>
              </a:ext>
            </a:extLst>
          </p:cNvPr>
          <p:cNvSpPr txBox="1"/>
          <p:nvPr/>
        </p:nvSpPr>
        <p:spPr>
          <a:xfrm>
            <a:off x="3927331" y="2323765"/>
            <a:ext cx="594311" cy="375560"/>
          </a:xfrm>
          <a:prstGeom prst="rect">
            <a:avLst/>
          </a:prstGeom>
          <a:ln w="19050">
            <a:prstDash val="sysDot"/>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119</a:t>
            </a:r>
          </a:p>
        </p:txBody>
      </p:sp>
      <p:sp>
        <p:nvSpPr>
          <p:cNvPr id="4" name="TextBox 3">
            <a:extLst>
              <a:ext uri="{FF2B5EF4-FFF2-40B4-BE49-F238E27FC236}">
                <a16:creationId xmlns:a16="http://schemas.microsoft.com/office/drawing/2014/main" id="{5B98863F-9F94-4B09-5CF0-32910103AAEB}"/>
              </a:ext>
            </a:extLst>
          </p:cNvPr>
          <p:cNvSpPr txBox="1"/>
          <p:nvPr/>
        </p:nvSpPr>
        <p:spPr>
          <a:xfrm>
            <a:off x="3943399" y="1707419"/>
            <a:ext cx="594311" cy="375560"/>
          </a:xfrm>
          <a:prstGeom prst="rect">
            <a:avLst/>
          </a:prstGeom>
          <a:ln w="19050">
            <a:prstDash val="sysDot"/>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86%</a:t>
            </a:r>
          </a:p>
        </p:txBody>
      </p:sp>
      <p:pic>
        <p:nvPicPr>
          <p:cNvPr id="10" name="Picture 9">
            <a:extLst>
              <a:ext uri="{FF2B5EF4-FFF2-40B4-BE49-F238E27FC236}">
                <a16:creationId xmlns:a16="http://schemas.microsoft.com/office/drawing/2014/main" id="{92DC96C3-8857-0F69-8989-B27440049C0D}"/>
              </a:ext>
            </a:extLst>
          </p:cNvPr>
          <p:cNvPicPr>
            <a:picLocks noChangeAspect="1"/>
          </p:cNvPicPr>
          <p:nvPr/>
        </p:nvPicPr>
        <p:blipFill>
          <a:blip r:embed="rId8"/>
          <a:stretch>
            <a:fillRect/>
          </a:stretch>
        </p:blipFill>
        <p:spPr>
          <a:xfrm>
            <a:off x="686225" y="1132167"/>
            <a:ext cx="2959252" cy="2673487"/>
          </a:xfrm>
          <a:prstGeom prst="rect">
            <a:avLst/>
          </a:prstGeom>
        </p:spPr>
      </p:pic>
      <p:sp>
        <p:nvSpPr>
          <p:cNvPr id="3" name="TextBox 2">
            <a:extLst>
              <a:ext uri="{FF2B5EF4-FFF2-40B4-BE49-F238E27FC236}">
                <a16:creationId xmlns:a16="http://schemas.microsoft.com/office/drawing/2014/main" id="{32B54B15-1196-7709-5014-77B61A778D4C}"/>
              </a:ext>
            </a:extLst>
          </p:cNvPr>
          <p:cNvSpPr txBox="1"/>
          <p:nvPr/>
        </p:nvSpPr>
        <p:spPr>
          <a:xfrm>
            <a:off x="54392" y="1710987"/>
            <a:ext cx="594311" cy="375560"/>
          </a:xfrm>
          <a:prstGeom prst="rect">
            <a:avLst/>
          </a:prstGeom>
          <a:ln w="19050">
            <a:prstDash val="sysDot"/>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85%</a:t>
            </a:r>
          </a:p>
        </p:txBody>
      </p:sp>
      <p:sp>
        <p:nvSpPr>
          <p:cNvPr id="46" name="TextBox 45">
            <a:extLst>
              <a:ext uri="{FF2B5EF4-FFF2-40B4-BE49-F238E27FC236}">
                <a16:creationId xmlns:a16="http://schemas.microsoft.com/office/drawing/2014/main" id="{AF9FFD0E-DC83-8EFC-54C9-70C0D883E60A}"/>
              </a:ext>
            </a:extLst>
          </p:cNvPr>
          <p:cNvSpPr txBox="1"/>
          <p:nvPr/>
        </p:nvSpPr>
        <p:spPr>
          <a:xfrm>
            <a:off x="41765" y="2346566"/>
            <a:ext cx="594311" cy="375560"/>
          </a:xfrm>
          <a:prstGeom prst="rect">
            <a:avLst/>
          </a:prstGeom>
          <a:ln w="19050">
            <a:prstDash val="sysDot"/>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125</a:t>
            </a:r>
          </a:p>
        </p:txBody>
      </p:sp>
      <p:pic>
        <p:nvPicPr>
          <p:cNvPr id="14" name="Picture 13">
            <a:extLst>
              <a:ext uri="{FF2B5EF4-FFF2-40B4-BE49-F238E27FC236}">
                <a16:creationId xmlns:a16="http://schemas.microsoft.com/office/drawing/2014/main" id="{711D1765-F73E-23C9-1F36-B6FB7C9894E7}"/>
              </a:ext>
            </a:extLst>
          </p:cNvPr>
          <p:cNvPicPr>
            <a:picLocks noChangeAspect="1"/>
          </p:cNvPicPr>
          <p:nvPr/>
        </p:nvPicPr>
        <p:blipFill>
          <a:blip r:embed="rId9"/>
          <a:stretch>
            <a:fillRect/>
          </a:stretch>
        </p:blipFill>
        <p:spPr>
          <a:xfrm>
            <a:off x="8401424" y="1155443"/>
            <a:ext cx="2921150" cy="2705239"/>
          </a:xfrm>
          <a:prstGeom prst="rect">
            <a:avLst/>
          </a:prstGeom>
        </p:spPr>
      </p:pic>
      <p:pic>
        <p:nvPicPr>
          <p:cNvPr id="16" name="Picture 15">
            <a:extLst>
              <a:ext uri="{FF2B5EF4-FFF2-40B4-BE49-F238E27FC236}">
                <a16:creationId xmlns:a16="http://schemas.microsoft.com/office/drawing/2014/main" id="{0CEB58E0-C6E8-40ED-5786-4A1AB5930514}"/>
              </a:ext>
            </a:extLst>
          </p:cNvPr>
          <p:cNvPicPr>
            <a:picLocks noChangeAspect="1"/>
          </p:cNvPicPr>
          <p:nvPr/>
        </p:nvPicPr>
        <p:blipFill>
          <a:blip r:embed="rId10"/>
          <a:stretch>
            <a:fillRect/>
          </a:stretch>
        </p:blipFill>
        <p:spPr>
          <a:xfrm>
            <a:off x="727264" y="3940710"/>
            <a:ext cx="2902099" cy="2711589"/>
          </a:xfrm>
          <a:prstGeom prst="rect">
            <a:avLst/>
          </a:prstGeom>
        </p:spPr>
      </p:pic>
      <p:pic>
        <p:nvPicPr>
          <p:cNvPr id="18" name="Picture 17">
            <a:extLst>
              <a:ext uri="{FF2B5EF4-FFF2-40B4-BE49-F238E27FC236}">
                <a16:creationId xmlns:a16="http://schemas.microsoft.com/office/drawing/2014/main" id="{C141C66C-B46D-6529-EE7A-920E6C43213B}"/>
              </a:ext>
            </a:extLst>
          </p:cNvPr>
          <p:cNvPicPr>
            <a:picLocks noChangeAspect="1"/>
          </p:cNvPicPr>
          <p:nvPr/>
        </p:nvPicPr>
        <p:blipFill>
          <a:blip r:embed="rId11"/>
          <a:stretch>
            <a:fillRect/>
          </a:stretch>
        </p:blipFill>
        <p:spPr>
          <a:xfrm>
            <a:off x="4606163" y="3815711"/>
            <a:ext cx="2959252" cy="2749691"/>
          </a:xfrm>
          <a:prstGeom prst="rect">
            <a:avLst/>
          </a:prstGeom>
        </p:spPr>
      </p:pic>
      <p:sp>
        <p:nvSpPr>
          <p:cNvPr id="44" name="TextBox 43">
            <a:extLst>
              <a:ext uri="{FF2B5EF4-FFF2-40B4-BE49-F238E27FC236}">
                <a16:creationId xmlns:a16="http://schemas.microsoft.com/office/drawing/2014/main" id="{8F2C2A33-92E5-931C-AE2D-188FF6167E07}"/>
              </a:ext>
            </a:extLst>
          </p:cNvPr>
          <p:cNvSpPr txBox="1"/>
          <p:nvPr/>
        </p:nvSpPr>
        <p:spPr>
          <a:xfrm>
            <a:off x="67381" y="4825213"/>
            <a:ext cx="594311" cy="375560"/>
          </a:xfrm>
          <a:prstGeom prst="rect">
            <a:avLst/>
          </a:prstGeom>
          <a:ln w="19050">
            <a:prstDash val="sysDot"/>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126</a:t>
            </a:r>
          </a:p>
        </p:txBody>
      </p:sp>
      <p:sp>
        <p:nvSpPr>
          <p:cNvPr id="6" name="TextBox 5">
            <a:extLst>
              <a:ext uri="{FF2B5EF4-FFF2-40B4-BE49-F238E27FC236}">
                <a16:creationId xmlns:a16="http://schemas.microsoft.com/office/drawing/2014/main" id="{CFC81A95-5539-A1AA-D260-C71F67697A80}"/>
              </a:ext>
            </a:extLst>
          </p:cNvPr>
          <p:cNvSpPr txBox="1"/>
          <p:nvPr/>
        </p:nvSpPr>
        <p:spPr>
          <a:xfrm>
            <a:off x="67380" y="4160244"/>
            <a:ext cx="594311" cy="375560"/>
          </a:xfrm>
          <a:prstGeom prst="rect">
            <a:avLst/>
          </a:prstGeom>
          <a:ln w="19050">
            <a:prstDash val="sysDot"/>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85%</a:t>
            </a:r>
          </a:p>
        </p:txBody>
      </p:sp>
      <p:sp>
        <p:nvSpPr>
          <p:cNvPr id="45" name="TextBox 44">
            <a:extLst>
              <a:ext uri="{FF2B5EF4-FFF2-40B4-BE49-F238E27FC236}">
                <a16:creationId xmlns:a16="http://schemas.microsoft.com/office/drawing/2014/main" id="{9039CACF-DCE5-4D01-811C-9F2327D2F9B5}"/>
              </a:ext>
            </a:extLst>
          </p:cNvPr>
          <p:cNvSpPr txBox="1"/>
          <p:nvPr/>
        </p:nvSpPr>
        <p:spPr>
          <a:xfrm>
            <a:off x="3981296" y="4825213"/>
            <a:ext cx="594311" cy="375560"/>
          </a:xfrm>
          <a:prstGeom prst="rect">
            <a:avLst/>
          </a:prstGeom>
          <a:noFill/>
          <a:ln w="19050">
            <a:solidFill>
              <a:schemeClr val="tx1"/>
            </a:solidFill>
            <a:prstDash val="sysDot"/>
          </a:ln>
        </p:spPr>
        <p:txBody>
          <a:bodyPr wrap="square" rtlCol="0">
            <a:spAutoFit/>
          </a:bodyPr>
          <a:lstStyle/>
          <a:p>
            <a:pPr algn="ctr"/>
            <a:r>
              <a:rPr lang="en-GB" dirty="0"/>
              <a:t>91</a:t>
            </a:r>
          </a:p>
        </p:txBody>
      </p:sp>
      <p:sp>
        <p:nvSpPr>
          <p:cNvPr id="5" name="TextBox 4">
            <a:extLst>
              <a:ext uri="{FF2B5EF4-FFF2-40B4-BE49-F238E27FC236}">
                <a16:creationId xmlns:a16="http://schemas.microsoft.com/office/drawing/2014/main" id="{4B018A3B-EACE-A6E0-AD3A-E68937A54BBB}"/>
              </a:ext>
            </a:extLst>
          </p:cNvPr>
          <p:cNvSpPr txBox="1"/>
          <p:nvPr/>
        </p:nvSpPr>
        <p:spPr>
          <a:xfrm>
            <a:off x="3981296" y="4160244"/>
            <a:ext cx="594311" cy="375560"/>
          </a:xfrm>
          <a:prstGeom prst="rect">
            <a:avLst/>
          </a:prstGeom>
          <a:ln w="19050">
            <a:prstDash val="sysDot"/>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89%</a:t>
            </a:r>
          </a:p>
        </p:txBody>
      </p:sp>
      <p:sp>
        <p:nvSpPr>
          <p:cNvPr id="19" name="TextBox 18">
            <a:extLst>
              <a:ext uri="{FF2B5EF4-FFF2-40B4-BE49-F238E27FC236}">
                <a16:creationId xmlns:a16="http://schemas.microsoft.com/office/drawing/2014/main" id="{6EE9A396-E2C9-8A7F-CB48-7E791325520F}"/>
              </a:ext>
            </a:extLst>
          </p:cNvPr>
          <p:cNvSpPr txBox="1"/>
          <p:nvPr/>
        </p:nvSpPr>
        <p:spPr>
          <a:xfrm>
            <a:off x="7714843" y="2319942"/>
            <a:ext cx="594311" cy="375560"/>
          </a:xfrm>
          <a:prstGeom prst="rect">
            <a:avLst/>
          </a:prstGeom>
          <a:ln w="19050">
            <a:prstDash val="sysDot"/>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188</a:t>
            </a:r>
          </a:p>
        </p:txBody>
      </p:sp>
      <p:sp>
        <p:nvSpPr>
          <p:cNvPr id="24" name="TextBox 23">
            <a:extLst>
              <a:ext uri="{FF2B5EF4-FFF2-40B4-BE49-F238E27FC236}">
                <a16:creationId xmlns:a16="http://schemas.microsoft.com/office/drawing/2014/main" id="{8A90ACA4-FC56-5247-066D-4FD08EAC3A18}"/>
              </a:ext>
            </a:extLst>
          </p:cNvPr>
          <p:cNvSpPr txBox="1"/>
          <p:nvPr/>
        </p:nvSpPr>
        <p:spPr>
          <a:xfrm>
            <a:off x="7730911" y="1703596"/>
            <a:ext cx="594311" cy="375560"/>
          </a:xfrm>
          <a:prstGeom prst="rect">
            <a:avLst/>
          </a:prstGeom>
          <a:ln w="19050">
            <a:prstDash val="sysDot"/>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77%</a:t>
            </a:r>
          </a:p>
        </p:txBody>
      </p:sp>
      <mc:AlternateContent xmlns:mc="http://schemas.openxmlformats.org/markup-compatibility/2006">
        <mc:Choice xmlns:p14="http://schemas.microsoft.com/office/powerpoint/2010/main" Requires="p14">
          <p:contentPart p14:bwMode="auto" r:id="rId12">
            <p14:nvContentPartPr>
              <p14:cNvPr id="40" name="Ink 39">
                <a:extLst>
                  <a:ext uri="{FF2B5EF4-FFF2-40B4-BE49-F238E27FC236}">
                    <a16:creationId xmlns:a16="http://schemas.microsoft.com/office/drawing/2014/main" id="{002886C2-44D0-CBC7-96D2-99EB1EBF90C2}"/>
                  </a:ext>
                </a:extLst>
              </p14:cNvPr>
              <p14:cNvContentPartPr/>
              <p14:nvPr/>
            </p14:nvContentPartPr>
            <p14:xfrm>
              <a:off x="8867363" y="1669470"/>
              <a:ext cx="1862640" cy="1648440"/>
            </p14:xfrm>
          </p:contentPart>
        </mc:Choice>
        <mc:Fallback>
          <p:pic>
            <p:nvPicPr>
              <p:cNvPr id="40" name="Ink 39">
                <a:extLst>
                  <a:ext uri="{FF2B5EF4-FFF2-40B4-BE49-F238E27FC236}">
                    <a16:creationId xmlns:a16="http://schemas.microsoft.com/office/drawing/2014/main" id="{002886C2-44D0-CBC7-96D2-99EB1EBF90C2}"/>
                  </a:ext>
                </a:extLst>
              </p:cNvPr>
              <p:cNvPicPr/>
              <p:nvPr/>
            </p:nvPicPr>
            <p:blipFill>
              <a:blip r:embed="rId13"/>
              <a:stretch>
                <a:fillRect/>
              </a:stretch>
            </p:blipFill>
            <p:spPr>
              <a:xfrm>
                <a:off x="8861243" y="1663350"/>
                <a:ext cx="1874880" cy="1660680"/>
              </a:xfrm>
              <a:prstGeom prst="rect">
                <a:avLst/>
              </a:prstGeom>
            </p:spPr>
          </p:pic>
        </mc:Fallback>
      </mc:AlternateContent>
      <p:pic>
        <p:nvPicPr>
          <p:cNvPr id="12" name="Picture 11">
            <a:extLst>
              <a:ext uri="{FF2B5EF4-FFF2-40B4-BE49-F238E27FC236}">
                <a16:creationId xmlns:a16="http://schemas.microsoft.com/office/drawing/2014/main" id="{D6F0A340-CAB4-FB01-D42E-19ED959E6AC1}"/>
              </a:ext>
            </a:extLst>
          </p:cNvPr>
          <p:cNvPicPr>
            <a:picLocks noChangeAspect="1"/>
          </p:cNvPicPr>
          <p:nvPr/>
        </p:nvPicPr>
        <p:blipFill>
          <a:blip r:embed="rId14"/>
          <a:stretch>
            <a:fillRect/>
          </a:stretch>
        </p:blipFill>
        <p:spPr>
          <a:xfrm>
            <a:off x="4603261" y="1136392"/>
            <a:ext cx="2940201" cy="2724290"/>
          </a:xfrm>
          <a:prstGeom prst="rect">
            <a:avLst/>
          </a:prstGeom>
        </p:spPr>
      </p:pic>
    </p:spTree>
    <p:extLst>
      <p:ext uri="{BB962C8B-B14F-4D97-AF65-F5344CB8AC3E}">
        <p14:creationId xmlns:p14="http://schemas.microsoft.com/office/powerpoint/2010/main" val="385854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 grpId="0" animBg="1"/>
      <p:bldP spid="3" grpId="0" animBg="1"/>
      <p:bldP spid="46" grpId="0" animBg="1"/>
      <p:bldP spid="44" grpId="0" animBg="1"/>
      <p:bldP spid="6" grpId="0" animBg="1"/>
      <p:bldP spid="45" grpId="0" animBg="1"/>
      <p:bldP spid="5" grpId="0" animBg="1"/>
      <p:bldP spid="19" grpId="0" animBg="1"/>
      <p:bldP spid="19" grpId="1" animBg="1"/>
      <p:bldP spid="24" grpId="0" animBg="1"/>
      <p:bldP spid="2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2EA6-5E14-5902-1A0F-F9C66C619C0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ROC curve</a:t>
            </a:r>
          </a:p>
        </p:txBody>
      </p:sp>
      <p:sp>
        <p:nvSpPr>
          <p:cNvPr id="3" name="TextBox 2">
            <a:extLst>
              <a:ext uri="{FF2B5EF4-FFF2-40B4-BE49-F238E27FC236}">
                <a16:creationId xmlns:a16="http://schemas.microsoft.com/office/drawing/2014/main" id="{EBD882B6-64DE-C401-9FF0-3741114F2E5E}"/>
              </a:ext>
            </a:extLst>
          </p:cNvPr>
          <p:cNvSpPr txBox="1"/>
          <p:nvPr/>
        </p:nvSpPr>
        <p:spPr>
          <a:xfrm>
            <a:off x="111759" y="254000"/>
            <a:ext cx="11949611" cy="461665"/>
          </a:xfrm>
          <a:prstGeom prst="rect">
            <a:avLst/>
          </a:prstGeom>
          <a:noFill/>
        </p:spPr>
        <p:txBody>
          <a:bodyPr wrap="square" rtlCol="0">
            <a:spAutoFit/>
          </a:bodyPr>
          <a:lstStyle/>
          <a:p>
            <a:r>
              <a:rPr lang="en-GB" sz="2400" b="1" dirty="0">
                <a:solidFill>
                  <a:srgbClr val="000000"/>
                </a:solidFill>
                <a:latin typeface="Helvetica Neue"/>
              </a:rPr>
              <a:t>Model Effectiveness : </a:t>
            </a:r>
            <a:r>
              <a:rPr lang="en-GB" sz="2400" b="1" i="0" dirty="0">
                <a:solidFill>
                  <a:srgbClr val="000000"/>
                </a:solidFill>
                <a:effectLst/>
                <a:latin typeface="Helvetica Neue"/>
              </a:rPr>
              <a:t>Area Under the Receiver Operating Characteristic Curve</a:t>
            </a:r>
          </a:p>
        </p:txBody>
      </p:sp>
      <p:pic>
        <p:nvPicPr>
          <p:cNvPr id="10" name="Picture 9">
            <a:extLst>
              <a:ext uri="{FF2B5EF4-FFF2-40B4-BE49-F238E27FC236}">
                <a16:creationId xmlns:a16="http://schemas.microsoft.com/office/drawing/2014/main" id="{A09DE7C1-831D-7DDA-9493-3D7206C05B8B}"/>
              </a:ext>
            </a:extLst>
          </p:cNvPr>
          <p:cNvPicPr>
            <a:picLocks noChangeAspect="1"/>
          </p:cNvPicPr>
          <p:nvPr/>
        </p:nvPicPr>
        <p:blipFill>
          <a:blip r:embed="rId3"/>
          <a:stretch>
            <a:fillRect/>
          </a:stretch>
        </p:blipFill>
        <p:spPr>
          <a:xfrm>
            <a:off x="3938672" y="1410513"/>
            <a:ext cx="7207803" cy="4766450"/>
          </a:xfrm>
          <a:prstGeom prst="rect">
            <a:avLst/>
          </a:prstGeom>
        </p:spPr>
      </p:pic>
    </p:spTree>
    <p:extLst>
      <p:ext uri="{BB962C8B-B14F-4D97-AF65-F5344CB8AC3E}">
        <p14:creationId xmlns:p14="http://schemas.microsoft.com/office/powerpoint/2010/main" val="179092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BC63-1876-8EFA-2152-783253122586}"/>
              </a:ext>
            </a:extLst>
          </p:cNvPr>
          <p:cNvSpPr>
            <a:spLocks noGrp="1"/>
          </p:cNvSpPr>
          <p:nvPr>
            <p:ph type="title"/>
          </p:nvPr>
        </p:nvSpPr>
        <p:spPr>
          <a:xfrm>
            <a:off x="876693" y="741391"/>
            <a:ext cx="4355265" cy="1616203"/>
          </a:xfrm>
        </p:spPr>
        <p:txBody>
          <a:bodyPr vert="horz" lIns="91440" tIns="45720" rIns="91440" bIns="45720" rtlCol="0" anchor="b">
            <a:normAutofit/>
          </a:bodyPr>
          <a:lstStyle/>
          <a:p>
            <a:r>
              <a:rPr lang="en-US" b="1" dirty="0"/>
              <a:t>Recommendation</a:t>
            </a:r>
          </a:p>
        </p:txBody>
      </p:sp>
      <p:sp>
        <p:nvSpPr>
          <p:cNvPr id="6" name="TextBox 5">
            <a:extLst>
              <a:ext uri="{FF2B5EF4-FFF2-40B4-BE49-F238E27FC236}">
                <a16:creationId xmlns:a16="http://schemas.microsoft.com/office/drawing/2014/main" id="{EE9B1AE9-659A-91D7-013C-7FCACAD9BF15}"/>
              </a:ext>
            </a:extLst>
          </p:cNvPr>
          <p:cNvSpPr txBox="1"/>
          <p:nvPr/>
        </p:nvSpPr>
        <p:spPr>
          <a:xfrm>
            <a:off x="317892" y="2533476"/>
            <a:ext cx="5767948" cy="3447832"/>
          </a:xfrm>
          <a:prstGeom prst="rect">
            <a:avLst/>
          </a:prstGeom>
        </p:spPr>
        <p:txBody>
          <a:bodyPr vert="horz" lIns="91440" tIns="45720" rIns="91440" bIns="45720" rtlCol="0" anchor="t">
            <a:normAutofit/>
          </a:bodyPr>
          <a:lstStyle/>
          <a:p>
            <a:pPr defTabSz="914400">
              <a:lnSpc>
                <a:spcPct val="90000"/>
              </a:lnSpc>
              <a:spcAft>
                <a:spcPts val="600"/>
              </a:spcAft>
            </a:pPr>
            <a:r>
              <a:rPr lang="en-US" sz="2000" b="1" dirty="0"/>
              <a:t>Logistic Regression Model with Polynomial Feature</a:t>
            </a:r>
          </a:p>
          <a:p>
            <a:pPr lvl="1" indent="-228600" defTabSz="914400">
              <a:lnSpc>
                <a:spcPct val="90000"/>
              </a:lnSpc>
              <a:spcAft>
                <a:spcPts val="600"/>
              </a:spcAft>
              <a:buFont typeface="Arial" panose="020B0604020202020204" pitchFamily="34" charset="0"/>
              <a:buChar char="•"/>
            </a:pPr>
            <a:r>
              <a:rPr lang="en-US" sz="2000" dirty="0"/>
              <a:t>Imputer strategy : mean</a:t>
            </a:r>
          </a:p>
          <a:p>
            <a:pPr lvl="1" indent="-228600" defTabSz="914400">
              <a:lnSpc>
                <a:spcPct val="90000"/>
              </a:lnSpc>
              <a:spcAft>
                <a:spcPts val="600"/>
              </a:spcAft>
              <a:buFont typeface="Arial" panose="020B0604020202020204" pitchFamily="34" charset="0"/>
              <a:buChar char="•"/>
            </a:pPr>
            <a:r>
              <a:rPr lang="en-US" sz="2000" dirty="0"/>
              <a:t>Degree of Polynomial :3</a:t>
            </a:r>
          </a:p>
          <a:p>
            <a:pPr lvl="1" indent="-228600" defTabSz="914400">
              <a:lnSpc>
                <a:spcPct val="90000"/>
              </a:lnSpc>
              <a:spcAft>
                <a:spcPts val="600"/>
              </a:spcAft>
              <a:buFont typeface="Arial" panose="020B0604020202020204" pitchFamily="34" charset="0"/>
              <a:buChar char="•"/>
            </a:pPr>
            <a:r>
              <a:rPr lang="en-US" sz="2000" dirty="0"/>
              <a:t>C = 1</a:t>
            </a:r>
          </a:p>
          <a:p>
            <a:pPr lvl="1" indent="-228600" defTabSz="914400">
              <a:lnSpc>
                <a:spcPct val="90000"/>
              </a:lnSpc>
              <a:spcAft>
                <a:spcPts val="600"/>
              </a:spcAft>
              <a:buFont typeface="Arial" panose="020B0604020202020204" pitchFamily="34" charset="0"/>
              <a:buChar char="•"/>
            </a:pPr>
            <a:r>
              <a:rPr lang="en-US" sz="2000" dirty="0"/>
              <a:t>Solver = </a:t>
            </a:r>
            <a:r>
              <a:rPr lang="en-US" sz="2000" dirty="0" err="1"/>
              <a:t>liblinear</a:t>
            </a:r>
            <a:endParaRPr lang="en-US" sz="2000" dirty="0"/>
          </a:p>
          <a:p>
            <a:pPr lvl="1" indent="-228600" defTabSz="914400">
              <a:lnSpc>
                <a:spcPct val="90000"/>
              </a:lnSpc>
              <a:spcAft>
                <a:spcPts val="600"/>
              </a:spcAft>
              <a:buFont typeface="Arial" panose="020B0604020202020204" pitchFamily="34" charset="0"/>
              <a:buChar char="•"/>
            </a:pPr>
            <a:r>
              <a:rPr lang="en-US" sz="2000" dirty="0"/>
              <a:t>Tolerance : 0.0001</a:t>
            </a:r>
          </a:p>
          <a:p>
            <a:pPr lvl="1" indent="-228600" defTabSz="914400">
              <a:lnSpc>
                <a:spcPct val="90000"/>
              </a:lnSpc>
              <a:spcAft>
                <a:spcPts val="600"/>
              </a:spcAft>
              <a:buFont typeface="Arial" panose="020B0604020202020204" pitchFamily="34" charset="0"/>
              <a:buChar char="•"/>
            </a:pPr>
            <a:r>
              <a:rPr lang="en-US" sz="2000" dirty="0"/>
              <a:t>No of iterations = 100</a:t>
            </a:r>
          </a:p>
          <a:p>
            <a:pPr indent="-228600" defTabSz="914400">
              <a:lnSpc>
                <a:spcPct val="90000"/>
              </a:lnSpc>
              <a:spcAft>
                <a:spcPts val="600"/>
              </a:spcAft>
              <a:buFont typeface="Arial" panose="020B0604020202020204" pitchFamily="34" charset="0"/>
              <a:buChar char="•"/>
            </a:pPr>
            <a:endParaRPr lang="en-US" sz="2000" b="1" dirty="0"/>
          </a:p>
        </p:txBody>
      </p:sp>
      <p:pic>
        <p:nvPicPr>
          <p:cNvPr id="64" name="Picture 63" descr="Light bulb on yellow background with sketched light beams and cord">
            <a:extLst>
              <a:ext uri="{FF2B5EF4-FFF2-40B4-BE49-F238E27FC236}">
                <a16:creationId xmlns:a16="http://schemas.microsoft.com/office/drawing/2014/main" id="{9725FFC0-43EE-C2A4-30AA-AF030682AFD1}"/>
              </a:ext>
            </a:extLst>
          </p:cNvPr>
          <p:cNvPicPr>
            <a:picLocks noChangeAspect="1"/>
          </p:cNvPicPr>
          <p:nvPr/>
        </p:nvPicPr>
        <p:blipFill rotWithShape="1">
          <a:blip r:embed="rId2"/>
          <a:srcRect l="44796" r="538"/>
          <a:stretch/>
        </p:blipFill>
        <p:spPr>
          <a:xfrm>
            <a:off x="6096000" y="10"/>
            <a:ext cx="6095999" cy="6857990"/>
          </a:xfrm>
          <a:prstGeom prst="rect">
            <a:avLst/>
          </a:prstGeom>
        </p:spPr>
      </p:pic>
    </p:spTree>
    <p:extLst>
      <p:ext uri="{BB962C8B-B14F-4D97-AF65-F5344CB8AC3E}">
        <p14:creationId xmlns:p14="http://schemas.microsoft.com/office/powerpoint/2010/main" val="92952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47916-8841-4EFC-4155-A797B9F56B8D}"/>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Model Usage</a:t>
            </a:r>
          </a:p>
        </p:txBody>
      </p:sp>
      <p:sp>
        <p:nvSpPr>
          <p:cNvPr id="1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E51D7060-76F2-330E-0487-B5DB7E604D84}"/>
              </a:ext>
            </a:extLst>
          </p:cNvPr>
          <p:cNvGraphicFramePr>
            <a:graphicFrameLocks noGrp="1"/>
          </p:cNvGraphicFramePr>
          <p:nvPr>
            <p:extLst>
              <p:ext uri="{D42A27DB-BD31-4B8C-83A1-F6EECF244321}">
                <p14:modId xmlns:p14="http://schemas.microsoft.com/office/powerpoint/2010/main" val="571334321"/>
              </p:ext>
            </p:extLst>
          </p:nvPr>
        </p:nvGraphicFramePr>
        <p:xfrm>
          <a:off x="2006842" y="2039730"/>
          <a:ext cx="3855478" cy="4360737"/>
        </p:xfrm>
        <a:graphic>
          <a:graphicData uri="http://schemas.openxmlformats.org/drawingml/2006/table">
            <a:tbl>
              <a:tblPr firstRow="1" bandRow="1">
                <a:solidFill>
                  <a:srgbClr val="F2F2F2">
                    <a:alpha val="30196"/>
                  </a:srgbClr>
                </a:solidFill>
              </a:tblPr>
              <a:tblGrid>
                <a:gridCol w="2201379">
                  <a:extLst>
                    <a:ext uri="{9D8B030D-6E8A-4147-A177-3AD203B41FA5}">
                      <a16:colId xmlns:a16="http://schemas.microsoft.com/office/drawing/2014/main" val="1248674633"/>
                    </a:ext>
                  </a:extLst>
                </a:gridCol>
                <a:gridCol w="1654099">
                  <a:extLst>
                    <a:ext uri="{9D8B030D-6E8A-4147-A177-3AD203B41FA5}">
                      <a16:colId xmlns:a16="http://schemas.microsoft.com/office/drawing/2014/main" val="882502571"/>
                    </a:ext>
                  </a:extLst>
                </a:gridCol>
              </a:tblGrid>
              <a:tr h="1414812">
                <a:tc>
                  <a:txBody>
                    <a:bodyPr/>
                    <a:lstStyle/>
                    <a:p>
                      <a:pPr algn="ctr" fontAlgn="ctr"/>
                      <a:r>
                        <a:rPr lang="en-GB" sz="2800" b="1" kern="1200" cap="none" spc="0" dirty="0">
                          <a:solidFill>
                            <a:schemeClr val="bg1"/>
                          </a:solidFill>
                          <a:effectLst/>
                          <a:latin typeface="+mn-lt"/>
                          <a:ea typeface="+mn-ea"/>
                          <a:cs typeface="+mn-cs"/>
                        </a:rPr>
                        <a:t>phone number</a:t>
                      </a:r>
                    </a:p>
                  </a:txBody>
                  <a:tcPr marL="69062" marR="36638" marT="53125" marB="53125" anchor="ct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lnT w="19050" cap="flat" cmpd="sng" algn="ctr">
                      <a:solidFill>
                        <a:schemeClr val="tx1"/>
                      </a:solidFill>
                      <a:prstDash val="sysDash"/>
                      <a:round/>
                      <a:headEnd type="none" w="med" len="med"/>
                      <a:tailEnd type="none" w="med" len="med"/>
                    </a:lnT>
                    <a:lnB w="19050" cap="flat" cmpd="sng" algn="ctr">
                      <a:solidFill>
                        <a:schemeClr val="tx1"/>
                      </a:solidFill>
                      <a:prstDash val="sysDash"/>
                      <a:round/>
                      <a:headEnd type="none" w="med" len="med"/>
                      <a:tailEnd type="none" w="med" len="med"/>
                    </a:lnB>
                    <a:solidFill>
                      <a:schemeClr val="accent1"/>
                    </a:solidFill>
                  </a:tcPr>
                </a:tc>
                <a:tc>
                  <a:txBody>
                    <a:bodyPr/>
                    <a:lstStyle/>
                    <a:p>
                      <a:pPr algn="ctr" fontAlgn="ctr"/>
                      <a:r>
                        <a:rPr lang="en-GB" sz="2800" b="1" cap="none" spc="0" dirty="0">
                          <a:solidFill>
                            <a:schemeClr val="bg1"/>
                          </a:solidFill>
                          <a:effectLst/>
                        </a:rPr>
                        <a:t>Predicted Churn</a:t>
                      </a:r>
                    </a:p>
                  </a:txBody>
                  <a:tcPr marL="69062" marR="36638" marT="53125" marB="53125" anchor="ct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lnT w="19050" cap="flat" cmpd="sng" algn="ctr">
                      <a:solidFill>
                        <a:schemeClr val="tx1"/>
                      </a:solidFill>
                      <a:prstDash val="sysDash"/>
                      <a:round/>
                      <a:headEnd type="none" w="med" len="med"/>
                      <a:tailEnd type="none" w="med" len="med"/>
                    </a:lnT>
                    <a:lnB w="19050" cap="flat" cmpd="sng" algn="ctr">
                      <a:solidFill>
                        <a:schemeClr val="tx1"/>
                      </a:solidFill>
                      <a:prstDash val="sysDash"/>
                      <a:round/>
                      <a:headEnd type="none" w="med" len="med"/>
                      <a:tailEnd type="none" w="med" len="med"/>
                    </a:lnB>
                    <a:solidFill>
                      <a:schemeClr val="accent1"/>
                    </a:solidFill>
                  </a:tcPr>
                </a:tc>
                <a:extLst>
                  <a:ext uri="{0D108BD9-81ED-4DB2-BD59-A6C34878D82A}">
                    <a16:rowId xmlns:a16="http://schemas.microsoft.com/office/drawing/2014/main" val="1802597289"/>
                  </a:ext>
                </a:extLst>
              </a:tr>
              <a:tr h="589185">
                <a:tc>
                  <a:txBody>
                    <a:bodyPr/>
                    <a:lstStyle/>
                    <a:p>
                      <a:pPr marL="0" algn="ctr" defTabSz="914400" rtl="0" eaLnBrk="1" fontAlgn="ctr" latinLnBrk="0" hangingPunct="1"/>
                      <a:r>
                        <a:rPr lang="en-GB" sz="1800" kern="1200" cap="none" spc="0" dirty="0">
                          <a:solidFill>
                            <a:schemeClr val="tx1"/>
                          </a:solidFill>
                          <a:effectLst/>
                          <a:latin typeface="+mn-lt"/>
                          <a:ea typeface="+mn-ea"/>
                          <a:cs typeface="+mn-cs"/>
                        </a:rPr>
                        <a:t>382-4657</a:t>
                      </a:r>
                    </a:p>
                  </a:txBody>
                  <a:tcPr marL="69062" marR="36638" marT="53125" marB="53125" anchor="ct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lnT w="19050" cap="flat" cmpd="sng" algn="ctr">
                      <a:solidFill>
                        <a:schemeClr val="tx1"/>
                      </a:solidFill>
                      <a:prstDash val="sysDash"/>
                      <a:round/>
                      <a:headEnd type="none" w="med" len="med"/>
                      <a:tailEnd type="none" w="med" len="med"/>
                    </a:lnT>
                    <a:lnB w="19050" cap="flat" cmpd="sng" algn="ctr">
                      <a:solidFill>
                        <a:schemeClr val="tx1"/>
                      </a:solidFill>
                      <a:prstDash val="sysDash"/>
                      <a:round/>
                      <a:headEnd type="none" w="med" len="med"/>
                      <a:tailEnd type="none" w="med" len="med"/>
                    </a:lnB>
                    <a:solidFill>
                      <a:srgbClr val="F2F2F2">
                        <a:alpha val="30196"/>
                      </a:srgbClr>
                    </a:solidFill>
                  </a:tcPr>
                </a:tc>
                <a:tc>
                  <a:txBody>
                    <a:bodyPr/>
                    <a:lstStyle/>
                    <a:p>
                      <a:pPr algn="ctr" fontAlgn="ctr"/>
                      <a:r>
                        <a:rPr lang="en-GB" sz="1800" cap="none" spc="0" dirty="0">
                          <a:solidFill>
                            <a:schemeClr val="tx1"/>
                          </a:solidFill>
                          <a:effectLst/>
                        </a:rPr>
                        <a:t>0</a:t>
                      </a:r>
                    </a:p>
                  </a:txBody>
                  <a:tcPr marL="69062" marR="36638" marT="53125" marB="53125" anchor="ct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lnT w="19050" cap="flat" cmpd="sng" algn="ctr">
                      <a:solidFill>
                        <a:schemeClr val="tx1"/>
                      </a:solidFill>
                      <a:prstDash val="sysDash"/>
                      <a:round/>
                      <a:headEnd type="none" w="med" len="med"/>
                      <a:tailEnd type="none" w="med" len="med"/>
                    </a:lnT>
                    <a:lnB w="19050" cap="flat" cmpd="sng" algn="ctr">
                      <a:solidFill>
                        <a:schemeClr val="tx1"/>
                      </a:solidFill>
                      <a:prstDash val="sysDash"/>
                      <a:round/>
                      <a:headEnd type="none" w="med" len="med"/>
                      <a:tailEnd type="none" w="med" len="med"/>
                    </a:lnB>
                    <a:solidFill>
                      <a:srgbClr val="F2F2F2">
                        <a:alpha val="30196"/>
                      </a:srgbClr>
                    </a:solidFill>
                  </a:tcPr>
                </a:tc>
                <a:extLst>
                  <a:ext uri="{0D108BD9-81ED-4DB2-BD59-A6C34878D82A}">
                    <a16:rowId xmlns:a16="http://schemas.microsoft.com/office/drawing/2014/main" val="1922395860"/>
                  </a:ext>
                </a:extLst>
              </a:tr>
              <a:tr h="589185">
                <a:tc>
                  <a:txBody>
                    <a:bodyPr/>
                    <a:lstStyle/>
                    <a:p>
                      <a:pPr marL="0" algn="ctr" defTabSz="914400" rtl="0" eaLnBrk="1" fontAlgn="ctr" latinLnBrk="0" hangingPunct="1"/>
                      <a:r>
                        <a:rPr lang="en-GB" sz="1800" kern="1200" cap="none" spc="0" dirty="0">
                          <a:solidFill>
                            <a:schemeClr val="tx1"/>
                          </a:solidFill>
                          <a:effectLst/>
                          <a:latin typeface="+mn-lt"/>
                          <a:ea typeface="+mn-ea"/>
                          <a:cs typeface="+mn-cs"/>
                        </a:rPr>
                        <a:t>371-7191</a:t>
                      </a:r>
                    </a:p>
                  </a:txBody>
                  <a:tcPr marL="69062" marR="36638" marT="53125" marB="53125" anchor="ct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lnT w="19050" cap="flat" cmpd="sng" algn="ctr">
                      <a:solidFill>
                        <a:schemeClr val="tx1"/>
                      </a:solidFill>
                      <a:prstDash val="sysDash"/>
                      <a:round/>
                      <a:headEnd type="none" w="med" len="med"/>
                      <a:tailEnd type="none" w="med" len="med"/>
                    </a:lnT>
                    <a:lnB w="19050" cap="flat" cmpd="sng" algn="ctr">
                      <a:solidFill>
                        <a:schemeClr val="tx1"/>
                      </a:solidFill>
                      <a:prstDash val="sysDash"/>
                      <a:round/>
                      <a:headEnd type="none" w="med" len="med"/>
                      <a:tailEnd type="none" w="med" len="med"/>
                    </a:lnB>
                    <a:solidFill>
                      <a:schemeClr val="bg1">
                        <a:lumMod val="95000"/>
                      </a:schemeClr>
                    </a:solidFill>
                  </a:tcPr>
                </a:tc>
                <a:tc>
                  <a:txBody>
                    <a:bodyPr/>
                    <a:lstStyle/>
                    <a:p>
                      <a:pPr algn="ctr" fontAlgn="ctr"/>
                      <a:r>
                        <a:rPr lang="en-GB" sz="1800" cap="none" spc="0">
                          <a:solidFill>
                            <a:schemeClr val="tx1"/>
                          </a:solidFill>
                          <a:effectLst/>
                        </a:rPr>
                        <a:t>0</a:t>
                      </a:r>
                    </a:p>
                  </a:txBody>
                  <a:tcPr marL="69062" marR="36638" marT="53125" marB="53125" anchor="ct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lnT w="19050" cap="flat" cmpd="sng" algn="ctr">
                      <a:solidFill>
                        <a:schemeClr val="tx1"/>
                      </a:solidFill>
                      <a:prstDash val="sysDash"/>
                      <a:round/>
                      <a:headEnd type="none" w="med" len="med"/>
                      <a:tailEnd type="none" w="med" len="med"/>
                    </a:lnT>
                    <a:lnB w="19050" cap="flat" cmpd="sng" algn="ctr">
                      <a:solidFill>
                        <a:schemeClr val="tx1"/>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3229015010"/>
                  </a:ext>
                </a:extLst>
              </a:tr>
              <a:tr h="589185">
                <a:tc>
                  <a:txBody>
                    <a:bodyPr/>
                    <a:lstStyle/>
                    <a:p>
                      <a:pPr marL="0" algn="ctr" defTabSz="914400" rtl="0" eaLnBrk="1" fontAlgn="ctr" latinLnBrk="0" hangingPunct="1"/>
                      <a:r>
                        <a:rPr lang="en-GB" sz="1800" kern="1200" cap="none" spc="0" dirty="0">
                          <a:solidFill>
                            <a:schemeClr val="tx1"/>
                          </a:solidFill>
                          <a:effectLst/>
                          <a:latin typeface="+mn-lt"/>
                          <a:ea typeface="+mn-ea"/>
                          <a:cs typeface="+mn-cs"/>
                        </a:rPr>
                        <a:t>358-1921</a:t>
                      </a:r>
                    </a:p>
                  </a:txBody>
                  <a:tcPr marL="69062" marR="36638" marT="53125" marB="53125" anchor="ct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lnT w="19050" cap="flat" cmpd="sng" algn="ctr">
                      <a:solidFill>
                        <a:schemeClr val="tx1"/>
                      </a:solidFill>
                      <a:prstDash val="sysDash"/>
                      <a:round/>
                      <a:headEnd type="none" w="med" len="med"/>
                      <a:tailEnd type="none" w="med" len="med"/>
                    </a:lnT>
                    <a:lnB w="19050" cap="flat" cmpd="sng" algn="ctr">
                      <a:solidFill>
                        <a:schemeClr val="tx1"/>
                      </a:solidFill>
                      <a:prstDash val="sysDash"/>
                      <a:round/>
                      <a:headEnd type="none" w="med" len="med"/>
                      <a:tailEnd type="none" w="med" len="med"/>
                    </a:lnB>
                    <a:solidFill>
                      <a:srgbClr val="F2F2F2">
                        <a:alpha val="30196"/>
                      </a:srgbClr>
                    </a:solidFill>
                  </a:tcPr>
                </a:tc>
                <a:tc>
                  <a:txBody>
                    <a:bodyPr/>
                    <a:lstStyle/>
                    <a:p>
                      <a:pPr algn="ctr" fontAlgn="ctr"/>
                      <a:r>
                        <a:rPr lang="en-GB" sz="1800" cap="none" spc="0" dirty="0">
                          <a:solidFill>
                            <a:schemeClr val="tx1"/>
                          </a:solidFill>
                          <a:effectLst/>
                        </a:rPr>
                        <a:t>1</a:t>
                      </a:r>
                    </a:p>
                  </a:txBody>
                  <a:tcPr marL="69062" marR="36638" marT="53125" marB="53125" anchor="ct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lnT w="19050" cap="flat" cmpd="sng" algn="ctr">
                      <a:solidFill>
                        <a:schemeClr val="tx1"/>
                      </a:solidFill>
                      <a:prstDash val="sysDash"/>
                      <a:round/>
                      <a:headEnd type="none" w="med" len="med"/>
                      <a:tailEnd type="none" w="med" len="med"/>
                    </a:lnT>
                    <a:lnB w="19050" cap="flat" cmpd="sng" algn="ctr">
                      <a:solidFill>
                        <a:schemeClr val="tx1"/>
                      </a:solidFill>
                      <a:prstDash val="sysDash"/>
                      <a:round/>
                      <a:headEnd type="none" w="med" len="med"/>
                      <a:tailEnd type="none" w="med" len="med"/>
                    </a:lnB>
                    <a:solidFill>
                      <a:srgbClr val="F2F2F2">
                        <a:alpha val="30196"/>
                      </a:srgbClr>
                    </a:solidFill>
                  </a:tcPr>
                </a:tc>
                <a:extLst>
                  <a:ext uri="{0D108BD9-81ED-4DB2-BD59-A6C34878D82A}">
                    <a16:rowId xmlns:a16="http://schemas.microsoft.com/office/drawing/2014/main" val="1174665991"/>
                  </a:ext>
                </a:extLst>
              </a:tr>
              <a:tr h="589185">
                <a:tc>
                  <a:txBody>
                    <a:bodyPr/>
                    <a:lstStyle/>
                    <a:p>
                      <a:pPr marL="0" algn="ctr" defTabSz="914400" rtl="0" eaLnBrk="1" fontAlgn="ctr" latinLnBrk="0" hangingPunct="1"/>
                      <a:r>
                        <a:rPr lang="en-GB" sz="1800" kern="1200" cap="none" spc="0" dirty="0">
                          <a:solidFill>
                            <a:schemeClr val="tx1"/>
                          </a:solidFill>
                          <a:effectLst/>
                          <a:latin typeface="+mn-lt"/>
                          <a:ea typeface="+mn-ea"/>
                          <a:cs typeface="+mn-cs"/>
                        </a:rPr>
                        <a:t>375-9999</a:t>
                      </a:r>
                    </a:p>
                  </a:txBody>
                  <a:tcPr marL="69062" marR="36638" marT="53125" marB="53125" anchor="ct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lnT w="19050" cap="flat" cmpd="sng" algn="ctr">
                      <a:solidFill>
                        <a:schemeClr val="tx1"/>
                      </a:solidFill>
                      <a:prstDash val="sysDash"/>
                      <a:round/>
                      <a:headEnd type="none" w="med" len="med"/>
                      <a:tailEnd type="none" w="med" len="med"/>
                    </a:lnT>
                    <a:lnB w="19050" cap="flat" cmpd="sng" algn="ctr">
                      <a:solidFill>
                        <a:schemeClr val="tx1"/>
                      </a:solidFill>
                      <a:prstDash val="sysDash"/>
                      <a:round/>
                      <a:headEnd type="none" w="med" len="med"/>
                      <a:tailEnd type="none" w="med" len="med"/>
                    </a:lnB>
                    <a:solidFill>
                      <a:schemeClr val="bg1">
                        <a:lumMod val="95000"/>
                      </a:schemeClr>
                    </a:solidFill>
                  </a:tcPr>
                </a:tc>
                <a:tc>
                  <a:txBody>
                    <a:bodyPr/>
                    <a:lstStyle/>
                    <a:p>
                      <a:pPr algn="ctr" fontAlgn="ctr"/>
                      <a:r>
                        <a:rPr lang="en-GB" sz="1800" cap="none" spc="0" dirty="0">
                          <a:solidFill>
                            <a:schemeClr val="tx1"/>
                          </a:solidFill>
                          <a:effectLst/>
                        </a:rPr>
                        <a:t>0</a:t>
                      </a:r>
                    </a:p>
                  </a:txBody>
                  <a:tcPr marL="69062" marR="36638" marT="53125" marB="53125" anchor="ct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lnT w="19050" cap="flat" cmpd="sng" algn="ctr">
                      <a:solidFill>
                        <a:schemeClr val="tx1"/>
                      </a:solidFill>
                      <a:prstDash val="sysDash"/>
                      <a:round/>
                      <a:headEnd type="none" w="med" len="med"/>
                      <a:tailEnd type="none" w="med" len="med"/>
                    </a:lnT>
                    <a:lnB w="19050" cap="flat" cmpd="sng" algn="ctr">
                      <a:solidFill>
                        <a:schemeClr val="tx1"/>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1753594984"/>
                  </a:ext>
                </a:extLst>
              </a:tr>
              <a:tr h="589185">
                <a:tc>
                  <a:txBody>
                    <a:bodyPr/>
                    <a:lstStyle/>
                    <a:p>
                      <a:pPr marL="0" algn="ctr" defTabSz="914400" rtl="0" eaLnBrk="1" fontAlgn="ctr" latinLnBrk="0" hangingPunct="1"/>
                      <a:r>
                        <a:rPr lang="en-GB" sz="1800" kern="1200" cap="none" spc="0" dirty="0">
                          <a:solidFill>
                            <a:schemeClr val="tx1"/>
                          </a:solidFill>
                          <a:effectLst/>
                          <a:latin typeface="+mn-lt"/>
                          <a:ea typeface="+mn-ea"/>
                          <a:cs typeface="+mn-cs"/>
                        </a:rPr>
                        <a:t>330-6626</a:t>
                      </a:r>
                    </a:p>
                  </a:txBody>
                  <a:tcPr marL="69062" marR="36638" marT="53125" marB="53125" anchor="ct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lnT w="19050" cap="flat" cmpd="sng" algn="ctr">
                      <a:solidFill>
                        <a:schemeClr val="tx1"/>
                      </a:solidFill>
                      <a:prstDash val="sysDash"/>
                      <a:round/>
                      <a:headEnd type="none" w="med" len="med"/>
                      <a:tailEnd type="none" w="med" len="med"/>
                    </a:lnT>
                    <a:lnB w="19050" cap="flat" cmpd="sng" algn="ctr">
                      <a:solidFill>
                        <a:schemeClr val="tx1"/>
                      </a:solidFill>
                      <a:prstDash val="sysDash"/>
                      <a:round/>
                      <a:headEnd type="none" w="med" len="med"/>
                      <a:tailEnd type="none" w="med" len="med"/>
                    </a:lnB>
                    <a:solidFill>
                      <a:srgbClr val="F2F2F2">
                        <a:alpha val="30196"/>
                      </a:srgbClr>
                    </a:solidFill>
                  </a:tcPr>
                </a:tc>
                <a:tc>
                  <a:txBody>
                    <a:bodyPr/>
                    <a:lstStyle/>
                    <a:p>
                      <a:pPr algn="ctr" fontAlgn="ctr"/>
                      <a:r>
                        <a:rPr lang="en-GB" sz="1800" cap="none" spc="0" dirty="0">
                          <a:solidFill>
                            <a:schemeClr val="tx1"/>
                          </a:solidFill>
                          <a:effectLst/>
                        </a:rPr>
                        <a:t>0</a:t>
                      </a:r>
                    </a:p>
                  </a:txBody>
                  <a:tcPr marL="69062" marR="36638" marT="53125" marB="53125" anchor="ctr">
                    <a:lnL w="19050" cap="flat" cmpd="sng" algn="ctr">
                      <a:solidFill>
                        <a:schemeClr val="tx1"/>
                      </a:solidFill>
                      <a:prstDash val="sysDash"/>
                      <a:round/>
                      <a:headEnd type="none" w="med" len="med"/>
                      <a:tailEnd type="none" w="med" len="med"/>
                    </a:lnL>
                    <a:lnR w="19050" cap="flat" cmpd="sng" algn="ctr">
                      <a:solidFill>
                        <a:schemeClr val="tx1"/>
                      </a:solidFill>
                      <a:prstDash val="sysDash"/>
                      <a:round/>
                      <a:headEnd type="none" w="med" len="med"/>
                      <a:tailEnd type="none" w="med" len="med"/>
                    </a:lnR>
                    <a:lnT w="19050" cap="flat" cmpd="sng" algn="ctr">
                      <a:solidFill>
                        <a:schemeClr val="tx1"/>
                      </a:solidFill>
                      <a:prstDash val="sysDash"/>
                      <a:round/>
                      <a:headEnd type="none" w="med" len="med"/>
                      <a:tailEnd type="none" w="med" len="med"/>
                    </a:lnT>
                    <a:lnB w="19050" cap="flat" cmpd="sng" algn="ctr">
                      <a:solidFill>
                        <a:schemeClr val="tx1"/>
                      </a:solidFill>
                      <a:prstDash val="sysDash"/>
                      <a:round/>
                      <a:headEnd type="none" w="med" len="med"/>
                      <a:tailEnd type="none" w="med" len="med"/>
                    </a:lnB>
                    <a:solidFill>
                      <a:srgbClr val="F2F2F2">
                        <a:alpha val="30196"/>
                      </a:srgbClr>
                    </a:solidFill>
                  </a:tcPr>
                </a:tc>
                <a:extLst>
                  <a:ext uri="{0D108BD9-81ED-4DB2-BD59-A6C34878D82A}">
                    <a16:rowId xmlns:a16="http://schemas.microsoft.com/office/drawing/2014/main" val="1386995969"/>
                  </a:ext>
                </a:extLst>
              </a:tr>
            </a:tbl>
          </a:graphicData>
        </a:graphic>
      </p:graphicFrame>
      <p:sp>
        <p:nvSpPr>
          <p:cNvPr id="7" name="Arrow: Right 6">
            <a:extLst>
              <a:ext uri="{FF2B5EF4-FFF2-40B4-BE49-F238E27FC236}">
                <a16:creationId xmlns:a16="http://schemas.microsoft.com/office/drawing/2014/main" id="{C84A2CCF-FFCB-0A36-C0B3-94086B94F2CC}"/>
              </a:ext>
            </a:extLst>
          </p:cNvPr>
          <p:cNvSpPr/>
          <p:nvPr/>
        </p:nvSpPr>
        <p:spPr>
          <a:xfrm>
            <a:off x="6014720" y="4734560"/>
            <a:ext cx="1320800" cy="3534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1AA2776F-D637-84C3-2F99-66501BE7B6F6}"/>
              </a:ext>
            </a:extLst>
          </p:cNvPr>
          <p:cNvSpPr/>
          <p:nvPr/>
        </p:nvSpPr>
        <p:spPr>
          <a:xfrm>
            <a:off x="7487920" y="4167618"/>
            <a:ext cx="3616960" cy="1231106"/>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Develop Strategies for </a:t>
            </a:r>
          </a:p>
          <a:p>
            <a:pPr marL="285750" indent="-285750">
              <a:buFont typeface="Arial" panose="020B0604020202020204" pitchFamily="34" charset="0"/>
              <a:buChar char="•"/>
            </a:pPr>
            <a:r>
              <a:rPr lang="en-GB" dirty="0">
                <a:solidFill>
                  <a:schemeClr val="tx1"/>
                </a:solidFill>
              </a:rPr>
              <a:t>Customer Retention</a:t>
            </a:r>
          </a:p>
          <a:p>
            <a:pPr marL="285750" indent="-285750">
              <a:buFont typeface="Arial" panose="020B0604020202020204" pitchFamily="34" charset="0"/>
              <a:buChar char="•"/>
            </a:pPr>
            <a:r>
              <a:rPr lang="en-GB" dirty="0">
                <a:solidFill>
                  <a:schemeClr val="tx1"/>
                </a:solidFill>
              </a:rPr>
              <a:t>Personalize Engagement</a:t>
            </a:r>
          </a:p>
          <a:p>
            <a:pPr marL="285750" indent="-285750">
              <a:buFont typeface="Arial" panose="020B0604020202020204" pitchFamily="34" charset="0"/>
              <a:buChar char="•"/>
            </a:pPr>
            <a:r>
              <a:rPr lang="en-GB" dirty="0">
                <a:solidFill>
                  <a:schemeClr val="tx1"/>
                </a:solidFill>
              </a:rPr>
              <a:t>Customer Satisfaction </a:t>
            </a:r>
          </a:p>
        </p:txBody>
      </p:sp>
    </p:spTree>
    <p:extLst>
      <p:ext uri="{BB962C8B-B14F-4D97-AF65-F5344CB8AC3E}">
        <p14:creationId xmlns:p14="http://schemas.microsoft.com/office/powerpoint/2010/main" val="3198215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3D rendering of game pieces tied together with a rope">
            <a:extLst>
              <a:ext uri="{FF2B5EF4-FFF2-40B4-BE49-F238E27FC236}">
                <a16:creationId xmlns:a16="http://schemas.microsoft.com/office/drawing/2014/main" id="{006090BD-B2E5-769C-01CB-6B972519C20C}"/>
              </a:ext>
            </a:extLst>
          </p:cNvPr>
          <p:cNvPicPr>
            <a:picLocks noChangeAspect="1"/>
          </p:cNvPicPr>
          <p:nvPr/>
        </p:nvPicPr>
        <p:blipFill rotWithShape="1">
          <a:blip r:embed="rId2"/>
          <a:srcRect t="5436"/>
          <a:stretch/>
        </p:blipFill>
        <p:spPr>
          <a:xfrm>
            <a:off x="1" y="10"/>
            <a:ext cx="9669642" cy="6857990"/>
          </a:xfrm>
          <a:prstGeom prst="rect">
            <a:avLst/>
          </a:prstGeom>
        </p:spPr>
      </p:pic>
      <p:sp>
        <p:nvSpPr>
          <p:cNvPr id="2" name="Title 1">
            <a:extLst>
              <a:ext uri="{FF2B5EF4-FFF2-40B4-BE49-F238E27FC236}">
                <a16:creationId xmlns:a16="http://schemas.microsoft.com/office/drawing/2014/main" id="{615B01FC-F55A-5A0D-D8DE-787222EED7F0}"/>
              </a:ext>
            </a:extLst>
          </p:cNvPr>
          <p:cNvSpPr>
            <a:spLocks noGrp="1"/>
          </p:cNvSpPr>
          <p:nvPr>
            <p:ph type="title"/>
          </p:nvPr>
        </p:nvSpPr>
        <p:spPr>
          <a:xfrm>
            <a:off x="7531610" y="365125"/>
            <a:ext cx="3822189" cy="1899912"/>
          </a:xfrm>
        </p:spPr>
        <p:txBody>
          <a:bodyPr>
            <a:normAutofit/>
          </a:bodyPr>
          <a:lstStyle/>
          <a:p>
            <a:r>
              <a:rPr lang="en-GB" sz="4000" b="1" dirty="0"/>
              <a:t>Next steps</a:t>
            </a:r>
          </a:p>
        </p:txBody>
      </p:sp>
      <p:sp>
        <p:nvSpPr>
          <p:cNvPr id="3" name="Content Placeholder 2">
            <a:extLst>
              <a:ext uri="{FF2B5EF4-FFF2-40B4-BE49-F238E27FC236}">
                <a16:creationId xmlns:a16="http://schemas.microsoft.com/office/drawing/2014/main" id="{5C2A8A2B-7BCA-3A0B-AC69-DE2F63E1DB96}"/>
              </a:ext>
            </a:extLst>
          </p:cNvPr>
          <p:cNvSpPr>
            <a:spLocks noGrp="1"/>
          </p:cNvSpPr>
          <p:nvPr>
            <p:ph idx="1"/>
          </p:nvPr>
        </p:nvSpPr>
        <p:spPr>
          <a:xfrm>
            <a:off x="7531610" y="2434201"/>
            <a:ext cx="3822189" cy="3742762"/>
          </a:xfrm>
        </p:spPr>
        <p:txBody>
          <a:bodyPr>
            <a:normAutofit/>
          </a:bodyPr>
          <a:lstStyle/>
          <a:p>
            <a:r>
              <a:rPr lang="en-GB" sz="2400" dirty="0"/>
              <a:t>Validate the model using expanded data set</a:t>
            </a:r>
          </a:p>
          <a:p>
            <a:endParaRPr lang="en-GB" sz="2400" dirty="0"/>
          </a:p>
          <a:p>
            <a:r>
              <a:rPr lang="en-GB" sz="2400" dirty="0"/>
              <a:t>Use other classification models</a:t>
            </a:r>
          </a:p>
          <a:p>
            <a:endParaRPr lang="en-GB" sz="2400" dirty="0"/>
          </a:p>
          <a:p>
            <a:r>
              <a:rPr lang="en-GB" sz="2400" dirty="0"/>
              <a:t>Implement the model in user friendly environment</a:t>
            </a:r>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5894097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1291</TotalTime>
  <Words>634</Words>
  <Application>Microsoft Office PowerPoint</Application>
  <PresentationFormat>Widescreen</PresentationFormat>
  <Paragraphs>151</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Helvetica Neue</vt:lpstr>
      <vt:lpstr>Söhne</vt:lpstr>
      <vt:lpstr>Trebuchet MS</vt:lpstr>
      <vt:lpstr>Office Theme</vt:lpstr>
      <vt:lpstr>Model to Predict Churn in Syriatel</vt:lpstr>
      <vt:lpstr>Objective</vt:lpstr>
      <vt:lpstr>Modelling Approach</vt:lpstr>
      <vt:lpstr>Model Effectiveness </vt:lpstr>
      <vt:lpstr>Model Effectiveness : Confusion Matrix</vt:lpstr>
      <vt:lpstr>ROC curve</vt:lpstr>
      <vt:lpstr>Recommendation</vt:lpstr>
      <vt:lpstr>Model Usage</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to Predict Churn in Syriatel</dc:title>
  <dc:creator>Yasitha De Alwis</dc:creator>
  <cp:lastModifiedBy>Yasitha De Alwis</cp:lastModifiedBy>
  <cp:revision>18</cp:revision>
  <dcterms:created xsi:type="dcterms:W3CDTF">2023-10-04T19:17:22Z</dcterms:created>
  <dcterms:modified xsi:type="dcterms:W3CDTF">2023-10-06T03:15:15Z</dcterms:modified>
</cp:coreProperties>
</file>