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03:11:15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03:12:13.20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3817 31 24575,'-227'-15'0,"-4"0"0,222 15 0,1-1 0,-1 1 0,1 0 0,0 1 0,-1 0 0,1 0 0,0 1 0,0-1 0,0 2 0,0-1 0,-12 7 0,10-3 0,0 0 0,0 1 0,1 0 0,0 0 0,1 1 0,-1 0 0,1 1 0,1 0 0,0 0 0,0 1 0,1 0 0,0 0 0,0 0 0,2 1 0,-1-1 0,1 1 0,0 1 0,1-1 0,1 0 0,-2 14 0,0 14 0,3 50 0,1-50 0,-6 48 0,1-60 0,0 0 0,-3-1 0,0 1 0,-1-2 0,-19 38 0,-77 114 0,73-127 0,-8 9 0,17-27 0,-20 41 0,19-30 0,-2 0 0,-47 59 0,-74 68 0,41-50 0,77-87 0,15-18 0,1 0 0,1 0 0,0 1 0,1 1 0,-14 28 0,4 10 0,13-33 0,-1 0 0,0-1 0,-2 0 0,-21 32 0,5-14 0,2 1 0,-23 49 0,35-65 0,-2-1 0,0 0 0,-2-1 0,0-1 0,-1 0 0,-2-1 0,0-1 0,-27 19 0,-25 14 0,-91 48 0,134-83 0,-7 3 0,-1-1 0,-1-2 0,0-2 0,-1-1 0,-1-2 0,0-2 0,0-1 0,-73 5 0,78-11 0,1 2 0,-1 2 0,-34 11 0,-98 41 0,120-42 0,12-1 0,1 1 0,0 1 0,-57 42 0,22-14 0,-283 174 0,331-205 0,0 0 0,1 0 0,1 2 0,0 1 0,1 0 0,1 1 0,-22 32 0,30-35 0,0 0 0,1 0 0,0 1 0,1-1 0,1 2 0,1-1 0,0 1 0,1 0 0,1 0 0,1 0 0,0 24 0,8 233 0,-5-263 0,0 0 0,0 0 0,1 0 0,1 0 0,7 21 0,28 54 0,-10-28 0,-14-24 0,38 79 0,-43-98 0,0-1 0,1-1 0,1 0 0,0 0 0,17 15 0,25 24 0,-27-26 0,0-2 0,2 0 0,1-2 0,38 24 0,0-13 0,2-3 0,118 35 0,-162-59 0,0-2 0,1 0 0,41 2 0,78-6 0,-114-2 0,-2 0 0,0-2 0,0-1 0,40-11 0,83-32 0,-43 11 0,-95 32 0,0 0 0,0-1 0,-1-1 0,1 0 0,-2-1 0,1-1 0,-1 0 0,0 0 0,0-1 0,-1-1 0,-1 0 0,1 0 0,-2-1 0,1 0 0,7-14 0,45-82 0,-3 4 0,-57 100 0,48-80 0,-45 71 0,1 1 0,-2-1 0,0 0 0,0 0 0,3-20 0,-3-1 0,1 0 0,2 0 0,20-59 0,8-15 0,-27 76 0,2 0 0,18-41 0,3 1 0,-3-1 0,22-89 0,-39 116 0,6-70 0,-15 102 0,1 1 0,1-1 0,0 1 0,1 0 0,0 0 0,1 0 0,0 0 0,1 1 0,0 0 0,1 1 0,0-1 0,1 2 0,10-11 0,-1 4 0,0 0 0,1 1 0,0 0 0,2 2 0,-1 1 0,27-12 0,-16 11 0,-1-1 0,0-2 0,-1-1 0,41-31 0,-62 41 0,116-91 0,-98 80 0,1 1 0,57-27 0,-49 27 0,46-30 0,-56 31 0,1 1 0,0 1 0,53-19 0,200-66 0,82-23 0,-308 105 0,59-27 0,-66 24 0,1 2 0,79-19 0,186-4 0,-224 33 0,26-1 0,-41 3 0,83-16 0,-143 20 0,-1-1 0,0-1 0,0 0 0,-1-1 0,1 0 0,-1-1 0,18-12 0,-22 13 0,0-1 0,0 0 0,-1 0 0,0 0 0,0-1 0,-1 0 0,0 0 0,0 0 0,-1-1 0,1 0 0,4-13 0,1-14 0,-1-1 0,9-71 0,-12 61 0,1-31 0,-5-152 0,-4 114 0,3-40 0,-3-149 0,0 285 0,0-1 0,-1 1 0,-2 0 0,0 0 0,0 0 0,-2 0 0,0 1 0,-2 0 0,0 1 0,-18-27 0,10 21 0,-1 1 0,0 1 0,-2 1 0,0 1 0,-2 0 0,-43-29 0,-63-27 0,110 66 0,-1 1 0,0 1 0,0 1 0,-1 1 0,-25-4 0,-143-5 0,66 8 0,-10-2 0,51 4 0,-99-16 0,165 16-455,-1 0 0,-28-12 0,12 2-6371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2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1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5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7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8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0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8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9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8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8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3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A splash of colors on a white surface">
            <a:extLst>
              <a:ext uri="{FF2B5EF4-FFF2-40B4-BE49-F238E27FC236}">
                <a16:creationId xmlns:a16="http://schemas.microsoft.com/office/drawing/2014/main" id="{AD2D04F7-FC41-BE43-3762-1E1D7C955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3516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A28D4-B6B6-EF9D-3EBC-CB622B9A3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GB" sz="5000">
                <a:solidFill>
                  <a:schemeClr val="bg1"/>
                </a:solidFill>
                <a:latin typeface="Trebuchet MS" panose="020B0603020202020204" pitchFamily="34" charset="0"/>
              </a:rPr>
              <a:t>Model to Predict Churn in Syriatel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6D2EF50-FBC1-0D76-6706-0510CB2E2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endParaRPr lang="en-GB" sz="200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5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5A0B57EE-EFAD-19C1-1B7D-D452F83CD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-10150"/>
            <a:ext cx="9669642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97-5F5D-B5E9-1AEC-D61DC737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3421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holding cell phones&#10;&#10;Description automatically generated">
            <a:extLst>
              <a:ext uri="{FF2B5EF4-FFF2-40B4-BE49-F238E27FC236}">
                <a16:creationId xmlns:a16="http://schemas.microsoft.com/office/drawing/2014/main" id="{74607511-FD67-A579-2008-83B39C8FD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" t="4939" r="30147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14637-D137-481F-C7F7-08B48501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CD223FB-F198-19EA-DEC3-48924558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Develop a statistical model to predict Churn</a:t>
            </a:r>
          </a:p>
        </p:txBody>
      </p:sp>
    </p:spTree>
    <p:extLst>
      <p:ext uri="{BB962C8B-B14F-4D97-AF65-F5344CB8AC3E}">
        <p14:creationId xmlns:p14="http://schemas.microsoft.com/office/powerpoint/2010/main" val="337797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223B-EA29-F2A7-AFB9-91CB28ED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-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BA7F1-38B2-0AE5-A9E7-7252A10F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5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C255-69E9-ABE9-AAD4-D98E6F9F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44736-9675-2B1D-24BE-7ADF04FA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81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63125-DE05-074C-F20E-B0FAD6AA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/>
              <a:t>Model Effectiveness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6F38BC-3777-E729-40C2-B8779F0EF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242630"/>
              </p:ext>
            </p:extLst>
          </p:nvPr>
        </p:nvGraphicFramePr>
        <p:xfrm>
          <a:off x="838200" y="2634769"/>
          <a:ext cx="10515605" cy="2940520"/>
        </p:xfrm>
        <a:graphic>
          <a:graphicData uri="http://schemas.openxmlformats.org/drawingml/2006/table">
            <a:tbl>
              <a:tblPr firstRow="1" bandRow="1">
                <a:noFill/>
                <a:tableStyleId>{8A107856-5554-42FB-B03E-39F5DBC370BA}</a:tableStyleId>
              </a:tblPr>
              <a:tblGrid>
                <a:gridCol w="1225383">
                  <a:extLst>
                    <a:ext uri="{9D8B030D-6E8A-4147-A177-3AD203B41FA5}">
                      <a16:colId xmlns:a16="http://schemas.microsoft.com/office/drawing/2014/main" val="3245824741"/>
                    </a:ext>
                  </a:extLst>
                </a:gridCol>
                <a:gridCol w="1647041">
                  <a:extLst>
                    <a:ext uri="{9D8B030D-6E8A-4147-A177-3AD203B41FA5}">
                      <a16:colId xmlns:a16="http://schemas.microsoft.com/office/drawing/2014/main" val="1872682901"/>
                    </a:ext>
                  </a:extLst>
                </a:gridCol>
                <a:gridCol w="1551154">
                  <a:extLst>
                    <a:ext uri="{9D8B030D-6E8A-4147-A177-3AD203B41FA5}">
                      <a16:colId xmlns:a16="http://schemas.microsoft.com/office/drawing/2014/main" val="801477372"/>
                    </a:ext>
                  </a:extLst>
                </a:gridCol>
                <a:gridCol w="914639">
                  <a:extLst>
                    <a:ext uri="{9D8B030D-6E8A-4147-A177-3AD203B41FA5}">
                      <a16:colId xmlns:a16="http://schemas.microsoft.com/office/drawing/2014/main" val="3730240949"/>
                    </a:ext>
                  </a:extLst>
                </a:gridCol>
                <a:gridCol w="1353166">
                  <a:extLst>
                    <a:ext uri="{9D8B030D-6E8A-4147-A177-3AD203B41FA5}">
                      <a16:colId xmlns:a16="http://schemas.microsoft.com/office/drawing/2014/main" val="828994031"/>
                    </a:ext>
                  </a:extLst>
                </a:gridCol>
                <a:gridCol w="1105460">
                  <a:extLst>
                    <a:ext uri="{9D8B030D-6E8A-4147-A177-3AD203B41FA5}">
                      <a16:colId xmlns:a16="http://schemas.microsoft.com/office/drawing/2014/main" val="3732215518"/>
                    </a:ext>
                  </a:extLst>
                </a:gridCol>
                <a:gridCol w="1381577">
                  <a:extLst>
                    <a:ext uri="{9D8B030D-6E8A-4147-A177-3AD203B41FA5}">
                      <a16:colId xmlns:a16="http://schemas.microsoft.com/office/drawing/2014/main" val="3371591361"/>
                    </a:ext>
                  </a:extLst>
                </a:gridCol>
                <a:gridCol w="1337185">
                  <a:extLst>
                    <a:ext uri="{9D8B030D-6E8A-4147-A177-3AD203B41FA5}">
                      <a16:colId xmlns:a16="http://schemas.microsoft.com/office/drawing/2014/main" val="2333023344"/>
                    </a:ext>
                  </a:extLst>
                </a:gridCol>
              </a:tblGrid>
              <a:tr h="417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cap="all" spc="6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Model</a:t>
                      </a:r>
                    </a:p>
                  </a:txBody>
                  <a:tcPr marL="170465" marR="143635" marT="85232" marB="85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cap="all" spc="6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Train_Score</a:t>
                      </a:r>
                      <a:endParaRPr lang="en-GB" sz="1400" b="1" cap="all" spc="6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70465" marR="143635" marT="85232" marB="85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cap="all" spc="6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Test_Score</a:t>
                      </a:r>
                      <a:endParaRPr lang="en-GB" sz="1400" b="1" cap="all" spc="6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70465" marR="143635" marT="85232" marB="85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cap="all" spc="6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CV</a:t>
                      </a:r>
                    </a:p>
                  </a:txBody>
                  <a:tcPr marL="170465" marR="143635" marT="85232" marB="85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cap="all" spc="6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Precision</a:t>
                      </a:r>
                    </a:p>
                  </a:txBody>
                  <a:tcPr marL="170465" marR="143635" marT="85232" marB="85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cap="all" spc="6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Recall</a:t>
                      </a:r>
                    </a:p>
                  </a:txBody>
                  <a:tcPr marL="170465" marR="143635" marT="85232" marB="85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cap="all" spc="6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Accuracy</a:t>
                      </a:r>
                    </a:p>
                  </a:txBody>
                  <a:tcPr marL="170465" marR="143635" marT="85232" marB="85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cap="all" spc="6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F1_Score</a:t>
                      </a:r>
                    </a:p>
                  </a:txBody>
                  <a:tcPr marL="170465" marR="143635" marT="85232" marB="85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074249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Dummy Model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0.8567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0.8501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0.0000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0.00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0.00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0.85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0.00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79700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Logistic Regression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0.7775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0.7842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0.4561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0.39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0.52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356975"/>
                  </a:ext>
                </a:extLst>
              </a:tr>
              <a:tr h="84380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Log with Poly Feature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0.8567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0.8561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0.5555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0.51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0.79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0.86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0.62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24421"/>
                  </a:ext>
                </a:extLst>
              </a:tr>
              <a:tr h="41763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cap="none" spc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gs</a:t>
                      </a:r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model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0.9076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0.8873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0.5555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0.60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0.89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0.67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84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04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2EA6-5E14-5902-1A0F-F9C66C61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ROC curve</a:t>
            </a:r>
          </a:p>
        </p:txBody>
      </p:sp>
      <p:pic>
        <p:nvPicPr>
          <p:cNvPr id="9" name="Content Placeholder 8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147F8A5-4A1C-6B13-2AA0-6A2831625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55200"/>
            <a:ext cx="7188199" cy="474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2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63125-DE05-074C-F20E-B0FAD6AA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49" y="400999"/>
            <a:ext cx="10232136" cy="1014984"/>
          </a:xfrm>
        </p:spPr>
        <p:txBody>
          <a:bodyPr>
            <a:normAutofit/>
          </a:bodyPr>
          <a:lstStyle/>
          <a:p>
            <a:r>
              <a:rPr lang="en-GB" sz="4000" b="1"/>
              <a:t>Confusion Matrix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725DBA-C048-E57C-5FB8-131858F85FE0}"/>
              </a:ext>
            </a:extLst>
          </p:cNvPr>
          <p:cNvGrpSpPr/>
          <p:nvPr/>
        </p:nvGrpSpPr>
        <p:grpSpPr>
          <a:xfrm>
            <a:off x="2409811" y="1168400"/>
            <a:ext cx="7362422" cy="4985962"/>
            <a:chOff x="4679075" y="770826"/>
            <a:chExt cx="7512925" cy="5416918"/>
          </a:xfrm>
        </p:grpSpPr>
        <p:pic>
          <p:nvPicPr>
            <p:cNvPr id="33" name="Picture 32" descr="A blue and yellow squares with yellow numbers&#10;&#10;Description automatically generated">
              <a:extLst>
                <a:ext uri="{FF2B5EF4-FFF2-40B4-BE49-F238E27FC236}">
                  <a16:creationId xmlns:a16="http://schemas.microsoft.com/office/drawing/2014/main" id="{B96AFAD4-43B7-D25F-8195-A9F0EEFDB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8947" y="3527991"/>
              <a:ext cx="2997354" cy="2559182"/>
            </a:xfrm>
            <a:prstGeom prst="rect">
              <a:avLst/>
            </a:prstGeom>
          </p:spPr>
        </p:pic>
        <p:pic>
          <p:nvPicPr>
            <p:cNvPr id="31" name="Picture 30" descr="A chart with numbers and labels&#10;&#10;Description automatically generated with medium confidence">
              <a:extLst>
                <a:ext uri="{FF2B5EF4-FFF2-40B4-BE49-F238E27FC236}">
                  <a16:creationId xmlns:a16="http://schemas.microsoft.com/office/drawing/2014/main" id="{FDB46335-8B5E-25AF-302C-D32CE0829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2578" y="3567499"/>
              <a:ext cx="2978303" cy="2578233"/>
            </a:xfrm>
            <a:prstGeom prst="rect">
              <a:avLst/>
            </a:prstGeom>
          </p:spPr>
        </p:pic>
        <p:pic>
          <p:nvPicPr>
            <p:cNvPr id="27" name="Picture 26" descr="A chart with a blue and yellow squares&#10;&#10;Description automatically generated with medium confidence">
              <a:extLst>
                <a:ext uri="{FF2B5EF4-FFF2-40B4-BE49-F238E27FC236}">
                  <a16:creationId xmlns:a16="http://schemas.microsoft.com/office/drawing/2014/main" id="{BCB84A5F-360E-FBE0-6D42-C0CF1FE9E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9075" y="852175"/>
              <a:ext cx="3105310" cy="257188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B1784-DA6F-4161-AF50-7A8141F2AF8F}"/>
                </a:ext>
              </a:extLst>
            </p:cNvPr>
            <p:cNvSpPr txBox="1"/>
            <p:nvPr/>
          </p:nvSpPr>
          <p:spPr>
            <a:xfrm>
              <a:off x="10769600" y="3290500"/>
              <a:ext cx="1422400" cy="249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9471">
                <a:spcAft>
                  <a:spcPts val="594"/>
                </a:spcAft>
              </a:pPr>
              <a:r>
                <a:rPr lang="en-GB" sz="891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F-Score 0.52</a:t>
              </a:r>
              <a:endParaRPr lang="en-GB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38DA49-FCF7-77D0-36F0-8EA9D774C06D}"/>
                </a:ext>
              </a:extLst>
            </p:cNvPr>
            <p:cNvSpPr txBox="1"/>
            <p:nvPr/>
          </p:nvSpPr>
          <p:spPr>
            <a:xfrm>
              <a:off x="7010400" y="3190240"/>
              <a:ext cx="894080" cy="249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9471">
                <a:spcAft>
                  <a:spcPts val="594"/>
                </a:spcAft>
              </a:pPr>
              <a:r>
                <a:rPr lang="en-GB" sz="891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F-Score 0</a:t>
              </a:r>
              <a:endParaRPr lang="en-GB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05CC12-15AE-A2EA-EEEF-3EA1300F294D}"/>
                </a:ext>
              </a:extLst>
            </p:cNvPr>
            <p:cNvSpPr txBox="1"/>
            <p:nvPr/>
          </p:nvSpPr>
          <p:spPr>
            <a:xfrm>
              <a:off x="7006546" y="5938492"/>
              <a:ext cx="1422400" cy="249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9471">
                <a:spcAft>
                  <a:spcPts val="594"/>
                </a:spcAft>
              </a:pPr>
              <a:r>
                <a:rPr lang="en-GB" sz="891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F-Score 0.62</a:t>
              </a:r>
              <a:endParaRPr lang="en-GB" sz="12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4C77D7-D806-3B7B-0EED-1B7B310ECE2F}"/>
                </a:ext>
              </a:extLst>
            </p:cNvPr>
            <p:cNvSpPr txBox="1"/>
            <p:nvPr/>
          </p:nvSpPr>
          <p:spPr>
            <a:xfrm>
              <a:off x="10769600" y="5887245"/>
              <a:ext cx="1422400" cy="249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9471">
                <a:spcAft>
                  <a:spcPts val="594"/>
                </a:spcAft>
              </a:pPr>
              <a:r>
                <a:rPr lang="en-GB" sz="891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F-Score 0.67</a:t>
              </a:r>
              <a:endParaRPr lang="en-GB" sz="1200" b="1" dirty="0"/>
            </a:p>
          </p:txBody>
        </p:sp>
        <p:pic>
          <p:nvPicPr>
            <p:cNvPr id="29" name="Picture 28" descr="A chart of a logistic model&#10;&#10;Description automatically generated">
              <a:extLst>
                <a:ext uri="{FF2B5EF4-FFF2-40B4-BE49-F238E27FC236}">
                  <a16:creationId xmlns:a16="http://schemas.microsoft.com/office/drawing/2014/main" id="{2E412CE8-1C41-EFEB-DF67-9EFBFCDAD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0845" y="770826"/>
              <a:ext cx="3073558" cy="25782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5BD49ED-D8B1-3252-64F1-69B30852D25D}"/>
                  </a:ext>
                </a:extLst>
              </p14:cNvPr>
              <p14:cNvContentPartPr/>
              <p14:nvPr/>
            </p14:nvContentPartPr>
            <p14:xfrm>
              <a:off x="9621240" y="2996960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5BD49ED-D8B1-3252-64F1-69B30852D2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15120" y="29908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02886C2-44D0-CBC7-96D2-99EB1EBF90C2}"/>
                  </a:ext>
                </a:extLst>
              </p14:cNvPr>
              <p14:cNvContentPartPr/>
              <p14:nvPr/>
            </p14:nvContentPartPr>
            <p14:xfrm>
              <a:off x="6459360" y="1533200"/>
              <a:ext cx="1862640" cy="1648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02886C2-44D0-CBC7-96D2-99EB1EBF90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53240" y="1527080"/>
                <a:ext cx="1874880" cy="16606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450A15D-D39E-DD7F-13D9-37129BF8A43A}"/>
              </a:ext>
            </a:extLst>
          </p:cNvPr>
          <p:cNvSpPr txBox="1"/>
          <p:nvPr/>
        </p:nvSpPr>
        <p:spPr>
          <a:xfrm>
            <a:off x="9059212" y="2357120"/>
            <a:ext cx="594311" cy="375560"/>
          </a:xfrm>
          <a:prstGeom prst="rect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180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2C2A33-92E5-931C-AE2D-188FF6167E07}"/>
              </a:ext>
            </a:extLst>
          </p:cNvPr>
          <p:cNvSpPr txBox="1"/>
          <p:nvPr/>
        </p:nvSpPr>
        <p:spPr>
          <a:xfrm>
            <a:off x="1827946" y="4573534"/>
            <a:ext cx="594311" cy="375560"/>
          </a:xfrm>
          <a:prstGeom prst="rect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120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39CACF-DCE5-4D01-811C-9F2327D2F9B5}"/>
              </a:ext>
            </a:extLst>
          </p:cNvPr>
          <p:cNvSpPr txBox="1"/>
          <p:nvPr/>
        </p:nvSpPr>
        <p:spPr>
          <a:xfrm>
            <a:off x="9124395" y="4478387"/>
            <a:ext cx="594311" cy="37556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94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9FFD0E-DC83-8EFC-54C9-70C0D883E60A}"/>
              </a:ext>
            </a:extLst>
          </p:cNvPr>
          <p:cNvSpPr txBox="1"/>
          <p:nvPr/>
        </p:nvSpPr>
        <p:spPr>
          <a:xfrm>
            <a:off x="1815500" y="2421712"/>
            <a:ext cx="594311" cy="375560"/>
          </a:xfrm>
          <a:prstGeom prst="rect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385854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BC63-1876-8EFA-2152-78325312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Recommendation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B1AE9-659A-91D7-013C-7FCACAD9BF15}"/>
              </a:ext>
            </a:extLst>
          </p:cNvPr>
          <p:cNvSpPr txBox="1"/>
          <p:nvPr/>
        </p:nvSpPr>
        <p:spPr>
          <a:xfrm>
            <a:off x="317892" y="2533476"/>
            <a:ext cx="5767948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Logistic Regression Model with Polynomial Feature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Imputer strategy : mean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Degree of Polynomial :3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 = 1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Solver = </a:t>
            </a:r>
            <a:r>
              <a:rPr lang="en-US" sz="2000" dirty="0" err="1"/>
              <a:t>liblinear</a:t>
            </a:r>
            <a:endParaRPr lang="en-US" sz="2000" dirty="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Tolerance : 0.001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 of iterations = 100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64" name="Picture 63" descr="Light bulb on yellow background with sketched light beams and cord">
            <a:extLst>
              <a:ext uri="{FF2B5EF4-FFF2-40B4-BE49-F238E27FC236}">
                <a16:creationId xmlns:a16="http://schemas.microsoft.com/office/drawing/2014/main" id="{9725FFC0-43EE-C2A4-30AA-AF030682A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96" r="538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2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3D rendering of game pieces tied together with a rope">
            <a:extLst>
              <a:ext uri="{FF2B5EF4-FFF2-40B4-BE49-F238E27FC236}">
                <a16:creationId xmlns:a16="http://schemas.microsoft.com/office/drawing/2014/main" id="{006090BD-B2E5-769C-01CB-6B972519C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B01FC-F55A-5A0D-D8DE-787222EE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8A2B-7BCA-3A0B-AC69-DE2F63E1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2400" dirty="0"/>
              <a:t>Validate the model using expanded data set</a:t>
            </a:r>
          </a:p>
          <a:p>
            <a:endParaRPr lang="en-GB" sz="2400" dirty="0"/>
          </a:p>
          <a:p>
            <a:r>
              <a:rPr lang="en-GB" sz="2400" dirty="0"/>
              <a:t>Use other classification models</a:t>
            </a:r>
          </a:p>
          <a:p>
            <a:endParaRPr lang="en-GB" sz="2400" dirty="0"/>
          </a:p>
          <a:p>
            <a:r>
              <a:rPr lang="en-GB" sz="2400" dirty="0"/>
              <a:t>Implement the model in user friendly environment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8940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515</TotalTime>
  <Words>140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Office Theme</vt:lpstr>
      <vt:lpstr>Model to Predict Churn in Syriatel</vt:lpstr>
      <vt:lpstr>Objective</vt:lpstr>
      <vt:lpstr>Introduction - EDA</vt:lpstr>
      <vt:lpstr>Process</vt:lpstr>
      <vt:lpstr>Model Effectiveness </vt:lpstr>
      <vt:lpstr>ROC curve</vt:lpstr>
      <vt:lpstr>Confusion Matrix</vt:lpstr>
      <vt:lpstr>Recommendation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to Predict Churn in Syriatel</dc:title>
  <dc:creator>Yasitha De Alwis</dc:creator>
  <cp:lastModifiedBy>Yasitha De Alwis</cp:lastModifiedBy>
  <cp:revision>8</cp:revision>
  <dcterms:created xsi:type="dcterms:W3CDTF">2023-10-04T19:17:22Z</dcterms:created>
  <dcterms:modified xsi:type="dcterms:W3CDTF">2023-10-05T03:53:13Z</dcterms:modified>
</cp:coreProperties>
</file>