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43" autoAdjust="0"/>
  </p:normalViewPr>
  <p:slideViewPr>
    <p:cSldViewPr snapToGrid="0">
      <p:cViewPr varScale="1">
        <p:scale>
          <a:sx n="50" d="100"/>
          <a:sy n="50" d="100"/>
        </p:scale>
        <p:origin x="12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C3914-645D-4F8A-93A2-84D989944F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AC6991-D1BF-42CF-8B48-96FB345BC1FE}">
      <dgm:prSet/>
      <dgm:spPr/>
      <dgm:t>
        <a:bodyPr/>
        <a:lstStyle/>
        <a:p>
          <a:r>
            <a:rPr lang="en-GB"/>
            <a:t>No of Records : 3333</a:t>
          </a:r>
          <a:endParaRPr lang="en-US"/>
        </a:p>
      </dgm:t>
    </dgm:pt>
    <dgm:pt modelId="{2355E615-2493-49CB-AEDC-3B30194CF4D6}" type="parTrans" cxnId="{C22BD7F4-3311-4C8A-A356-FAFA67130102}">
      <dgm:prSet/>
      <dgm:spPr/>
      <dgm:t>
        <a:bodyPr/>
        <a:lstStyle/>
        <a:p>
          <a:endParaRPr lang="en-US"/>
        </a:p>
      </dgm:t>
    </dgm:pt>
    <dgm:pt modelId="{75BC94D9-A4F4-491F-A31D-11EE5C609F07}" type="sibTrans" cxnId="{C22BD7F4-3311-4C8A-A356-FAFA67130102}">
      <dgm:prSet/>
      <dgm:spPr/>
      <dgm:t>
        <a:bodyPr/>
        <a:lstStyle/>
        <a:p>
          <a:endParaRPr lang="en-US"/>
        </a:p>
      </dgm:t>
    </dgm:pt>
    <dgm:pt modelId="{A71B1279-8BC4-4A09-B2A4-C0564904A10F}">
      <dgm:prSet/>
      <dgm:spPr/>
      <dgm:t>
        <a:bodyPr/>
        <a:lstStyle/>
        <a:p>
          <a:r>
            <a:rPr lang="en-GB"/>
            <a:t>Training Data 2499</a:t>
          </a:r>
          <a:endParaRPr lang="en-US"/>
        </a:p>
      </dgm:t>
    </dgm:pt>
    <dgm:pt modelId="{E4F31285-D5D8-471A-814E-F568EA028B2C}" type="parTrans" cxnId="{1A3EC0AD-A1D9-46BB-AD93-52185AA74979}">
      <dgm:prSet/>
      <dgm:spPr/>
      <dgm:t>
        <a:bodyPr/>
        <a:lstStyle/>
        <a:p>
          <a:endParaRPr lang="en-US"/>
        </a:p>
      </dgm:t>
    </dgm:pt>
    <dgm:pt modelId="{D0F1AEE2-15A9-40F1-86C6-98BDDEC0E513}" type="sibTrans" cxnId="{1A3EC0AD-A1D9-46BB-AD93-52185AA74979}">
      <dgm:prSet/>
      <dgm:spPr/>
      <dgm:t>
        <a:bodyPr/>
        <a:lstStyle/>
        <a:p>
          <a:endParaRPr lang="en-US"/>
        </a:p>
      </dgm:t>
    </dgm:pt>
    <dgm:pt modelId="{89CDF4DA-C047-4650-B09D-1CE4FB924D7E}">
      <dgm:prSet/>
      <dgm:spPr/>
      <dgm:t>
        <a:bodyPr/>
        <a:lstStyle/>
        <a:p>
          <a:r>
            <a:rPr lang="en-GB"/>
            <a:t>Testing Data 834</a:t>
          </a:r>
          <a:endParaRPr lang="en-US"/>
        </a:p>
      </dgm:t>
    </dgm:pt>
    <dgm:pt modelId="{ADD9AAD1-F184-43C8-BC8B-51B884A0D008}" type="parTrans" cxnId="{90610E94-C40A-42C1-A04E-0C75BAE3A1E1}">
      <dgm:prSet/>
      <dgm:spPr/>
      <dgm:t>
        <a:bodyPr/>
        <a:lstStyle/>
        <a:p>
          <a:endParaRPr lang="en-US"/>
        </a:p>
      </dgm:t>
    </dgm:pt>
    <dgm:pt modelId="{2D67A2FD-8354-4A47-AA48-E7FD1E56C400}" type="sibTrans" cxnId="{90610E94-C40A-42C1-A04E-0C75BAE3A1E1}">
      <dgm:prSet/>
      <dgm:spPr/>
      <dgm:t>
        <a:bodyPr/>
        <a:lstStyle/>
        <a:p>
          <a:endParaRPr lang="en-US"/>
        </a:p>
      </dgm:t>
    </dgm:pt>
    <dgm:pt modelId="{6D42583D-69DB-4987-B4CE-228B07E04F02}">
      <dgm:prSet/>
      <dgm:spPr/>
      <dgm:t>
        <a:bodyPr/>
        <a:lstStyle/>
        <a:p>
          <a:r>
            <a:rPr lang="en-GB"/>
            <a:t>No of Variables : 21</a:t>
          </a:r>
          <a:endParaRPr lang="en-US"/>
        </a:p>
      </dgm:t>
    </dgm:pt>
    <dgm:pt modelId="{A2210146-6DCD-4DAA-B164-7B8A358E8B6B}" type="parTrans" cxnId="{0B1A2D08-88EC-487C-8813-21871E479377}">
      <dgm:prSet/>
      <dgm:spPr/>
      <dgm:t>
        <a:bodyPr/>
        <a:lstStyle/>
        <a:p>
          <a:endParaRPr lang="en-US"/>
        </a:p>
      </dgm:t>
    </dgm:pt>
    <dgm:pt modelId="{66064C2E-3B37-4A68-BE73-22C6B2C931DD}" type="sibTrans" cxnId="{0B1A2D08-88EC-487C-8813-21871E479377}">
      <dgm:prSet/>
      <dgm:spPr/>
      <dgm:t>
        <a:bodyPr/>
        <a:lstStyle/>
        <a:p>
          <a:endParaRPr lang="en-US"/>
        </a:p>
      </dgm:t>
    </dgm:pt>
    <dgm:pt modelId="{F967592E-32AF-4642-9F30-E5D1EBBC1264}">
      <dgm:prSet/>
      <dgm:spPr/>
      <dgm:t>
        <a:bodyPr/>
        <a:lstStyle/>
        <a:p>
          <a:r>
            <a:rPr lang="en-GB"/>
            <a:t>Numerical Data : 17</a:t>
          </a:r>
          <a:endParaRPr lang="en-US"/>
        </a:p>
      </dgm:t>
    </dgm:pt>
    <dgm:pt modelId="{AB20463D-485C-4B02-A964-16DDEE582887}" type="parTrans" cxnId="{58D8C99E-9D6C-499A-8B07-8B5C44832103}">
      <dgm:prSet/>
      <dgm:spPr/>
      <dgm:t>
        <a:bodyPr/>
        <a:lstStyle/>
        <a:p>
          <a:endParaRPr lang="en-US"/>
        </a:p>
      </dgm:t>
    </dgm:pt>
    <dgm:pt modelId="{82D3EC7E-A911-4889-9A3E-4635FA004F88}" type="sibTrans" cxnId="{58D8C99E-9D6C-499A-8B07-8B5C44832103}">
      <dgm:prSet/>
      <dgm:spPr/>
      <dgm:t>
        <a:bodyPr/>
        <a:lstStyle/>
        <a:p>
          <a:endParaRPr lang="en-US"/>
        </a:p>
      </dgm:t>
    </dgm:pt>
    <dgm:pt modelId="{32FC8CC3-9B52-4E40-9C7F-DDD7B866D4AF}">
      <dgm:prSet/>
      <dgm:spPr/>
      <dgm:t>
        <a:bodyPr/>
        <a:lstStyle/>
        <a:p>
          <a:r>
            <a:rPr lang="en-GB"/>
            <a:t>Categorical Data : 4</a:t>
          </a:r>
          <a:endParaRPr lang="en-US"/>
        </a:p>
      </dgm:t>
    </dgm:pt>
    <dgm:pt modelId="{435EFDAB-B1DC-490C-B699-9560D7CE1715}" type="parTrans" cxnId="{7C3B8796-2D8D-417B-A906-5FA94E3DD356}">
      <dgm:prSet/>
      <dgm:spPr/>
      <dgm:t>
        <a:bodyPr/>
        <a:lstStyle/>
        <a:p>
          <a:endParaRPr lang="en-US"/>
        </a:p>
      </dgm:t>
    </dgm:pt>
    <dgm:pt modelId="{AE79EE79-0B03-4AAD-8B5F-1597FCB65451}" type="sibTrans" cxnId="{7C3B8796-2D8D-417B-A906-5FA94E3DD356}">
      <dgm:prSet/>
      <dgm:spPr/>
      <dgm:t>
        <a:bodyPr/>
        <a:lstStyle/>
        <a:p>
          <a:endParaRPr lang="en-US"/>
        </a:p>
      </dgm:t>
    </dgm:pt>
    <dgm:pt modelId="{B516F565-D9DE-4A6D-BFAB-0062AE9A9E21}">
      <dgm:prSet/>
      <dgm:spPr/>
      <dgm:t>
        <a:bodyPr/>
        <a:lstStyle/>
        <a:p>
          <a:r>
            <a:rPr lang="en-GB"/>
            <a:t>Model used : Logistic Regression</a:t>
          </a:r>
          <a:endParaRPr lang="en-US"/>
        </a:p>
      </dgm:t>
    </dgm:pt>
    <dgm:pt modelId="{8C454A22-E855-469E-8A20-063F82EBA36C}" type="parTrans" cxnId="{E16AE970-ABA6-4E09-9C47-811266B7F74D}">
      <dgm:prSet/>
      <dgm:spPr/>
      <dgm:t>
        <a:bodyPr/>
        <a:lstStyle/>
        <a:p>
          <a:endParaRPr lang="en-US"/>
        </a:p>
      </dgm:t>
    </dgm:pt>
    <dgm:pt modelId="{EA69BA4F-5733-4B41-A019-01C8B249EDB4}" type="sibTrans" cxnId="{E16AE970-ABA6-4E09-9C47-811266B7F74D}">
      <dgm:prSet/>
      <dgm:spPr/>
      <dgm:t>
        <a:bodyPr/>
        <a:lstStyle/>
        <a:p>
          <a:endParaRPr lang="en-US"/>
        </a:p>
      </dgm:t>
    </dgm:pt>
    <dgm:pt modelId="{B7403FF7-00B4-47E7-B004-1A88D6C08351}">
      <dgm:prSet/>
      <dgm:spPr/>
      <dgm:t>
        <a:bodyPr/>
        <a:lstStyle/>
        <a:p>
          <a:r>
            <a:rPr lang="en-GB" dirty="0"/>
            <a:t>Response Variable : churn with True or False response</a:t>
          </a:r>
          <a:endParaRPr lang="en-US" dirty="0"/>
        </a:p>
      </dgm:t>
    </dgm:pt>
    <dgm:pt modelId="{68E287BA-7AE9-4B93-93F7-57C27E5B7C2C}" type="parTrans" cxnId="{D15EF7C0-064A-4F7F-B287-C610E47B11CD}">
      <dgm:prSet/>
      <dgm:spPr/>
      <dgm:t>
        <a:bodyPr/>
        <a:lstStyle/>
        <a:p>
          <a:endParaRPr lang="en-US"/>
        </a:p>
      </dgm:t>
    </dgm:pt>
    <dgm:pt modelId="{9F05A0F0-DDC3-47EB-8956-CAD42522EE4A}" type="sibTrans" cxnId="{D15EF7C0-064A-4F7F-B287-C610E47B11CD}">
      <dgm:prSet/>
      <dgm:spPr/>
      <dgm:t>
        <a:bodyPr/>
        <a:lstStyle/>
        <a:p>
          <a:endParaRPr lang="en-US"/>
        </a:p>
      </dgm:t>
    </dgm:pt>
    <dgm:pt modelId="{3AD3135E-87AB-418D-9EC1-F84588BA3D1B}" type="pres">
      <dgm:prSet presAssocID="{289C3914-645D-4F8A-93A2-84D989944FE9}" presName="root" presStyleCnt="0">
        <dgm:presLayoutVars>
          <dgm:dir/>
          <dgm:resizeHandles val="exact"/>
        </dgm:presLayoutVars>
      </dgm:prSet>
      <dgm:spPr/>
    </dgm:pt>
    <dgm:pt modelId="{0A179471-78FF-40E9-BFB2-1A172A73DA9B}" type="pres">
      <dgm:prSet presAssocID="{F4AC6991-D1BF-42CF-8B48-96FB345BC1FE}" presName="compNode" presStyleCnt="0"/>
      <dgm:spPr/>
    </dgm:pt>
    <dgm:pt modelId="{B8A860F3-F33D-41ED-9C02-3560DE60C212}" type="pres">
      <dgm:prSet presAssocID="{F4AC6991-D1BF-42CF-8B48-96FB345BC1FE}" presName="bgRect" presStyleLbl="bgShp" presStyleIdx="0" presStyleCnt="4"/>
      <dgm:spPr/>
    </dgm:pt>
    <dgm:pt modelId="{024E237B-1A9B-4ED8-8412-306400033C2A}" type="pres">
      <dgm:prSet presAssocID="{F4AC6991-D1BF-42CF-8B48-96FB345BC1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A89560-3905-4CEA-A392-739530878410}" type="pres">
      <dgm:prSet presAssocID="{F4AC6991-D1BF-42CF-8B48-96FB345BC1FE}" presName="spaceRect" presStyleCnt="0"/>
      <dgm:spPr/>
    </dgm:pt>
    <dgm:pt modelId="{94D2430E-7FEF-4089-ADBA-AA3E18B6FF45}" type="pres">
      <dgm:prSet presAssocID="{F4AC6991-D1BF-42CF-8B48-96FB345BC1FE}" presName="parTx" presStyleLbl="revTx" presStyleIdx="0" presStyleCnt="6">
        <dgm:presLayoutVars>
          <dgm:chMax val="0"/>
          <dgm:chPref val="0"/>
        </dgm:presLayoutVars>
      </dgm:prSet>
      <dgm:spPr/>
    </dgm:pt>
    <dgm:pt modelId="{7911443F-AABB-457A-A2D6-6824D10F0862}" type="pres">
      <dgm:prSet presAssocID="{F4AC6991-D1BF-42CF-8B48-96FB345BC1FE}" presName="desTx" presStyleLbl="revTx" presStyleIdx="1" presStyleCnt="6">
        <dgm:presLayoutVars/>
      </dgm:prSet>
      <dgm:spPr/>
    </dgm:pt>
    <dgm:pt modelId="{FA193823-E491-4FC1-84B7-611015DE3D42}" type="pres">
      <dgm:prSet presAssocID="{75BC94D9-A4F4-491F-A31D-11EE5C609F07}" presName="sibTrans" presStyleCnt="0"/>
      <dgm:spPr/>
    </dgm:pt>
    <dgm:pt modelId="{563920C6-943B-448A-801A-A734DA33D535}" type="pres">
      <dgm:prSet presAssocID="{6D42583D-69DB-4987-B4CE-228B07E04F02}" presName="compNode" presStyleCnt="0"/>
      <dgm:spPr/>
    </dgm:pt>
    <dgm:pt modelId="{443E19C5-D199-41A5-A8A1-B61DE2E9DEF6}" type="pres">
      <dgm:prSet presAssocID="{6D42583D-69DB-4987-B4CE-228B07E04F02}" presName="bgRect" presStyleLbl="bgShp" presStyleIdx="1" presStyleCnt="4"/>
      <dgm:spPr/>
    </dgm:pt>
    <dgm:pt modelId="{905AC9B1-1AC2-4CA9-A276-B926F294C8C1}" type="pres">
      <dgm:prSet presAssocID="{6D42583D-69DB-4987-B4CE-228B07E04F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E745001-DA09-4722-919F-27DBF3BC72AB}" type="pres">
      <dgm:prSet presAssocID="{6D42583D-69DB-4987-B4CE-228B07E04F02}" presName="spaceRect" presStyleCnt="0"/>
      <dgm:spPr/>
    </dgm:pt>
    <dgm:pt modelId="{4CC10A2F-C831-48CA-9848-804B8BFCDFCA}" type="pres">
      <dgm:prSet presAssocID="{6D42583D-69DB-4987-B4CE-228B07E04F02}" presName="parTx" presStyleLbl="revTx" presStyleIdx="2" presStyleCnt="6">
        <dgm:presLayoutVars>
          <dgm:chMax val="0"/>
          <dgm:chPref val="0"/>
        </dgm:presLayoutVars>
      </dgm:prSet>
      <dgm:spPr/>
    </dgm:pt>
    <dgm:pt modelId="{BE1B4CFB-63C3-4C13-A927-2BF6F3C9F1A8}" type="pres">
      <dgm:prSet presAssocID="{6D42583D-69DB-4987-B4CE-228B07E04F02}" presName="desTx" presStyleLbl="revTx" presStyleIdx="3" presStyleCnt="6">
        <dgm:presLayoutVars/>
      </dgm:prSet>
      <dgm:spPr/>
    </dgm:pt>
    <dgm:pt modelId="{851F4B55-FEBC-474C-9412-81CF5BB85460}" type="pres">
      <dgm:prSet presAssocID="{66064C2E-3B37-4A68-BE73-22C6B2C931DD}" presName="sibTrans" presStyleCnt="0"/>
      <dgm:spPr/>
    </dgm:pt>
    <dgm:pt modelId="{41D803B9-886D-4055-8F93-4FB10CC2A539}" type="pres">
      <dgm:prSet presAssocID="{B516F565-D9DE-4A6D-BFAB-0062AE9A9E21}" presName="compNode" presStyleCnt="0"/>
      <dgm:spPr/>
    </dgm:pt>
    <dgm:pt modelId="{6192FC6B-4C9F-4396-9409-4F1DE932C2B3}" type="pres">
      <dgm:prSet presAssocID="{B516F565-D9DE-4A6D-BFAB-0062AE9A9E21}" presName="bgRect" presStyleLbl="bgShp" presStyleIdx="2" presStyleCnt="4"/>
      <dgm:spPr/>
    </dgm:pt>
    <dgm:pt modelId="{2D535D01-63F6-4DD6-80BB-3915E1F94A99}" type="pres">
      <dgm:prSet presAssocID="{B516F565-D9DE-4A6D-BFAB-0062AE9A9E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6C114A4-8959-432B-BD3D-57CD1632162B}" type="pres">
      <dgm:prSet presAssocID="{B516F565-D9DE-4A6D-BFAB-0062AE9A9E21}" presName="spaceRect" presStyleCnt="0"/>
      <dgm:spPr/>
    </dgm:pt>
    <dgm:pt modelId="{E45805CF-5F8A-4D5C-83E8-8C5BF2A3A4F8}" type="pres">
      <dgm:prSet presAssocID="{B516F565-D9DE-4A6D-BFAB-0062AE9A9E21}" presName="parTx" presStyleLbl="revTx" presStyleIdx="4" presStyleCnt="6">
        <dgm:presLayoutVars>
          <dgm:chMax val="0"/>
          <dgm:chPref val="0"/>
        </dgm:presLayoutVars>
      </dgm:prSet>
      <dgm:spPr/>
    </dgm:pt>
    <dgm:pt modelId="{1B6F0D56-9D07-41E9-BEDE-E2624A9604DC}" type="pres">
      <dgm:prSet presAssocID="{EA69BA4F-5733-4B41-A019-01C8B249EDB4}" presName="sibTrans" presStyleCnt="0"/>
      <dgm:spPr/>
    </dgm:pt>
    <dgm:pt modelId="{0C2BE97F-AE7E-4695-950B-E0E7AAC41A10}" type="pres">
      <dgm:prSet presAssocID="{B7403FF7-00B4-47E7-B004-1A88D6C08351}" presName="compNode" presStyleCnt="0"/>
      <dgm:spPr/>
    </dgm:pt>
    <dgm:pt modelId="{509F3D72-3305-43BF-A30A-3D811B88D473}" type="pres">
      <dgm:prSet presAssocID="{B7403FF7-00B4-47E7-B004-1A88D6C08351}" presName="bgRect" presStyleLbl="bgShp" presStyleIdx="3" presStyleCnt="4"/>
      <dgm:spPr/>
    </dgm:pt>
    <dgm:pt modelId="{28A790ED-E13E-44B1-99B0-6A33F986DC95}" type="pres">
      <dgm:prSet presAssocID="{B7403FF7-00B4-47E7-B004-1A88D6C083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D586DB-7934-41E0-93D2-CE03799A0F74}" type="pres">
      <dgm:prSet presAssocID="{B7403FF7-00B4-47E7-B004-1A88D6C08351}" presName="spaceRect" presStyleCnt="0"/>
      <dgm:spPr/>
    </dgm:pt>
    <dgm:pt modelId="{24F52ED5-E208-4D2B-B966-7FF2E7A9DA63}" type="pres">
      <dgm:prSet presAssocID="{B7403FF7-00B4-47E7-B004-1A88D6C0835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B1A2D08-88EC-487C-8813-21871E479377}" srcId="{289C3914-645D-4F8A-93A2-84D989944FE9}" destId="{6D42583D-69DB-4987-B4CE-228B07E04F02}" srcOrd="1" destOrd="0" parTransId="{A2210146-6DCD-4DAA-B164-7B8A358E8B6B}" sibTransId="{66064C2E-3B37-4A68-BE73-22C6B2C931DD}"/>
    <dgm:cxn modelId="{495EB531-F333-47D2-BF25-1DBCD4494690}" type="presOf" srcId="{89CDF4DA-C047-4650-B09D-1CE4FB924D7E}" destId="{7911443F-AABB-457A-A2D6-6824D10F0862}" srcOrd="0" destOrd="1" presId="urn:microsoft.com/office/officeart/2018/2/layout/IconVerticalSolidList"/>
    <dgm:cxn modelId="{DB08C95E-DB83-4174-BD71-CCC70848DA7B}" type="presOf" srcId="{B7403FF7-00B4-47E7-B004-1A88D6C08351}" destId="{24F52ED5-E208-4D2B-B966-7FF2E7A9DA63}" srcOrd="0" destOrd="0" presId="urn:microsoft.com/office/officeart/2018/2/layout/IconVerticalSolidList"/>
    <dgm:cxn modelId="{28FEB647-5016-470F-8D7B-5D16D9B39E70}" type="presOf" srcId="{6D42583D-69DB-4987-B4CE-228B07E04F02}" destId="{4CC10A2F-C831-48CA-9848-804B8BFCDFCA}" srcOrd="0" destOrd="0" presId="urn:microsoft.com/office/officeart/2018/2/layout/IconVerticalSolidList"/>
    <dgm:cxn modelId="{E16AE970-ABA6-4E09-9C47-811266B7F74D}" srcId="{289C3914-645D-4F8A-93A2-84D989944FE9}" destId="{B516F565-D9DE-4A6D-BFAB-0062AE9A9E21}" srcOrd="2" destOrd="0" parTransId="{8C454A22-E855-469E-8A20-063F82EBA36C}" sibTransId="{EA69BA4F-5733-4B41-A019-01C8B249EDB4}"/>
    <dgm:cxn modelId="{28ACDD57-4454-4217-8E68-9B07D0A7E1A9}" type="presOf" srcId="{B516F565-D9DE-4A6D-BFAB-0062AE9A9E21}" destId="{E45805CF-5F8A-4D5C-83E8-8C5BF2A3A4F8}" srcOrd="0" destOrd="0" presId="urn:microsoft.com/office/officeart/2018/2/layout/IconVerticalSolidList"/>
    <dgm:cxn modelId="{CDC10C7C-A045-49CD-86F3-78F67F6F8A9F}" type="presOf" srcId="{F967592E-32AF-4642-9F30-E5D1EBBC1264}" destId="{BE1B4CFB-63C3-4C13-A927-2BF6F3C9F1A8}" srcOrd="0" destOrd="0" presId="urn:microsoft.com/office/officeart/2018/2/layout/IconVerticalSolidList"/>
    <dgm:cxn modelId="{90610E94-C40A-42C1-A04E-0C75BAE3A1E1}" srcId="{F4AC6991-D1BF-42CF-8B48-96FB345BC1FE}" destId="{89CDF4DA-C047-4650-B09D-1CE4FB924D7E}" srcOrd="1" destOrd="0" parTransId="{ADD9AAD1-F184-43C8-BC8B-51B884A0D008}" sibTransId="{2D67A2FD-8354-4A47-AA48-E7FD1E56C400}"/>
    <dgm:cxn modelId="{7C3B8796-2D8D-417B-A906-5FA94E3DD356}" srcId="{6D42583D-69DB-4987-B4CE-228B07E04F02}" destId="{32FC8CC3-9B52-4E40-9C7F-DDD7B866D4AF}" srcOrd="1" destOrd="0" parTransId="{435EFDAB-B1DC-490C-B699-9560D7CE1715}" sibTransId="{AE79EE79-0B03-4AAD-8B5F-1597FCB65451}"/>
    <dgm:cxn modelId="{67534B9C-0B8E-48B2-B974-BA21D3E46DD8}" type="presOf" srcId="{F4AC6991-D1BF-42CF-8B48-96FB345BC1FE}" destId="{94D2430E-7FEF-4089-ADBA-AA3E18B6FF45}" srcOrd="0" destOrd="0" presId="urn:microsoft.com/office/officeart/2018/2/layout/IconVerticalSolidList"/>
    <dgm:cxn modelId="{58D8C99E-9D6C-499A-8B07-8B5C44832103}" srcId="{6D42583D-69DB-4987-B4CE-228B07E04F02}" destId="{F967592E-32AF-4642-9F30-E5D1EBBC1264}" srcOrd="0" destOrd="0" parTransId="{AB20463D-485C-4B02-A964-16DDEE582887}" sibTransId="{82D3EC7E-A911-4889-9A3E-4635FA004F88}"/>
    <dgm:cxn modelId="{5D2171A9-6C81-4C82-B2AE-9893ECBF9110}" type="presOf" srcId="{A71B1279-8BC4-4A09-B2A4-C0564904A10F}" destId="{7911443F-AABB-457A-A2D6-6824D10F0862}" srcOrd="0" destOrd="0" presId="urn:microsoft.com/office/officeart/2018/2/layout/IconVerticalSolidList"/>
    <dgm:cxn modelId="{1A3EC0AD-A1D9-46BB-AD93-52185AA74979}" srcId="{F4AC6991-D1BF-42CF-8B48-96FB345BC1FE}" destId="{A71B1279-8BC4-4A09-B2A4-C0564904A10F}" srcOrd="0" destOrd="0" parTransId="{E4F31285-D5D8-471A-814E-F568EA028B2C}" sibTransId="{D0F1AEE2-15A9-40F1-86C6-98BDDEC0E513}"/>
    <dgm:cxn modelId="{5D9C35B0-E27E-432A-9FB6-1B70171CF96D}" type="presOf" srcId="{289C3914-645D-4F8A-93A2-84D989944FE9}" destId="{3AD3135E-87AB-418D-9EC1-F84588BA3D1B}" srcOrd="0" destOrd="0" presId="urn:microsoft.com/office/officeart/2018/2/layout/IconVerticalSolidList"/>
    <dgm:cxn modelId="{D15EF7C0-064A-4F7F-B287-C610E47B11CD}" srcId="{289C3914-645D-4F8A-93A2-84D989944FE9}" destId="{B7403FF7-00B4-47E7-B004-1A88D6C08351}" srcOrd="3" destOrd="0" parTransId="{68E287BA-7AE9-4B93-93F7-57C27E5B7C2C}" sibTransId="{9F05A0F0-DDC3-47EB-8956-CAD42522EE4A}"/>
    <dgm:cxn modelId="{508ED4D4-D493-41BF-82A1-125DD0984EE4}" type="presOf" srcId="{32FC8CC3-9B52-4E40-9C7F-DDD7B866D4AF}" destId="{BE1B4CFB-63C3-4C13-A927-2BF6F3C9F1A8}" srcOrd="0" destOrd="1" presId="urn:microsoft.com/office/officeart/2018/2/layout/IconVerticalSolidList"/>
    <dgm:cxn modelId="{C22BD7F4-3311-4C8A-A356-FAFA67130102}" srcId="{289C3914-645D-4F8A-93A2-84D989944FE9}" destId="{F4AC6991-D1BF-42CF-8B48-96FB345BC1FE}" srcOrd="0" destOrd="0" parTransId="{2355E615-2493-49CB-AEDC-3B30194CF4D6}" sibTransId="{75BC94D9-A4F4-491F-A31D-11EE5C609F07}"/>
    <dgm:cxn modelId="{0B8CF2F9-ABB9-4E45-AF1E-688DA4B29323}" type="presParOf" srcId="{3AD3135E-87AB-418D-9EC1-F84588BA3D1B}" destId="{0A179471-78FF-40E9-BFB2-1A172A73DA9B}" srcOrd="0" destOrd="0" presId="urn:microsoft.com/office/officeart/2018/2/layout/IconVerticalSolidList"/>
    <dgm:cxn modelId="{46A4EC0A-3E1C-474B-81D8-02BC308174F2}" type="presParOf" srcId="{0A179471-78FF-40E9-BFB2-1A172A73DA9B}" destId="{B8A860F3-F33D-41ED-9C02-3560DE60C212}" srcOrd="0" destOrd="0" presId="urn:microsoft.com/office/officeart/2018/2/layout/IconVerticalSolidList"/>
    <dgm:cxn modelId="{53B72514-DFE6-4B3C-BAE0-24858681C788}" type="presParOf" srcId="{0A179471-78FF-40E9-BFB2-1A172A73DA9B}" destId="{024E237B-1A9B-4ED8-8412-306400033C2A}" srcOrd="1" destOrd="0" presId="urn:microsoft.com/office/officeart/2018/2/layout/IconVerticalSolidList"/>
    <dgm:cxn modelId="{CD879218-58C3-4824-9BF9-84D7EAE70FD0}" type="presParOf" srcId="{0A179471-78FF-40E9-BFB2-1A172A73DA9B}" destId="{C9A89560-3905-4CEA-A392-739530878410}" srcOrd="2" destOrd="0" presId="urn:microsoft.com/office/officeart/2018/2/layout/IconVerticalSolidList"/>
    <dgm:cxn modelId="{04EDDDF4-C0AB-46D4-8630-BA152666313B}" type="presParOf" srcId="{0A179471-78FF-40E9-BFB2-1A172A73DA9B}" destId="{94D2430E-7FEF-4089-ADBA-AA3E18B6FF45}" srcOrd="3" destOrd="0" presId="urn:microsoft.com/office/officeart/2018/2/layout/IconVerticalSolidList"/>
    <dgm:cxn modelId="{691287FB-8F4B-4646-896F-367C2C0B574B}" type="presParOf" srcId="{0A179471-78FF-40E9-BFB2-1A172A73DA9B}" destId="{7911443F-AABB-457A-A2D6-6824D10F0862}" srcOrd="4" destOrd="0" presId="urn:microsoft.com/office/officeart/2018/2/layout/IconVerticalSolidList"/>
    <dgm:cxn modelId="{AE4F5978-EF69-416D-8C32-39749A7573BE}" type="presParOf" srcId="{3AD3135E-87AB-418D-9EC1-F84588BA3D1B}" destId="{FA193823-E491-4FC1-84B7-611015DE3D42}" srcOrd="1" destOrd="0" presId="urn:microsoft.com/office/officeart/2018/2/layout/IconVerticalSolidList"/>
    <dgm:cxn modelId="{FDA7BDAF-99C5-4F1F-AF4C-6C7DFE80AB3D}" type="presParOf" srcId="{3AD3135E-87AB-418D-9EC1-F84588BA3D1B}" destId="{563920C6-943B-448A-801A-A734DA33D535}" srcOrd="2" destOrd="0" presId="urn:microsoft.com/office/officeart/2018/2/layout/IconVerticalSolidList"/>
    <dgm:cxn modelId="{8FBE53BB-1C3F-4AE0-9FFA-945584D91922}" type="presParOf" srcId="{563920C6-943B-448A-801A-A734DA33D535}" destId="{443E19C5-D199-41A5-A8A1-B61DE2E9DEF6}" srcOrd="0" destOrd="0" presId="urn:microsoft.com/office/officeart/2018/2/layout/IconVerticalSolidList"/>
    <dgm:cxn modelId="{2D9FDDF4-CEC2-47A8-A536-F5D0F24D9C3C}" type="presParOf" srcId="{563920C6-943B-448A-801A-A734DA33D535}" destId="{905AC9B1-1AC2-4CA9-A276-B926F294C8C1}" srcOrd="1" destOrd="0" presId="urn:microsoft.com/office/officeart/2018/2/layout/IconVerticalSolidList"/>
    <dgm:cxn modelId="{E9C89830-C058-4905-9C10-A6AE6E9FBFB2}" type="presParOf" srcId="{563920C6-943B-448A-801A-A734DA33D535}" destId="{DE745001-DA09-4722-919F-27DBF3BC72AB}" srcOrd="2" destOrd="0" presId="urn:microsoft.com/office/officeart/2018/2/layout/IconVerticalSolidList"/>
    <dgm:cxn modelId="{FC6B6261-BA16-4527-B780-3672102CFD09}" type="presParOf" srcId="{563920C6-943B-448A-801A-A734DA33D535}" destId="{4CC10A2F-C831-48CA-9848-804B8BFCDFCA}" srcOrd="3" destOrd="0" presId="urn:microsoft.com/office/officeart/2018/2/layout/IconVerticalSolidList"/>
    <dgm:cxn modelId="{E84276F1-28BC-450A-9E42-43E297CAD004}" type="presParOf" srcId="{563920C6-943B-448A-801A-A734DA33D535}" destId="{BE1B4CFB-63C3-4C13-A927-2BF6F3C9F1A8}" srcOrd="4" destOrd="0" presId="urn:microsoft.com/office/officeart/2018/2/layout/IconVerticalSolidList"/>
    <dgm:cxn modelId="{6C289F84-EB8F-4C9F-8C05-3A1565DAF85E}" type="presParOf" srcId="{3AD3135E-87AB-418D-9EC1-F84588BA3D1B}" destId="{851F4B55-FEBC-474C-9412-81CF5BB85460}" srcOrd="3" destOrd="0" presId="urn:microsoft.com/office/officeart/2018/2/layout/IconVerticalSolidList"/>
    <dgm:cxn modelId="{EB110444-E48D-4AE8-A764-A49631ADD67C}" type="presParOf" srcId="{3AD3135E-87AB-418D-9EC1-F84588BA3D1B}" destId="{41D803B9-886D-4055-8F93-4FB10CC2A539}" srcOrd="4" destOrd="0" presId="urn:microsoft.com/office/officeart/2018/2/layout/IconVerticalSolidList"/>
    <dgm:cxn modelId="{A2D502D9-FA13-4EDB-9D7C-30D752F231FC}" type="presParOf" srcId="{41D803B9-886D-4055-8F93-4FB10CC2A539}" destId="{6192FC6B-4C9F-4396-9409-4F1DE932C2B3}" srcOrd="0" destOrd="0" presId="urn:microsoft.com/office/officeart/2018/2/layout/IconVerticalSolidList"/>
    <dgm:cxn modelId="{B4465F32-1029-45EB-B937-8F3C9E5863C8}" type="presParOf" srcId="{41D803B9-886D-4055-8F93-4FB10CC2A539}" destId="{2D535D01-63F6-4DD6-80BB-3915E1F94A99}" srcOrd="1" destOrd="0" presId="urn:microsoft.com/office/officeart/2018/2/layout/IconVerticalSolidList"/>
    <dgm:cxn modelId="{982B394A-26A3-40A1-9D3B-ED6192D4716C}" type="presParOf" srcId="{41D803B9-886D-4055-8F93-4FB10CC2A539}" destId="{C6C114A4-8959-432B-BD3D-57CD1632162B}" srcOrd="2" destOrd="0" presId="urn:microsoft.com/office/officeart/2018/2/layout/IconVerticalSolidList"/>
    <dgm:cxn modelId="{9CE461B6-C552-47AE-8DCE-6EEE0445B2CE}" type="presParOf" srcId="{41D803B9-886D-4055-8F93-4FB10CC2A539}" destId="{E45805CF-5F8A-4D5C-83E8-8C5BF2A3A4F8}" srcOrd="3" destOrd="0" presId="urn:microsoft.com/office/officeart/2018/2/layout/IconVerticalSolidList"/>
    <dgm:cxn modelId="{C20F24F3-9C0C-4DB8-A408-E731BAA16A96}" type="presParOf" srcId="{3AD3135E-87AB-418D-9EC1-F84588BA3D1B}" destId="{1B6F0D56-9D07-41E9-BEDE-E2624A9604DC}" srcOrd="5" destOrd="0" presId="urn:microsoft.com/office/officeart/2018/2/layout/IconVerticalSolidList"/>
    <dgm:cxn modelId="{D149E4BF-CA27-4811-A855-6FC92482CD75}" type="presParOf" srcId="{3AD3135E-87AB-418D-9EC1-F84588BA3D1B}" destId="{0C2BE97F-AE7E-4695-950B-E0E7AAC41A10}" srcOrd="6" destOrd="0" presId="urn:microsoft.com/office/officeart/2018/2/layout/IconVerticalSolidList"/>
    <dgm:cxn modelId="{41532678-A3CA-4C4D-BAAA-C917A33FC3C3}" type="presParOf" srcId="{0C2BE97F-AE7E-4695-950B-E0E7AAC41A10}" destId="{509F3D72-3305-43BF-A30A-3D811B88D473}" srcOrd="0" destOrd="0" presId="urn:microsoft.com/office/officeart/2018/2/layout/IconVerticalSolidList"/>
    <dgm:cxn modelId="{61A3D6B3-F087-4AD0-A440-549E95017C59}" type="presParOf" srcId="{0C2BE97F-AE7E-4695-950B-E0E7AAC41A10}" destId="{28A790ED-E13E-44B1-99B0-6A33F986DC95}" srcOrd="1" destOrd="0" presId="urn:microsoft.com/office/officeart/2018/2/layout/IconVerticalSolidList"/>
    <dgm:cxn modelId="{36EFA37E-E43E-4418-9637-7A679F3CF7E0}" type="presParOf" srcId="{0C2BE97F-AE7E-4695-950B-E0E7AAC41A10}" destId="{9CD586DB-7934-41E0-93D2-CE03799A0F74}" srcOrd="2" destOrd="0" presId="urn:microsoft.com/office/officeart/2018/2/layout/IconVerticalSolidList"/>
    <dgm:cxn modelId="{AC602F53-5CFC-4F97-8ED9-A98605D4AA6E}" type="presParOf" srcId="{0C2BE97F-AE7E-4695-950B-E0E7AAC41A10}" destId="{24F52ED5-E208-4D2B-B966-7FF2E7A9DA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860F3-F33D-41ED-9C02-3560DE60C212}">
      <dsp:nvSpPr>
        <dsp:cNvPr id="0" name=""/>
        <dsp:cNvSpPr/>
      </dsp:nvSpPr>
      <dsp:spPr>
        <a:xfrm>
          <a:off x="0" y="2258"/>
          <a:ext cx="6830568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E237B-1A9B-4ED8-8412-306400033C2A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2430E-7FEF-4089-ADBA-AA3E18B6FF45}">
      <dsp:nvSpPr>
        <dsp:cNvPr id="0" name=""/>
        <dsp:cNvSpPr/>
      </dsp:nvSpPr>
      <dsp:spPr>
        <a:xfrm>
          <a:off x="1321846" y="2258"/>
          <a:ext cx="3073755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No of Records : 3333</a:t>
          </a:r>
          <a:endParaRPr lang="en-US" sz="2200" kern="1200"/>
        </a:p>
      </dsp:txBody>
      <dsp:txXfrm>
        <a:off x="1321846" y="2258"/>
        <a:ext cx="3073755" cy="1144455"/>
      </dsp:txXfrm>
    </dsp:sp>
    <dsp:sp modelId="{7911443F-AABB-457A-A2D6-6824D10F0862}">
      <dsp:nvSpPr>
        <dsp:cNvPr id="0" name=""/>
        <dsp:cNvSpPr/>
      </dsp:nvSpPr>
      <dsp:spPr>
        <a:xfrm>
          <a:off x="4395601" y="2258"/>
          <a:ext cx="2434966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Training Data 2499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Testing Data 834</a:t>
          </a:r>
          <a:endParaRPr lang="en-US" sz="1800" kern="1200"/>
        </a:p>
      </dsp:txBody>
      <dsp:txXfrm>
        <a:off x="4395601" y="2258"/>
        <a:ext cx="2434966" cy="1144455"/>
      </dsp:txXfrm>
    </dsp:sp>
    <dsp:sp modelId="{443E19C5-D199-41A5-A8A1-B61DE2E9DEF6}">
      <dsp:nvSpPr>
        <dsp:cNvPr id="0" name=""/>
        <dsp:cNvSpPr/>
      </dsp:nvSpPr>
      <dsp:spPr>
        <a:xfrm>
          <a:off x="0" y="1432827"/>
          <a:ext cx="6830568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AC9B1-1AC2-4CA9-A276-B926F294C8C1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10A2F-C831-48CA-9848-804B8BFCDFCA}">
      <dsp:nvSpPr>
        <dsp:cNvPr id="0" name=""/>
        <dsp:cNvSpPr/>
      </dsp:nvSpPr>
      <dsp:spPr>
        <a:xfrm>
          <a:off x="1321846" y="1432827"/>
          <a:ext cx="3073755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No of Variables : 21</a:t>
          </a:r>
          <a:endParaRPr lang="en-US" sz="2200" kern="1200"/>
        </a:p>
      </dsp:txBody>
      <dsp:txXfrm>
        <a:off x="1321846" y="1432827"/>
        <a:ext cx="3073755" cy="1144455"/>
      </dsp:txXfrm>
    </dsp:sp>
    <dsp:sp modelId="{BE1B4CFB-63C3-4C13-A927-2BF6F3C9F1A8}">
      <dsp:nvSpPr>
        <dsp:cNvPr id="0" name=""/>
        <dsp:cNvSpPr/>
      </dsp:nvSpPr>
      <dsp:spPr>
        <a:xfrm>
          <a:off x="4395601" y="1432827"/>
          <a:ext cx="2434966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Numerical Data : 17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Categorical Data : 4</a:t>
          </a:r>
          <a:endParaRPr lang="en-US" sz="1800" kern="1200"/>
        </a:p>
      </dsp:txBody>
      <dsp:txXfrm>
        <a:off x="4395601" y="1432827"/>
        <a:ext cx="2434966" cy="1144455"/>
      </dsp:txXfrm>
    </dsp:sp>
    <dsp:sp modelId="{6192FC6B-4C9F-4396-9409-4F1DE932C2B3}">
      <dsp:nvSpPr>
        <dsp:cNvPr id="0" name=""/>
        <dsp:cNvSpPr/>
      </dsp:nvSpPr>
      <dsp:spPr>
        <a:xfrm>
          <a:off x="0" y="2863396"/>
          <a:ext cx="6830568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35D01-63F6-4DD6-80BB-3915E1F94A99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805CF-5F8A-4D5C-83E8-8C5BF2A3A4F8}">
      <dsp:nvSpPr>
        <dsp:cNvPr id="0" name=""/>
        <dsp:cNvSpPr/>
      </dsp:nvSpPr>
      <dsp:spPr>
        <a:xfrm>
          <a:off x="1321846" y="2863396"/>
          <a:ext cx="5508721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Model used : Logistic Regression</a:t>
          </a:r>
          <a:endParaRPr lang="en-US" sz="2200" kern="1200"/>
        </a:p>
      </dsp:txBody>
      <dsp:txXfrm>
        <a:off x="1321846" y="2863396"/>
        <a:ext cx="5508721" cy="1144455"/>
      </dsp:txXfrm>
    </dsp:sp>
    <dsp:sp modelId="{509F3D72-3305-43BF-A30A-3D811B88D473}">
      <dsp:nvSpPr>
        <dsp:cNvPr id="0" name=""/>
        <dsp:cNvSpPr/>
      </dsp:nvSpPr>
      <dsp:spPr>
        <a:xfrm>
          <a:off x="0" y="4293966"/>
          <a:ext cx="6830568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790ED-E13E-44B1-99B0-6A33F986DC95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52ED5-E208-4D2B-B966-7FF2E7A9DA63}">
      <dsp:nvSpPr>
        <dsp:cNvPr id="0" name=""/>
        <dsp:cNvSpPr/>
      </dsp:nvSpPr>
      <dsp:spPr>
        <a:xfrm>
          <a:off x="1321846" y="4293966"/>
          <a:ext cx="5508721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Response Variable : churn with True or False response</a:t>
          </a:r>
          <a:endParaRPr lang="en-US" sz="2200" kern="1200" dirty="0"/>
        </a:p>
      </dsp:txBody>
      <dsp:txXfrm>
        <a:off x="1321846" y="4293966"/>
        <a:ext cx="5508721" cy="11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11:1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03:12:13.2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3817 31 24575,'-227'-15'0,"-4"0"0,222 15 0,1-1 0,-1 1 0,1 0 0,0 1 0,-1 0 0,1 0 0,0 1 0,0-1 0,0 2 0,0-1 0,-12 7 0,10-3 0,0 0 0,0 1 0,1 0 0,0 0 0,1 1 0,-1 0 0,1 1 0,1 0 0,0 0 0,0 1 0,1 0 0,0 0 0,0 0 0,2 1 0,-1-1 0,1 1 0,0 1 0,1-1 0,1 0 0,-2 14 0,0 14 0,3 50 0,1-50 0,-6 48 0,1-60 0,0 0 0,-3-1 0,0 1 0,-1-2 0,-19 38 0,-77 114 0,73-127 0,-8 9 0,17-27 0,-20 41 0,19-30 0,-2 0 0,-47 59 0,-74 68 0,41-50 0,77-87 0,15-18 0,1 0 0,1 0 0,0 1 0,1 1 0,-14 28 0,4 10 0,13-33 0,-1 0 0,0-1 0,-2 0 0,-21 32 0,5-14 0,2 1 0,-23 49 0,35-65 0,-2-1 0,0 0 0,-2-1 0,0-1 0,-1 0 0,-2-1 0,0-1 0,-27 19 0,-25 14 0,-91 48 0,134-83 0,-7 3 0,-1-1 0,-1-2 0,0-2 0,-1-1 0,-1-2 0,0-2 0,0-1 0,-73 5 0,78-11 0,1 2 0,-1 2 0,-34 11 0,-98 41 0,120-42 0,12-1 0,1 1 0,0 1 0,-57 42 0,22-14 0,-283 174 0,331-205 0,0 0 0,1 0 0,1 2 0,0 1 0,1 0 0,1 1 0,-22 32 0,30-35 0,0 0 0,1 0 0,0 1 0,1-1 0,1 2 0,1-1 0,0 1 0,1 0 0,1 0 0,1 0 0,0 24 0,8 233 0,-5-263 0,0 0 0,0 0 0,1 0 0,1 0 0,7 21 0,28 54 0,-10-28 0,-14-24 0,38 79 0,-43-98 0,0-1 0,1-1 0,1 0 0,0 0 0,17 15 0,25 24 0,-27-26 0,0-2 0,2 0 0,1-2 0,38 24 0,0-13 0,2-3 0,118 35 0,-162-59 0,0-2 0,1 0 0,41 2 0,78-6 0,-114-2 0,-2 0 0,0-2 0,0-1 0,40-11 0,83-32 0,-43 11 0,-95 32 0,0 0 0,0-1 0,-1-1 0,1 0 0,-2-1 0,1-1 0,-1 0 0,0 0 0,0-1 0,-1-1 0,-1 0 0,1 0 0,-2-1 0,1 0 0,7-14 0,45-82 0,-3 4 0,-57 100 0,48-80 0,-45 71 0,1 1 0,-2-1 0,0 0 0,0 0 0,3-20 0,-3-1 0,1 0 0,2 0 0,20-59 0,8-15 0,-27 76 0,2 0 0,18-41 0,3 1 0,-3-1 0,22-89 0,-39 116 0,6-70 0,-15 102 0,1 1 0,1-1 0,0 1 0,1 0 0,0 0 0,1 0 0,0 0 0,1 1 0,0 0 0,1 1 0,0-1 0,1 2 0,10-11 0,-1 4 0,0 0 0,1 1 0,0 0 0,2 2 0,-1 1 0,27-12 0,-16 11 0,-1-1 0,0-2 0,-1-1 0,41-31 0,-62 41 0,116-91 0,-98 80 0,1 1 0,57-27 0,-49 27 0,46-30 0,-56 31 0,1 1 0,0 1 0,53-19 0,200-66 0,82-23 0,-308 105 0,59-27 0,-66 24 0,1 2 0,79-19 0,186-4 0,-224 33 0,26-1 0,-41 3 0,83-16 0,-143 20 0,-1-1 0,0-1 0,0 0 0,-1-1 0,1 0 0,-1-1 0,18-12 0,-22 13 0,0-1 0,0 0 0,-1 0 0,0 0 0,0-1 0,-1 0 0,0 0 0,0 0 0,-1-1 0,1 0 0,4-13 0,1-14 0,-1-1 0,9-71 0,-12 61 0,1-31 0,-5-152 0,-4 114 0,3-40 0,-3-149 0,0 285 0,0-1 0,-1 1 0,-2 0 0,0 0 0,0 0 0,-2 0 0,0 1 0,-2 0 0,0 1 0,-18-27 0,10 21 0,-1 1 0,0 1 0,-2 1 0,0 1 0,-2 0 0,-43-29 0,-63-27 0,110 66 0,-1 1 0,0 1 0,0 1 0,-1 1 0,-25-4 0,-143-5 0,66 8 0,-10-2 0,51 4 0,-99-16 0,165 16-455,-1 0 0,-28-12 0,12 2-6371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37BCE-7EA1-4290-A82F-45E203BC09F8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54F43-CE1E-4EC6-A97B-5370F90CF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62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54F43-CE1E-4EC6-A97B-5370F90CF2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1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54F43-CE1E-4EC6-A97B-5370F90CF21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8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54F43-CE1E-4EC6-A97B-5370F90CF21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68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54F43-CE1E-4EC6-A97B-5370F90CF21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1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9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8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splash of colors on a white surface">
            <a:extLst>
              <a:ext uri="{FF2B5EF4-FFF2-40B4-BE49-F238E27FC236}">
                <a16:creationId xmlns:a16="http://schemas.microsoft.com/office/drawing/2014/main" id="{AD2D04F7-FC41-BE43-3762-1E1D7C95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3516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A28D4-B6B6-EF9D-3EBC-CB622B9A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GB" sz="5000" dirty="0">
                <a:solidFill>
                  <a:schemeClr val="bg1"/>
                </a:solidFill>
                <a:latin typeface="Trebuchet MS" panose="020B0603020202020204" pitchFamily="34" charset="0"/>
              </a:rPr>
              <a:t>Model to Predict Churn in Syriatel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D2EF50-FBC1-0D76-6706-0510CB2E2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endParaRPr lang="en-GB" sz="2000" dirty="0">
              <a:solidFill>
                <a:schemeClr val="bg1"/>
              </a:solidFill>
            </a:endParaRPr>
          </a:p>
          <a:p>
            <a:pPr algn="l"/>
            <a:r>
              <a:rPr lang="en-GB" sz="20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rPr>
              <a:t>Yasitha De Alwis</a:t>
            </a:r>
          </a:p>
          <a:p>
            <a:pPr algn="l"/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4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5A0B57EE-EFAD-19C1-1B7D-D452F83CD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-10150"/>
            <a:ext cx="9669642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97-5F5D-B5E9-1AEC-D61DC737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421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holding cell phones&#10;&#10;Description automatically generated">
            <a:extLst>
              <a:ext uri="{FF2B5EF4-FFF2-40B4-BE49-F238E27FC236}">
                <a16:creationId xmlns:a16="http://schemas.microsoft.com/office/drawing/2014/main" id="{74607511-FD67-A579-2008-83B39C8FD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" t="4939" r="30147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14637-D137-481F-C7F7-08B48501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CD223FB-F198-19EA-DEC3-48924558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28214"/>
            <a:ext cx="4581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Model to predict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337797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8223B-EA29-F2A7-AFB9-91CB28ED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 b="1" dirty="0"/>
              <a:t>Modelling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D35D15-9FD7-1452-5083-12006664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836462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13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63125-DE05-074C-F20E-B0FAD6A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b="1" dirty="0"/>
              <a:t>Model Effectiveness Indicators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6F38BC-3777-E729-40C2-B8779F0EF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799317"/>
              </p:ext>
            </p:extLst>
          </p:nvPr>
        </p:nvGraphicFramePr>
        <p:xfrm>
          <a:off x="162490" y="1848438"/>
          <a:ext cx="11935713" cy="4357410"/>
        </p:xfrm>
        <a:graphic>
          <a:graphicData uri="http://schemas.openxmlformats.org/drawingml/2006/table">
            <a:tbl>
              <a:tblPr firstRow="1" bandRow="1">
                <a:noFill/>
                <a:tableStyleId>{8A107856-5554-42FB-B03E-39F5DBC370BA}</a:tableStyleId>
              </a:tblPr>
              <a:tblGrid>
                <a:gridCol w="1919841">
                  <a:extLst>
                    <a:ext uri="{9D8B030D-6E8A-4147-A177-3AD203B41FA5}">
                      <a16:colId xmlns:a16="http://schemas.microsoft.com/office/drawing/2014/main" val="3245824741"/>
                    </a:ext>
                  </a:extLst>
                </a:gridCol>
                <a:gridCol w="1491403">
                  <a:extLst>
                    <a:ext uri="{9D8B030D-6E8A-4147-A177-3AD203B41FA5}">
                      <a16:colId xmlns:a16="http://schemas.microsoft.com/office/drawing/2014/main" val="1872682901"/>
                    </a:ext>
                  </a:extLst>
                </a:gridCol>
                <a:gridCol w="1444318">
                  <a:extLst>
                    <a:ext uri="{9D8B030D-6E8A-4147-A177-3AD203B41FA5}">
                      <a16:colId xmlns:a16="http://schemas.microsoft.com/office/drawing/2014/main" val="801477372"/>
                    </a:ext>
                  </a:extLst>
                </a:gridCol>
                <a:gridCol w="1444318">
                  <a:extLst>
                    <a:ext uri="{9D8B030D-6E8A-4147-A177-3AD203B41FA5}">
                      <a16:colId xmlns:a16="http://schemas.microsoft.com/office/drawing/2014/main" val="2871161224"/>
                    </a:ext>
                  </a:extLst>
                </a:gridCol>
                <a:gridCol w="1444318">
                  <a:extLst>
                    <a:ext uri="{9D8B030D-6E8A-4147-A177-3AD203B41FA5}">
                      <a16:colId xmlns:a16="http://schemas.microsoft.com/office/drawing/2014/main" val="2813244972"/>
                    </a:ext>
                  </a:extLst>
                </a:gridCol>
                <a:gridCol w="1444318">
                  <a:extLst>
                    <a:ext uri="{9D8B030D-6E8A-4147-A177-3AD203B41FA5}">
                      <a16:colId xmlns:a16="http://schemas.microsoft.com/office/drawing/2014/main" val="3730240949"/>
                    </a:ext>
                  </a:extLst>
                </a:gridCol>
                <a:gridCol w="1352466">
                  <a:extLst>
                    <a:ext uri="{9D8B030D-6E8A-4147-A177-3AD203B41FA5}">
                      <a16:colId xmlns:a16="http://schemas.microsoft.com/office/drawing/2014/main" val="3732215518"/>
                    </a:ext>
                  </a:extLst>
                </a:gridCol>
                <a:gridCol w="1394731">
                  <a:extLst>
                    <a:ext uri="{9D8B030D-6E8A-4147-A177-3AD203B41FA5}">
                      <a16:colId xmlns:a16="http://schemas.microsoft.com/office/drawing/2014/main" val="2333023344"/>
                    </a:ext>
                  </a:extLst>
                </a:gridCol>
              </a:tblGrid>
              <a:tr h="8613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Model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Train Score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</a:p>
                    <a:p>
                      <a:pPr algn="ctr" fontAlgn="ctr"/>
                      <a:r>
                        <a:rPr lang="en-GB" sz="1400" b="1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Score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kern="1200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GB" sz="1400" b="1" kern="1200" cap="all" spc="6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logloss</a:t>
                      </a:r>
                      <a:endParaRPr lang="en-GB" sz="1400" b="1" kern="1200" cap="all" spc="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kern="1200" cap="all" spc="6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</a:t>
                      </a:r>
                      <a:endParaRPr lang="en-GB" sz="1400" b="1" kern="1200" cap="all" spc="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GB" sz="1400" b="1" kern="1200" cap="all" spc="6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Logloss</a:t>
                      </a:r>
                      <a:endParaRPr lang="en-GB" sz="1400" b="1" kern="1200" cap="all" spc="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CV with </a:t>
                      </a:r>
                    </a:p>
                    <a:p>
                      <a:pPr algn="ctr" fontAlgn="ctr"/>
                      <a:r>
                        <a:rPr lang="en-GB" sz="1400" b="1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F1 scoring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F1</a:t>
                      </a:r>
                    </a:p>
                    <a:p>
                      <a:pPr algn="ctr" fontAlgn="ctr"/>
                      <a:r>
                        <a:rPr lang="en-GB" sz="1400" b="1" cap="all" spc="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Score</a:t>
                      </a:r>
                    </a:p>
                  </a:txBody>
                  <a:tcPr marL="170465" marR="143635" marT="85232" marB="85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4249"/>
                  </a:ext>
                </a:extLst>
              </a:tr>
              <a:tr h="59344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Dummy Model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0.8667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0.8501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4.9479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5.1767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0.0000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0.00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379700"/>
                  </a:ext>
                </a:extLst>
              </a:tr>
              <a:tr h="777356">
                <a:tc>
                  <a:txBody>
                    <a:bodyPr/>
                    <a:lstStyle/>
                    <a:p>
                      <a:pPr marL="92075" indent="0" algn="l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Logistic    Regression     without SMOTE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0.8735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0.8573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0.3112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0.3270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0.3131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356975"/>
                  </a:ext>
                </a:extLst>
              </a:tr>
              <a:tr h="86133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Logistic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with SMOTE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0.7771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0.7746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0.4989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0.5008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0.4611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139389"/>
                  </a:ext>
                </a:extLst>
              </a:tr>
              <a:tr h="8436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Log with Poly Feature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0.8575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0.8489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0.3489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0.3668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0.5553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24421"/>
                  </a:ext>
                </a:extLst>
              </a:tr>
              <a:tr h="4202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gs</a:t>
                      </a:r>
                      <a:r>
                        <a:rPr lang="en-GB" sz="14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</a:rPr>
                        <a:t> model*</a:t>
                      </a:r>
                    </a:p>
                  </a:txBody>
                  <a:tcPr marL="170465" marR="95756" marT="85232" marB="8523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0.9084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0.8909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0.2395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0.3214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0.5921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kern="1200" cap="none" spc="0" dirty="0">
                          <a:solidFill>
                            <a:srgbClr val="00B05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40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022EE2-C573-7F59-FDA1-21578D8B1DC3}"/>
              </a:ext>
            </a:extLst>
          </p:cNvPr>
          <p:cNvSpPr txBox="1"/>
          <p:nvPr/>
        </p:nvSpPr>
        <p:spPr>
          <a:xfrm>
            <a:off x="150948" y="6332584"/>
            <a:ext cx="789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cap="none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*</a:t>
            </a:r>
            <a:r>
              <a:rPr lang="en-GB" sz="1400" cap="none" spc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gs</a:t>
            </a:r>
            <a:r>
              <a:rPr lang="en-GB" sz="1400" cap="none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model - Logistic with Poly Feature with hyperparameter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</a:t>
            </a:r>
            <a:r>
              <a:rPr lang="en-GB" sz="1400" cap="none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djustments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02E1E-3FE4-E36C-B0D6-225280A9A41B}"/>
              </a:ext>
            </a:extLst>
          </p:cNvPr>
          <p:cNvSpPr/>
          <p:nvPr/>
        </p:nvSpPr>
        <p:spPr>
          <a:xfrm>
            <a:off x="106498" y="5738388"/>
            <a:ext cx="12041052" cy="50355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4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63125-DE05-074C-F20E-B0FAD6AA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52" y="216855"/>
            <a:ext cx="10232136" cy="1014984"/>
          </a:xfrm>
        </p:spPr>
        <p:txBody>
          <a:bodyPr>
            <a:normAutofit/>
          </a:bodyPr>
          <a:lstStyle/>
          <a:p>
            <a:r>
              <a:rPr lang="en-GB" sz="3600" b="1" dirty="0"/>
              <a:t>Model Effectiveness : Confusion Matrix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B1784-DA6F-4161-AF50-7A8141F2AF8F}"/>
              </a:ext>
            </a:extLst>
          </p:cNvPr>
          <p:cNvSpPr txBox="1"/>
          <p:nvPr/>
        </p:nvSpPr>
        <p:spPr>
          <a:xfrm>
            <a:off x="6881833" y="3421827"/>
            <a:ext cx="1393906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9471">
              <a:spcAft>
                <a:spcPts val="594"/>
              </a:spcAft>
            </a:pPr>
            <a:r>
              <a:rPr lang="en-GB" sz="891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F-Score 0.52</a:t>
            </a:r>
            <a:endParaRPr lang="en-GB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38DA49-FCF7-77D0-36F0-8EA9D774C06D}"/>
              </a:ext>
            </a:extLst>
          </p:cNvPr>
          <p:cNvSpPr txBox="1"/>
          <p:nvPr/>
        </p:nvSpPr>
        <p:spPr>
          <a:xfrm>
            <a:off x="3197940" y="3329544"/>
            <a:ext cx="876169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9471">
              <a:spcAft>
                <a:spcPts val="594"/>
              </a:spcAft>
            </a:pPr>
            <a:r>
              <a:rPr lang="en-GB" sz="891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F-Score 0</a:t>
            </a:r>
            <a:endParaRPr lang="en-GB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5CC12-15AE-A2EA-EEEF-3EA1300F294D}"/>
              </a:ext>
            </a:extLst>
          </p:cNvPr>
          <p:cNvSpPr txBox="1"/>
          <p:nvPr/>
        </p:nvSpPr>
        <p:spPr>
          <a:xfrm>
            <a:off x="3194163" y="5859152"/>
            <a:ext cx="1393906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9471">
              <a:spcAft>
                <a:spcPts val="594"/>
              </a:spcAft>
            </a:pPr>
            <a:r>
              <a:rPr lang="en-GB" sz="891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F-Score 0.62</a:t>
            </a:r>
            <a:endParaRPr lang="en-GB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4C77D7-D806-3B7B-0EED-1B7B310ECE2F}"/>
              </a:ext>
            </a:extLst>
          </p:cNvPr>
          <p:cNvSpPr txBox="1"/>
          <p:nvPr/>
        </p:nvSpPr>
        <p:spPr>
          <a:xfrm>
            <a:off x="6881833" y="5811982"/>
            <a:ext cx="1393906" cy="22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9471">
              <a:spcAft>
                <a:spcPts val="594"/>
              </a:spcAft>
            </a:pPr>
            <a:r>
              <a:rPr lang="en-GB" sz="891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F-Score 0.67</a:t>
            </a:r>
            <a:endParaRPr lang="en-GB" sz="1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5BD49ED-D8B1-3252-64F1-69B30852D25D}"/>
                  </a:ext>
                </a:extLst>
              </p14:cNvPr>
              <p14:cNvContentPartPr/>
              <p14:nvPr/>
            </p14:nvContentPartPr>
            <p14:xfrm>
              <a:off x="9621240" y="2996960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5BD49ED-D8B1-3252-64F1-69B30852D2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5120" y="29908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450A15D-D39E-DD7F-13D9-37129BF8A43A}"/>
              </a:ext>
            </a:extLst>
          </p:cNvPr>
          <p:cNvSpPr txBox="1"/>
          <p:nvPr/>
        </p:nvSpPr>
        <p:spPr>
          <a:xfrm>
            <a:off x="3927331" y="2323765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863F-9F94-4B09-5CF0-32910103AAEB}"/>
              </a:ext>
            </a:extLst>
          </p:cNvPr>
          <p:cNvSpPr txBox="1"/>
          <p:nvPr/>
        </p:nvSpPr>
        <p:spPr>
          <a:xfrm>
            <a:off x="3943399" y="1707419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86%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DC96C3-8857-0F69-8989-B27440049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225" y="1132167"/>
            <a:ext cx="2959252" cy="2673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54B15-1196-7709-5014-77B61A778D4C}"/>
              </a:ext>
            </a:extLst>
          </p:cNvPr>
          <p:cNvSpPr txBox="1"/>
          <p:nvPr/>
        </p:nvSpPr>
        <p:spPr>
          <a:xfrm>
            <a:off x="54392" y="1710987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85%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9FFD0E-DC83-8EFC-54C9-70C0D883E60A}"/>
              </a:ext>
            </a:extLst>
          </p:cNvPr>
          <p:cNvSpPr txBox="1"/>
          <p:nvPr/>
        </p:nvSpPr>
        <p:spPr>
          <a:xfrm>
            <a:off x="41765" y="2346566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1D1765-F73E-23C9-1F36-B6FB7C989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1424" y="1155443"/>
            <a:ext cx="2921150" cy="27052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EB58E0-C6E8-40ED-5786-4A1AB59305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264" y="3940710"/>
            <a:ext cx="2902099" cy="27115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41C66C-B46D-6529-EE7A-920E6C4321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6163" y="3815711"/>
            <a:ext cx="2959252" cy="274969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2C2A33-92E5-931C-AE2D-188FF6167E07}"/>
              </a:ext>
            </a:extLst>
          </p:cNvPr>
          <p:cNvSpPr txBox="1"/>
          <p:nvPr/>
        </p:nvSpPr>
        <p:spPr>
          <a:xfrm>
            <a:off x="67381" y="4825213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81A95-5539-A1AA-D260-C71F67697A80}"/>
              </a:ext>
            </a:extLst>
          </p:cNvPr>
          <p:cNvSpPr txBox="1"/>
          <p:nvPr/>
        </p:nvSpPr>
        <p:spPr>
          <a:xfrm>
            <a:off x="67380" y="4160244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85%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39CACF-DCE5-4D01-811C-9F2327D2F9B5}"/>
              </a:ext>
            </a:extLst>
          </p:cNvPr>
          <p:cNvSpPr txBox="1"/>
          <p:nvPr/>
        </p:nvSpPr>
        <p:spPr>
          <a:xfrm>
            <a:off x="3981296" y="4825213"/>
            <a:ext cx="594311" cy="37556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18A3B-EACE-A6E0-AD3A-E68937A54BBB}"/>
              </a:ext>
            </a:extLst>
          </p:cNvPr>
          <p:cNvSpPr txBox="1"/>
          <p:nvPr/>
        </p:nvSpPr>
        <p:spPr>
          <a:xfrm>
            <a:off x="3981296" y="4160244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89%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E9A396-E2C9-8A7F-CB48-7E791325520F}"/>
              </a:ext>
            </a:extLst>
          </p:cNvPr>
          <p:cNvSpPr txBox="1"/>
          <p:nvPr/>
        </p:nvSpPr>
        <p:spPr>
          <a:xfrm>
            <a:off x="7714843" y="2319942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0ACA4-FC56-5247-066D-4FD08EAC3A18}"/>
              </a:ext>
            </a:extLst>
          </p:cNvPr>
          <p:cNvSpPr txBox="1"/>
          <p:nvPr/>
        </p:nvSpPr>
        <p:spPr>
          <a:xfrm>
            <a:off x="7730911" y="1703596"/>
            <a:ext cx="594311" cy="375560"/>
          </a:xfrm>
          <a:prstGeom prst="rect">
            <a:avLst/>
          </a:prstGeom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77%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02886C2-44D0-CBC7-96D2-99EB1EBF90C2}"/>
                  </a:ext>
                </a:extLst>
              </p14:cNvPr>
              <p14:cNvContentPartPr/>
              <p14:nvPr/>
            </p14:nvContentPartPr>
            <p14:xfrm>
              <a:off x="8867363" y="1669470"/>
              <a:ext cx="1862640" cy="1648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02886C2-44D0-CBC7-96D2-99EB1EBF90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1243" y="1663350"/>
                <a:ext cx="1874880" cy="16606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6F0A340-CAB4-FB01-D42E-19ED959E6A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3261" y="1136392"/>
            <a:ext cx="2940201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" grpId="0" animBg="1"/>
      <p:bldP spid="3" grpId="0" animBg="1"/>
      <p:bldP spid="46" grpId="0" animBg="1"/>
      <p:bldP spid="44" grpId="0" animBg="1"/>
      <p:bldP spid="6" grpId="0" animBg="1"/>
      <p:bldP spid="45" grpId="0" animBg="1"/>
      <p:bldP spid="5" grpId="0" animBg="1"/>
      <p:bldP spid="19" grpId="0" animBg="1"/>
      <p:bldP spid="19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2EA6-5E14-5902-1A0F-F9C66C61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882B6-64DE-C401-9FF0-3741114F2E5E}"/>
              </a:ext>
            </a:extLst>
          </p:cNvPr>
          <p:cNvSpPr txBox="1"/>
          <p:nvPr/>
        </p:nvSpPr>
        <p:spPr>
          <a:xfrm>
            <a:off x="111759" y="254000"/>
            <a:ext cx="1194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Helvetica Neue"/>
              </a:rPr>
              <a:t>Model Effectiveness :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Helvetica Neue"/>
              </a:rPr>
              <a:t>Area Under the Receiver Operating Characteristic Curve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DE7C1-831D-7DDA-9493-3D7206C0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672" y="1410513"/>
            <a:ext cx="7207803" cy="47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BC63-1876-8EFA-2152-78325312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B1AE9-659A-91D7-013C-7FCACAD9BF15}"/>
              </a:ext>
            </a:extLst>
          </p:cNvPr>
          <p:cNvSpPr txBox="1"/>
          <p:nvPr/>
        </p:nvSpPr>
        <p:spPr>
          <a:xfrm>
            <a:off x="317892" y="2533476"/>
            <a:ext cx="5767948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Logistic Regression Model with Polynomial Feature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Imputer strategy : mean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Degree of Polynomial :3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 = 1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Solver = </a:t>
            </a:r>
            <a:r>
              <a:rPr lang="en-US" sz="2000" dirty="0" err="1"/>
              <a:t>liblinear</a:t>
            </a:r>
            <a:endParaRPr lang="en-US" sz="2000" dirty="0"/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Tolerance : 0.0001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of iterations = 100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64" name="Picture 63" descr="Light bulb on yellow background with sketched light beams and cord">
            <a:extLst>
              <a:ext uri="{FF2B5EF4-FFF2-40B4-BE49-F238E27FC236}">
                <a16:creationId xmlns:a16="http://schemas.microsoft.com/office/drawing/2014/main" id="{9725FFC0-43EE-C2A4-30AA-AF030682A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47916-8841-4EFC-4155-A797B9F5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Usage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1D7060-76F2-330E-0487-B5DB7E60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34321"/>
              </p:ext>
            </p:extLst>
          </p:nvPr>
        </p:nvGraphicFramePr>
        <p:xfrm>
          <a:off x="2006842" y="2039730"/>
          <a:ext cx="3855478" cy="436073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2201379">
                  <a:extLst>
                    <a:ext uri="{9D8B030D-6E8A-4147-A177-3AD203B41FA5}">
                      <a16:colId xmlns:a16="http://schemas.microsoft.com/office/drawing/2014/main" val="1248674633"/>
                    </a:ext>
                  </a:extLst>
                </a:gridCol>
                <a:gridCol w="1654099">
                  <a:extLst>
                    <a:ext uri="{9D8B030D-6E8A-4147-A177-3AD203B41FA5}">
                      <a16:colId xmlns:a16="http://schemas.microsoft.com/office/drawing/2014/main" val="882502571"/>
                    </a:ext>
                  </a:extLst>
                </a:gridCol>
              </a:tblGrid>
              <a:tr h="14148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kern="12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number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cap="none" spc="0" dirty="0">
                          <a:solidFill>
                            <a:schemeClr val="bg1"/>
                          </a:solidFill>
                          <a:effectLst/>
                        </a:rPr>
                        <a:t>Predicted Churn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97289"/>
                  </a:ext>
                </a:extLst>
              </a:tr>
              <a:tr h="5891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382-4657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395860"/>
                  </a:ext>
                </a:extLst>
              </a:tr>
              <a:tr h="5891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371-7191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15010"/>
                  </a:ext>
                </a:extLst>
              </a:tr>
              <a:tr h="5891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358-1921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665991"/>
                  </a:ext>
                </a:extLst>
              </a:tr>
              <a:tr h="5891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375-9999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594984"/>
                  </a:ext>
                </a:extLst>
              </a:tr>
              <a:tr h="5891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8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330-6626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9062" marR="36638" marT="53125" marB="53125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9596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C84A2CCF-FFCB-0A36-C0B3-94086B94F2CC}"/>
              </a:ext>
            </a:extLst>
          </p:cNvPr>
          <p:cNvSpPr/>
          <p:nvPr/>
        </p:nvSpPr>
        <p:spPr>
          <a:xfrm>
            <a:off x="6014720" y="4734560"/>
            <a:ext cx="1320800" cy="353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2776F-D637-84C3-2F99-66501BE7B6F6}"/>
              </a:ext>
            </a:extLst>
          </p:cNvPr>
          <p:cNvSpPr/>
          <p:nvPr/>
        </p:nvSpPr>
        <p:spPr>
          <a:xfrm>
            <a:off x="7487920" y="4167618"/>
            <a:ext cx="3616960" cy="12311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 Strategies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Personalize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319821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D rendering of game pieces tied together with a rope">
            <a:extLst>
              <a:ext uri="{FF2B5EF4-FFF2-40B4-BE49-F238E27FC236}">
                <a16:creationId xmlns:a16="http://schemas.microsoft.com/office/drawing/2014/main" id="{006090BD-B2E5-769C-01CB-6B972519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B01FC-F55A-5A0D-D8DE-787222EE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8A2B-7BCA-3A0B-AC69-DE2F63E1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400" dirty="0"/>
              <a:t>Validate the model using expanded data set</a:t>
            </a:r>
          </a:p>
          <a:p>
            <a:endParaRPr lang="en-GB" sz="2400" dirty="0"/>
          </a:p>
          <a:p>
            <a:r>
              <a:rPr lang="en-GB" sz="2400" dirty="0"/>
              <a:t>Use other classification models</a:t>
            </a:r>
          </a:p>
          <a:p>
            <a:endParaRPr lang="en-GB" sz="2400" dirty="0"/>
          </a:p>
          <a:p>
            <a:r>
              <a:rPr lang="en-GB" sz="2400" dirty="0"/>
              <a:t>Implement the model in user friendly environment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940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2107</TotalTime>
  <Words>258</Words>
  <Application>Microsoft Office PowerPoint</Application>
  <PresentationFormat>Widescreen</PresentationFormat>
  <Paragraphs>124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Trebuchet MS</vt:lpstr>
      <vt:lpstr>Office Theme</vt:lpstr>
      <vt:lpstr>Model to Predict Churn in Syriatel</vt:lpstr>
      <vt:lpstr>Objective</vt:lpstr>
      <vt:lpstr>Modelling Approach</vt:lpstr>
      <vt:lpstr>Model Effectiveness Indicators </vt:lpstr>
      <vt:lpstr>Model Effectiveness : Confusion Matrix</vt:lpstr>
      <vt:lpstr>ROC curve</vt:lpstr>
      <vt:lpstr>Recommendation</vt:lpstr>
      <vt:lpstr>Model Usage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to Predict Churn in Syriatel</dc:title>
  <dc:creator>Yasitha De Alwis</dc:creator>
  <cp:lastModifiedBy>Yasitha De Alwis</cp:lastModifiedBy>
  <cp:revision>24</cp:revision>
  <dcterms:created xsi:type="dcterms:W3CDTF">2023-10-04T19:17:22Z</dcterms:created>
  <dcterms:modified xsi:type="dcterms:W3CDTF">2023-10-07T02:02:14Z</dcterms:modified>
</cp:coreProperties>
</file>