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62" r:id="rId3"/>
  </p:sldMasterIdLst>
  <p:sldIdLst>
    <p:sldId id="257" r:id="rId4"/>
    <p:sldId id="258" r:id="rId5"/>
    <p:sldId id="283" r:id="rId6"/>
    <p:sldId id="3321" r:id="rId7"/>
    <p:sldId id="284" r:id="rId8"/>
    <p:sldId id="3322" r:id="rId9"/>
    <p:sldId id="3323" r:id="rId10"/>
    <p:sldId id="3312" r:id="rId11"/>
    <p:sldId id="3325" r:id="rId12"/>
    <p:sldId id="3324" r:id="rId13"/>
    <p:sldId id="29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FCFC"/>
    <a:srgbClr val="0D0D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84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Train Score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5"/>
                <c:pt idx="0">
                  <c:v>XG Boost</c:v>
                </c:pt>
                <c:pt idx="1">
                  <c:v>XG Boost with SMOTE</c:v>
                </c:pt>
                <c:pt idx="2">
                  <c:v>Stacking (XG Boost &amp; lr)</c:v>
                </c:pt>
                <c:pt idx="3">
                  <c:v>Stacking (XG Boost &amp; RF)</c:v>
                </c:pt>
                <c:pt idx="4">
                  <c:v>Stacking (XG Boost,RF &amp; lr)</c:v>
                </c:pt>
              </c:strCache>
            </c:strRef>
          </c:cat>
          <c:val>
            <c:numRef>
              <c:f>Sheet1!$B$2:$B$13</c:f>
            </c:numRef>
          </c:val>
          <c:extLst>
            <c:ext xmlns:c16="http://schemas.microsoft.com/office/drawing/2014/chart" uri="{C3380CC4-5D6E-409C-BE32-E72D297353CC}">
              <c16:uniqueId val="{00000000-9034-4D0C-BCCC-99FD597F1E7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Test Score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5"/>
                <c:pt idx="0">
                  <c:v>XG Boost</c:v>
                </c:pt>
                <c:pt idx="1">
                  <c:v>XG Boost with SMOTE</c:v>
                </c:pt>
                <c:pt idx="2">
                  <c:v>Stacking (XG Boost &amp; lr)</c:v>
                </c:pt>
                <c:pt idx="3">
                  <c:v>Stacking (XG Boost &amp; RF)</c:v>
                </c:pt>
                <c:pt idx="4">
                  <c:v>Stacking (XG Boost,RF &amp; lr)</c:v>
                </c:pt>
              </c:strCache>
            </c:strRef>
          </c:cat>
          <c:val>
            <c:numRef>
              <c:f>Sheet1!$C$2:$C$13</c:f>
            </c:numRef>
          </c:val>
          <c:extLst>
            <c:ext xmlns:c16="http://schemas.microsoft.com/office/drawing/2014/chart" uri="{C3380CC4-5D6E-409C-BE32-E72D297353CC}">
              <c16:uniqueId val="{00000001-9034-4D0C-BCCC-99FD597F1E7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Log loss train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5"/>
                <c:pt idx="0">
                  <c:v>XG Boost</c:v>
                </c:pt>
                <c:pt idx="1">
                  <c:v>XG Boost with SMOTE</c:v>
                </c:pt>
                <c:pt idx="2">
                  <c:v>Stacking (XG Boost &amp; lr)</c:v>
                </c:pt>
                <c:pt idx="3">
                  <c:v>Stacking (XG Boost &amp; RF)</c:v>
                </c:pt>
                <c:pt idx="4">
                  <c:v>Stacking (XG Boost,RF &amp; lr)</c:v>
                </c:pt>
              </c:strCache>
            </c:strRef>
          </c:cat>
          <c:val>
            <c:numRef>
              <c:f>Sheet1!$D$2:$D$13</c:f>
            </c:numRef>
          </c:val>
          <c:extLst>
            <c:ext xmlns:c16="http://schemas.microsoft.com/office/drawing/2014/chart" uri="{C3380CC4-5D6E-409C-BE32-E72D297353CC}">
              <c16:uniqueId val="{00000002-9034-4D0C-BCCC-99FD597F1E7C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Log loss test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5"/>
                <c:pt idx="0">
                  <c:v>XG Boost</c:v>
                </c:pt>
                <c:pt idx="1">
                  <c:v>XG Boost with SMOTE</c:v>
                </c:pt>
                <c:pt idx="2">
                  <c:v>Stacking (XG Boost &amp; lr)</c:v>
                </c:pt>
                <c:pt idx="3">
                  <c:v>Stacking (XG Boost &amp; RF)</c:v>
                </c:pt>
                <c:pt idx="4">
                  <c:v>Stacking (XG Boost,RF &amp; lr)</c:v>
                </c:pt>
              </c:strCache>
            </c:strRef>
          </c:cat>
          <c:val>
            <c:numRef>
              <c:f>Sheet1!$E$2:$E$13</c:f>
              <c:numCache>
                <c:formatCode>0.000</c:formatCode>
                <c:ptCount val="5"/>
                <c:pt idx="0">
                  <c:v>0.39979999999999999</c:v>
                </c:pt>
                <c:pt idx="1">
                  <c:v>0.40229999999999999</c:v>
                </c:pt>
                <c:pt idx="2">
                  <c:v>0.4052</c:v>
                </c:pt>
                <c:pt idx="3">
                  <c:v>0.4052</c:v>
                </c:pt>
                <c:pt idx="4">
                  <c:v>0.40510000000000002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034-4D0C-BCCC-99FD597F1E7C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CV(f1 Score)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5"/>
                <c:pt idx="0">
                  <c:v>XG Boost</c:v>
                </c:pt>
                <c:pt idx="1">
                  <c:v>XG Boost with SMOTE</c:v>
                </c:pt>
                <c:pt idx="2">
                  <c:v>Stacking (XG Boost &amp; lr)</c:v>
                </c:pt>
                <c:pt idx="3">
                  <c:v>Stacking (XG Boost &amp; RF)</c:v>
                </c:pt>
                <c:pt idx="4">
                  <c:v>Stacking (XG Boost,RF &amp; lr)</c:v>
                </c:pt>
              </c:strCache>
            </c:strRef>
          </c:cat>
          <c:val>
            <c:numRef>
              <c:f>Sheet1!$F$2:$F$13</c:f>
              <c:numCache>
                <c:formatCode>0.000</c:formatCode>
                <c:ptCount val="5"/>
                <c:pt idx="0">
                  <c:v>0.52622999999999998</c:v>
                </c:pt>
                <c:pt idx="1">
                  <c:v>0.53022999999999998</c:v>
                </c:pt>
                <c:pt idx="2">
                  <c:v>0.53827999999999998</c:v>
                </c:pt>
                <c:pt idx="3">
                  <c:v>0.53742000000000001</c:v>
                </c:pt>
                <c:pt idx="4">
                  <c:v>0.53895999999999999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034-4D0C-BCCC-99FD597F1E7C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Accuracy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5"/>
                <c:pt idx="0">
                  <c:v>XG Boost</c:v>
                </c:pt>
                <c:pt idx="1">
                  <c:v>XG Boost with SMOTE</c:v>
                </c:pt>
                <c:pt idx="2">
                  <c:v>Stacking (XG Boost &amp; lr)</c:v>
                </c:pt>
                <c:pt idx="3">
                  <c:v>Stacking (XG Boost &amp; RF)</c:v>
                </c:pt>
                <c:pt idx="4">
                  <c:v>Stacking (XG Boost,RF &amp; lr)</c:v>
                </c:pt>
              </c:strCache>
            </c:strRef>
          </c:cat>
          <c:val>
            <c:numRef>
              <c:f>Sheet1!$G$2:$G$13</c:f>
              <c:numCache>
                <c:formatCode>General</c:formatCode>
                <c:ptCount val="5"/>
                <c:pt idx="0">
                  <c:v>0.82</c:v>
                </c:pt>
                <c:pt idx="1">
                  <c:v>0.82</c:v>
                </c:pt>
                <c:pt idx="2">
                  <c:v>0.82</c:v>
                </c:pt>
                <c:pt idx="3">
                  <c:v>0.82</c:v>
                </c:pt>
                <c:pt idx="4">
                  <c:v>0.82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9034-4D0C-BCCC-99FD597F1E7C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AUC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5"/>
                <c:pt idx="0">
                  <c:v>XG Boost</c:v>
                </c:pt>
                <c:pt idx="1">
                  <c:v>XG Boost with SMOTE</c:v>
                </c:pt>
                <c:pt idx="2">
                  <c:v>Stacking (XG Boost &amp; lr)</c:v>
                </c:pt>
                <c:pt idx="3">
                  <c:v>Stacking (XG Boost &amp; RF)</c:v>
                </c:pt>
                <c:pt idx="4">
                  <c:v>Stacking (XG Boost,RF &amp; lr)</c:v>
                </c:pt>
              </c:strCache>
            </c:strRef>
          </c:cat>
          <c:val>
            <c:numRef>
              <c:f>Sheet1!$H$2:$H$13</c:f>
            </c:numRef>
          </c:val>
          <c:extLst>
            <c:ext xmlns:c16="http://schemas.microsoft.com/office/drawing/2014/chart" uri="{C3380CC4-5D6E-409C-BE32-E72D297353CC}">
              <c16:uniqueId val="{00000006-9034-4D0C-BCCC-99FD597F1E7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331747632"/>
        <c:axId val="1725201967"/>
      </c:barChart>
      <c:catAx>
        <c:axId val="33174763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25201967"/>
        <c:crosses val="autoZero"/>
        <c:auto val="1"/>
        <c:lblAlgn val="ctr"/>
        <c:lblOffset val="100"/>
        <c:noMultiLvlLbl val="0"/>
      </c:catAx>
      <c:valAx>
        <c:axId val="1725201967"/>
        <c:scaling>
          <c:orientation val="minMax"/>
          <c:min val="0.2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17476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045D0-4315-8705-8EDD-C7733DC99A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F691D2-DA25-642B-8CA7-204E3B9909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7D7292-3608-E97B-9EB4-236D85162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5BF98-BB32-4D77-94C0-F8150519D7DE}" type="datetimeFigureOut">
              <a:rPr lang="en-GB" smtClean="0"/>
              <a:t>15/11/2023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1BF309-08BD-431B-9E12-55518B4B4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A40429-5246-001B-3262-84C09B3FB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3BCCC-8620-4AD5-892B-9E82D5A6DB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2372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CC25B-99A7-026A-D754-85B9525E7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A1E6FB-BB7D-E7CC-6BED-FB6D76C24E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5F6BA6-9DE7-7DC4-CF59-D5C2FE64B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5BF98-BB32-4D77-94C0-F8150519D7DE}" type="datetimeFigureOut">
              <a:rPr lang="en-GB" smtClean="0"/>
              <a:t>15/11/2023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82CD1-A32E-6659-92B1-359EF98F4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6EC18C-1866-D8FA-ACBA-23386D2A0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3BCCC-8620-4AD5-892B-9E82D5A6DB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6997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076826-235D-061E-7A73-1E87B60398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430031-245A-1C58-ED61-7F6A2D63A9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5E43C9-2CF7-BB13-5F61-1DCBE2D9F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5BF98-BB32-4D77-94C0-F8150519D7DE}" type="datetimeFigureOut">
              <a:rPr lang="en-GB" smtClean="0"/>
              <a:t>15/11/2023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CBEB45-7E89-78D5-E254-F8D5DBA95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950153-BC4F-B9BF-9DE5-3B3F02153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3BCCC-8620-4AD5-892B-9E82D5A6DB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05521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33674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954433" y="1607133"/>
            <a:ext cx="6957600" cy="317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6133" b="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954408" y="4782084"/>
            <a:ext cx="4894800" cy="46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33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131176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616198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title"/>
          </p:nvPr>
        </p:nvSpPr>
        <p:spPr>
          <a:xfrm>
            <a:off x="609600" y="548633"/>
            <a:ext cx="10972800" cy="49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body" idx="1"/>
          </p:nvPr>
        </p:nvSpPr>
        <p:spPr>
          <a:xfrm>
            <a:off x="609600" y="1663933"/>
            <a:ext cx="10972800" cy="40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714202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>
            <a:spLocks noGrp="1"/>
          </p:cNvSpPr>
          <p:nvPr>
            <p:ph type="title"/>
          </p:nvPr>
        </p:nvSpPr>
        <p:spPr>
          <a:xfrm>
            <a:off x="609600" y="548633"/>
            <a:ext cx="10972800" cy="49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973642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>
            <a:spLocks noGrp="1"/>
          </p:cNvSpPr>
          <p:nvPr>
            <p:ph type="title"/>
          </p:nvPr>
        </p:nvSpPr>
        <p:spPr>
          <a:xfrm>
            <a:off x="609600" y="548633"/>
            <a:ext cx="10972800" cy="49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92373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661629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89074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14639-86E1-A3F2-2E0B-AF8660FA7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660F1-0778-F167-E5E8-CA86205E8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87F92F-AFBC-FDDE-9CA1-D4B8E5965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5BF98-BB32-4D77-94C0-F8150519D7DE}" type="datetimeFigureOut">
              <a:rPr lang="en-GB" smtClean="0"/>
              <a:t>15/11/2023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62B24C-E76B-2102-B8ED-20B69EF49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79F8B2-CD63-F12C-A415-AEAEFBB1F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3BCCC-8620-4AD5-892B-9E82D5A6DB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60060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" name="Google Shape;29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125554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41097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36" name="Google Shape;36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3196082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7077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F42E7-A509-4673-7C74-288A32BCC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68B5B1-1D97-CCFA-DECB-AB4A4A216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8F047A-ABB7-12A4-0830-6D9DDAD6E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5BF98-BB32-4D77-94C0-F8150519D7DE}" type="datetimeFigureOut">
              <a:rPr lang="en-GB" smtClean="0"/>
              <a:t>15/11/2023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4EFD6D-52A2-949F-FED4-41B37EC7E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610AE-9189-1B2B-28D7-4F19F9D1F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3BCCC-8620-4AD5-892B-9E82D5A6DB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4179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4BF0C-4B1E-8B77-5AD7-744AE4FAD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C8668-5FAB-DDFC-8FA1-32A5093283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A70415-D3E2-6F6F-5E7B-461FD76365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A4152E-CBF1-132F-AE57-FC6227093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5BF98-BB32-4D77-94C0-F8150519D7DE}" type="datetimeFigureOut">
              <a:rPr lang="en-GB" smtClean="0"/>
              <a:t>15/11/2023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96503E-443C-D21C-1DE0-1B70346C3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9B3D09-D150-7CD5-8C7A-046F620A2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3BCCC-8620-4AD5-892B-9E82D5A6DB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6755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46E00-F580-F0FE-8BA6-41C463699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62BA2B-3941-D8D5-0721-F12FCE8A7A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E2B23D-E4F1-32CE-A6B4-BA34C5A97F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789804-EBAD-D05D-A14C-17E8793AD6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6C1FA8-24BF-5C79-E730-7E348FA378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BDC768-EFCB-2224-A067-7F0AA5E2B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5BF98-BB32-4D77-94C0-F8150519D7DE}" type="datetimeFigureOut">
              <a:rPr lang="en-GB" smtClean="0"/>
              <a:t>15/11/2023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E007CB-09C1-F264-0A54-70AFF4D7C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713EE8-2E92-E3FD-36A7-AF1702230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3BCCC-8620-4AD5-892B-9E82D5A6DB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4083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8D912-400E-F809-397D-BD298B2A8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0A1865-8FE7-7130-38D7-A65C525CF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5BF98-BB32-4D77-94C0-F8150519D7DE}" type="datetimeFigureOut">
              <a:rPr lang="en-GB" smtClean="0"/>
              <a:t>15/11/2023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F11C2C-581F-3636-4AFD-18B50310A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3DA34D-446C-331D-62F6-111FE17B3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3BCCC-8620-4AD5-892B-9E82D5A6DB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9058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CCFC68-9938-660F-1423-6A1401318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5BF98-BB32-4D77-94C0-F8150519D7DE}" type="datetimeFigureOut">
              <a:rPr lang="en-GB" smtClean="0"/>
              <a:t>15/11/2023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E29F9F-8237-CB0D-2F7B-D9AE5E043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D8FCB1-D8C4-8689-6561-94718F5B7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3BCCC-8620-4AD5-892B-9E82D5A6DB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0455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34DF4-DEEB-5BA8-88A9-73EC2DEF3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B903D-8FC4-E686-D77C-E2D7FBCDFA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4BF4D2-9AEF-4BF2-635E-5B45F621BA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719680-1C26-BA9C-A444-8986607D6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5BF98-BB32-4D77-94C0-F8150519D7DE}" type="datetimeFigureOut">
              <a:rPr lang="en-GB" smtClean="0"/>
              <a:t>15/11/2023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6A9D31-4563-D189-647C-5F553DCAB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9728EB-A0FC-4421-F9DE-750FE1740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3BCCC-8620-4AD5-892B-9E82D5A6DB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9590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5607F-CAF7-8D16-C2B4-488BAC309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93C2B1-59FB-5587-1C27-9BAA5A3F94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036814-152B-811C-519F-D703F4AA49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D2F903-5CCF-F956-CC77-223A2409B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5BF98-BB32-4D77-94C0-F8150519D7DE}" type="datetimeFigureOut">
              <a:rPr lang="en-GB" smtClean="0"/>
              <a:t>15/11/2023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5F553C-2710-443F-D7BD-7956EFC0F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999D0F-2B5C-6610-4827-3B05F745A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3BCCC-8620-4AD5-892B-9E82D5A6DB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2408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B44543-7E34-F362-BA32-5A349D5D7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59BEBF-B247-ED14-8DAA-EE79BF8BA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516F74-4957-D1F8-1881-0D4ECE08EB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5BF98-BB32-4D77-94C0-F8150519D7DE}" type="datetimeFigureOut">
              <a:rPr lang="en-GB" smtClean="0"/>
              <a:t>15/11/2023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302BFE-D740-6744-EAFE-89DA93F2E7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F57724-3CCE-BAE0-85A8-366802D99C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3BCCC-8620-4AD5-892B-9E82D5A6DB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9753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5538EA4D-B71F-3E47-9CEB-B59B2E557C88}"/>
              </a:ext>
            </a:extLst>
          </p:cNvPr>
          <p:cNvSpPr/>
          <p:nvPr userDrawn="1"/>
        </p:nvSpPr>
        <p:spPr>
          <a:xfrm>
            <a:off x="11136114" y="376962"/>
            <a:ext cx="297789" cy="297712"/>
          </a:xfrm>
          <a:prstGeom prst="ellipse">
            <a:avLst/>
          </a:prstGeom>
          <a:solidFill>
            <a:srgbClr val="659F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1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AFA0A0-434E-E340-A675-5E45B45DDFED}"/>
              </a:ext>
            </a:extLst>
          </p:cNvPr>
          <p:cNvSpPr txBox="1"/>
          <p:nvPr userDrawn="1"/>
        </p:nvSpPr>
        <p:spPr>
          <a:xfrm>
            <a:off x="11019094" y="352094"/>
            <a:ext cx="536934" cy="357054"/>
          </a:xfrm>
          <a:prstGeom prst="ellipse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fld id="{C2130A1F-96FE-9345-9E91-FD9BE4197128}" type="slidenum">
              <a:rPr lang="en-US" sz="1050" b="0" i="0" spc="0" smtClean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pPr algn="ctr"/>
              <a:t>‹#›</a:t>
            </a:fld>
            <a:endParaRPr lang="en-US" sz="1050" b="0" i="0" spc="0" dirty="0">
              <a:solidFill>
                <a:schemeClr val="bg1"/>
              </a:solidFill>
              <a:latin typeface="Poppins Medium" pitchFamily="2" charset="77"/>
              <a:cs typeface="Poppins Medium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509942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 ftr="0" dt="0"/>
  <p:txStyles>
    <p:titleStyle>
      <a:lvl1pPr algn="l" defTabSz="914172" rtl="0" eaLnBrk="1" latinLnBrk="0" hangingPunct="1">
        <a:lnSpc>
          <a:spcPct val="90000"/>
        </a:lnSpc>
        <a:spcBef>
          <a:spcPct val="0"/>
        </a:spcBef>
        <a:buNone/>
        <a:defRPr sz="4399" b="1" i="0" kern="1200">
          <a:solidFill>
            <a:schemeClr val="tx2"/>
          </a:solidFill>
          <a:latin typeface="Poppins" pitchFamily="2" charset="77"/>
          <a:ea typeface="+mj-ea"/>
          <a:cs typeface="+mj-cs"/>
        </a:defRPr>
      </a:lvl1pPr>
    </p:titleStyle>
    <p:bodyStyle>
      <a:lvl1pPr marL="0" indent="0" algn="l" defTabSz="914172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1pPr>
      <a:lvl2pPr marL="457086" indent="0" algn="l" defTabSz="91417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2pPr>
      <a:lvl3pPr marL="914172" indent="0" algn="l" defTabSz="91417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3pPr>
      <a:lvl4pPr marL="1371257" indent="0" algn="l" defTabSz="91417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4pPr>
      <a:lvl5pPr marL="1828343" indent="0" algn="l" defTabSz="91417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5pPr>
      <a:lvl6pPr marL="2513972" indent="-228543" algn="l" defTabSz="91417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057" indent="-228543" algn="l" defTabSz="91417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143" indent="-228543" algn="l" defTabSz="91417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229" indent="-228543" algn="l" defTabSz="91417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86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72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57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43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29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14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600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686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09600" y="548633"/>
            <a:ext cx="10972800" cy="4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09600" y="1536633"/>
            <a:ext cx="10972800" cy="47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2410508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ydealwis@gmail.com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linkedin.com/in/yasitha-de-alwis/" TargetMode="External"/><Relationship Id="rId4" Type="http://schemas.openxmlformats.org/officeDocument/2006/relationships/hyperlink" Target="https://github.com/yasiSriLanka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ydealwis@gmail.com" TargetMode="External"/><Relationship Id="rId2" Type="http://schemas.openxmlformats.org/officeDocument/2006/relationships/hyperlink" Target="https://github.com/yasiSriLanka/dsc-capstone-loan-default-prediction" TargetMode="Externa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9.png"/><Relationship Id="rId5" Type="http://schemas.openxmlformats.org/officeDocument/2006/relationships/hyperlink" Target="https://www.linkedin.com/in/yasitha-de-alwis/" TargetMode="External"/><Relationship Id="rId4" Type="http://schemas.openxmlformats.org/officeDocument/2006/relationships/hyperlink" Target="https://github.com/yasiSriLanka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54DEE1C-7FD6-4FA0-A96A-BDF952F199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34A788-B5A5-C35C-CFC4-C8AE30EEC4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2476" y="3894532"/>
            <a:ext cx="9144000" cy="1193138"/>
          </a:xfrm>
        </p:spPr>
        <p:txBody>
          <a:bodyPr>
            <a:normAutofit/>
          </a:bodyPr>
          <a:lstStyle/>
          <a:p>
            <a:r>
              <a:rPr lang="en-GB" sz="3700" b="1" dirty="0"/>
              <a:t>Machine Learning Model to Predict </a:t>
            </a:r>
            <a:br>
              <a:rPr lang="en-GB" sz="3700" b="1" dirty="0"/>
            </a:br>
            <a:r>
              <a:rPr lang="en-GB" sz="3700" b="1" dirty="0"/>
              <a:t>Creditworthiness of Borrowers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2865A8-2040-C292-EB0D-FF703BE14A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2476" y="5020065"/>
            <a:ext cx="9144000" cy="347274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Yasitha De Alwis</a:t>
            </a:r>
          </a:p>
        </p:txBody>
      </p:sp>
      <p:pic>
        <p:nvPicPr>
          <p:cNvPr id="12" name="Picture 11" descr="White calculator">
            <a:extLst>
              <a:ext uri="{FF2B5EF4-FFF2-40B4-BE49-F238E27FC236}">
                <a16:creationId xmlns:a16="http://schemas.microsoft.com/office/drawing/2014/main" id="{8A48D333-16AB-9BEE-5B2D-73E4485A00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471" r="2" b="26147"/>
          <a:stretch/>
        </p:blipFill>
        <p:spPr>
          <a:xfrm>
            <a:off x="1764559" y="21624"/>
            <a:ext cx="8903441" cy="3766876"/>
          </a:xfrm>
          <a:custGeom>
            <a:avLst/>
            <a:gdLst/>
            <a:ahLst/>
            <a:cxnLst/>
            <a:rect l="l" t="t" r="r" b="b"/>
            <a:pathLst>
              <a:path w="8903441" h="3766876">
                <a:moveTo>
                  <a:pt x="8890380" y="1667288"/>
                </a:moveTo>
                <a:lnTo>
                  <a:pt x="8895460" y="1677046"/>
                </a:lnTo>
                <a:cubicBezTo>
                  <a:pt x="8905866" y="1703466"/>
                  <a:pt x="8906717" y="1724063"/>
                  <a:pt x="8894323" y="1729738"/>
                </a:cubicBezTo>
                <a:lnTo>
                  <a:pt x="8891365" y="1729349"/>
                </a:lnTo>
                <a:lnTo>
                  <a:pt x="8891421" y="1712412"/>
                </a:lnTo>
                <a:cubicBezTo>
                  <a:pt x="8891337" y="1700170"/>
                  <a:pt x="8891138" y="1688653"/>
                  <a:pt x="8890856" y="1678595"/>
                </a:cubicBezTo>
                <a:close/>
                <a:moveTo>
                  <a:pt x="8888451" y="1641624"/>
                </a:moveTo>
                <a:cubicBezTo>
                  <a:pt x="8888927" y="1642911"/>
                  <a:pt x="8889388" y="1647125"/>
                  <a:pt x="8889800" y="1653531"/>
                </a:cubicBezTo>
                <a:lnTo>
                  <a:pt x="8890380" y="1667288"/>
                </a:lnTo>
                <a:lnTo>
                  <a:pt x="8884645" y="1656272"/>
                </a:lnTo>
                <a:lnTo>
                  <a:pt x="8886368" y="1643902"/>
                </a:lnTo>
                <a:cubicBezTo>
                  <a:pt x="8887058" y="1640758"/>
                  <a:pt x="8887743" y="1639762"/>
                  <a:pt x="8888451" y="1641624"/>
                </a:cubicBezTo>
                <a:close/>
                <a:moveTo>
                  <a:pt x="999724" y="1241031"/>
                </a:moveTo>
                <a:cubicBezTo>
                  <a:pt x="998379" y="1242269"/>
                  <a:pt x="996554" y="1243547"/>
                  <a:pt x="995210" y="1244785"/>
                </a:cubicBezTo>
                <a:cubicBezTo>
                  <a:pt x="1005261" y="1248940"/>
                  <a:pt x="1015746" y="1252497"/>
                  <a:pt x="1025774" y="1256374"/>
                </a:cubicBezTo>
                <a:cubicBezTo>
                  <a:pt x="1037480" y="1257305"/>
                  <a:pt x="1049668" y="1258195"/>
                  <a:pt x="1060894" y="1259168"/>
                </a:cubicBezTo>
                <a:cubicBezTo>
                  <a:pt x="1040504" y="1253123"/>
                  <a:pt x="1020115" y="1247076"/>
                  <a:pt x="999724" y="1241031"/>
                </a:cubicBezTo>
                <a:close/>
                <a:moveTo>
                  <a:pt x="1319296" y="820371"/>
                </a:moveTo>
                <a:cubicBezTo>
                  <a:pt x="1421680" y="872109"/>
                  <a:pt x="1548101" y="905226"/>
                  <a:pt x="1681342" y="933268"/>
                </a:cubicBezTo>
                <a:cubicBezTo>
                  <a:pt x="1683167" y="931988"/>
                  <a:pt x="1684512" y="930751"/>
                  <a:pt x="1686338" y="929471"/>
                </a:cubicBezTo>
                <a:cubicBezTo>
                  <a:pt x="1563998" y="893197"/>
                  <a:pt x="1441635" y="856646"/>
                  <a:pt x="1319296" y="820371"/>
                </a:cubicBezTo>
                <a:close/>
                <a:moveTo>
                  <a:pt x="7894848" y="858"/>
                </a:moveTo>
                <a:cubicBezTo>
                  <a:pt x="7906700" y="3455"/>
                  <a:pt x="7910528" y="8436"/>
                  <a:pt x="7907341" y="16271"/>
                </a:cubicBezTo>
                <a:cubicBezTo>
                  <a:pt x="7902882" y="26177"/>
                  <a:pt x="7893520" y="35394"/>
                  <a:pt x="7882642" y="43904"/>
                </a:cubicBezTo>
                <a:cubicBezTo>
                  <a:pt x="7831903" y="83897"/>
                  <a:pt x="7856047" y="94090"/>
                  <a:pt x="7927648" y="93123"/>
                </a:cubicBezTo>
                <a:cubicBezTo>
                  <a:pt x="7991511" y="92274"/>
                  <a:pt x="8055318" y="85274"/>
                  <a:pt x="8119655" y="78787"/>
                </a:cubicBezTo>
                <a:cubicBezTo>
                  <a:pt x="8151329" y="75447"/>
                  <a:pt x="8152942" y="77265"/>
                  <a:pt x="8141786" y="93635"/>
                </a:cubicBezTo>
                <a:cubicBezTo>
                  <a:pt x="8123815" y="120677"/>
                  <a:pt x="8122595" y="145410"/>
                  <a:pt x="8151055" y="166138"/>
                </a:cubicBezTo>
                <a:cubicBezTo>
                  <a:pt x="8157767" y="170866"/>
                  <a:pt x="8162605" y="176318"/>
                  <a:pt x="8160811" y="183471"/>
                </a:cubicBezTo>
                <a:cubicBezTo>
                  <a:pt x="8152723" y="212724"/>
                  <a:pt x="8169841" y="236686"/>
                  <a:pt x="8187466" y="260884"/>
                </a:cubicBezTo>
                <a:cubicBezTo>
                  <a:pt x="8217175" y="301371"/>
                  <a:pt x="8254836" y="338641"/>
                  <a:pt x="8295790" y="374783"/>
                </a:cubicBezTo>
                <a:cubicBezTo>
                  <a:pt x="8324664" y="400232"/>
                  <a:pt x="8342922" y="431650"/>
                  <a:pt x="8406170" y="440370"/>
                </a:cubicBezTo>
                <a:cubicBezTo>
                  <a:pt x="8421364" y="442394"/>
                  <a:pt x="8426373" y="449790"/>
                  <a:pt x="8420903" y="459225"/>
                </a:cubicBezTo>
                <a:cubicBezTo>
                  <a:pt x="8402820" y="490474"/>
                  <a:pt x="8417534" y="514648"/>
                  <a:pt x="8450800" y="534955"/>
                </a:cubicBezTo>
                <a:cubicBezTo>
                  <a:pt x="8462563" y="542037"/>
                  <a:pt x="8458146" y="546902"/>
                  <a:pt x="8442097" y="551669"/>
                </a:cubicBezTo>
                <a:cubicBezTo>
                  <a:pt x="8423667" y="556925"/>
                  <a:pt x="8409328" y="564619"/>
                  <a:pt x="8398067" y="574282"/>
                </a:cubicBezTo>
                <a:cubicBezTo>
                  <a:pt x="8379577" y="589897"/>
                  <a:pt x="8370872" y="606612"/>
                  <a:pt x="8363634" y="623477"/>
                </a:cubicBezTo>
                <a:cubicBezTo>
                  <a:pt x="8352394" y="649929"/>
                  <a:pt x="8339133" y="675439"/>
                  <a:pt x="8295388" y="695789"/>
                </a:cubicBezTo>
                <a:cubicBezTo>
                  <a:pt x="8282368" y="701969"/>
                  <a:pt x="8271923" y="709882"/>
                  <a:pt x="8260972" y="717559"/>
                </a:cubicBezTo>
                <a:cubicBezTo>
                  <a:pt x="8264466" y="724248"/>
                  <a:pt x="8273101" y="728807"/>
                  <a:pt x="8289132" y="729358"/>
                </a:cubicBezTo>
                <a:cubicBezTo>
                  <a:pt x="8391169" y="732995"/>
                  <a:pt x="8386647" y="769770"/>
                  <a:pt x="8387346" y="810845"/>
                </a:cubicBezTo>
                <a:cubicBezTo>
                  <a:pt x="8388418" y="861681"/>
                  <a:pt x="8330862" y="890238"/>
                  <a:pt x="8259532" y="916368"/>
                </a:cubicBezTo>
                <a:cubicBezTo>
                  <a:pt x="8235122" y="925226"/>
                  <a:pt x="8199529" y="928071"/>
                  <a:pt x="8191769" y="950020"/>
                </a:cubicBezTo>
                <a:cubicBezTo>
                  <a:pt x="8234379" y="966427"/>
                  <a:pt x="8282955" y="945934"/>
                  <a:pt x="8327664" y="947606"/>
                </a:cubicBezTo>
                <a:cubicBezTo>
                  <a:pt x="8364609" y="949119"/>
                  <a:pt x="8424473" y="941347"/>
                  <a:pt x="8378206" y="982626"/>
                </a:cubicBezTo>
                <a:cubicBezTo>
                  <a:pt x="8364736" y="994722"/>
                  <a:pt x="8382242" y="1001021"/>
                  <a:pt x="8400605" y="1000529"/>
                </a:cubicBezTo>
                <a:cubicBezTo>
                  <a:pt x="8549357" y="995586"/>
                  <a:pt x="8487684" y="1076555"/>
                  <a:pt x="8538706" y="1111533"/>
                </a:cubicBezTo>
                <a:cubicBezTo>
                  <a:pt x="8553092" y="1120905"/>
                  <a:pt x="8540810" y="1141011"/>
                  <a:pt x="8520556" y="1147547"/>
                </a:cubicBezTo>
                <a:cubicBezTo>
                  <a:pt x="8392015" y="1189611"/>
                  <a:pt x="8380569" y="1263373"/>
                  <a:pt x="8322605" y="1331423"/>
                </a:cubicBezTo>
                <a:cubicBezTo>
                  <a:pt x="8393509" y="1350105"/>
                  <a:pt x="8476647" y="1348124"/>
                  <a:pt x="8552563" y="1357692"/>
                </a:cubicBezTo>
                <a:cubicBezTo>
                  <a:pt x="8631413" y="1367560"/>
                  <a:pt x="8632510" y="1380057"/>
                  <a:pt x="8572872" y="1434543"/>
                </a:cubicBezTo>
                <a:cubicBezTo>
                  <a:pt x="8740108" y="1430496"/>
                  <a:pt x="8740108" y="1430496"/>
                  <a:pt x="8695911" y="1511890"/>
                </a:cubicBezTo>
                <a:cubicBezTo>
                  <a:pt x="8766152" y="1509223"/>
                  <a:pt x="8835070" y="1574251"/>
                  <a:pt x="8873147" y="1634187"/>
                </a:cubicBezTo>
                <a:lnTo>
                  <a:pt x="8884645" y="1656272"/>
                </a:lnTo>
                <a:lnTo>
                  <a:pt x="8884254" y="1659075"/>
                </a:lnTo>
                <a:cubicBezTo>
                  <a:pt x="8882795" y="1672543"/>
                  <a:pt x="8881198" y="1691773"/>
                  <a:pt x="8879232" y="1711097"/>
                </a:cubicBezTo>
                <a:lnTo>
                  <a:pt x="8877347" y="1727504"/>
                </a:lnTo>
                <a:lnTo>
                  <a:pt x="8865337" y="1725923"/>
                </a:lnTo>
                <a:cubicBezTo>
                  <a:pt x="8855639" y="1721668"/>
                  <a:pt x="8848716" y="1720054"/>
                  <a:pt x="8843722" y="1720152"/>
                </a:cubicBezTo>
                <a:cubicBezTo>
                  <a:pt x="8828739" y="1720444"/>
                  <a:pt x="8831115" y="1736133"/>
                  <a:pt x="8828004" y="1742073"/>
                </a:cubicBezTo>
                <a:cubicBezTo>
                  <a:pt x="8817547" y="1760900"/>
                  <a:pt x="8843589" y="1770647"/>
                  <a:pt x="8861127" y="1782820"/>
                </a:cubicBezTo>
                <a:cubicBezTo>
                  <a:pt x="8867694" y="1787281"/>
                  <a:pt x="8872382" y="1766445"/>
                  <a:pt x="8875975" y="1739445"/>
                </a:cubicBezTo>
                <a:lnTo>
                  <a:pt x="8877347" y="1727504"/>
                </a:lnTo>
                <a:lnTo>
                  <a:pt x="8891365" y="1729349"/>
                </a:lnTo>
                <a:lnTo>
                  <a:pt x="8891294" y="1750579"/>
                </a:lnTo>
                <a:cubicBezTo>
                  <a:pt x="8890576" y="1802412"/>
                  <a:pt x="8887485" y="1854103"/>
                  <a:pt x="8879895" y="1858687"/>
                </a:cubicBezTo>
                <a:cubicBezTo>
                  <a:pt x="8799411" y="1907447"/>
                  <a:pt x="8858072" y="1996322"/>
                  <a:pt x="8700018" y="2022228"/>
                </a:cubicBezTo>
                <a:cubicBezTo>
                  <a:pt x="8628887" y="2034069"/>
                  <a:pt x="8597252" y="2070985"/>
                  <a:pt x="8546517" y="2094468"/>
                </a:cubicBezTo>
                <a:cubicBezTo>
                  <a:pt x="8369592" y="2175758"/>
                  <a:pt x="8254890" y="2270617"/>
                  <a:pt x="8208310" y="2391116"/>
                </a:cubicBezTo>
                <a:cubicBezTo>
                  <a:pt x="8195251" y="2424444"/>
                  <a:pt x="8137916" y="2455501"/>
                  <a:pt x="8101924" y="2486924"/>
                </a:cubicBezTo>
                <a:cubicBezTo>
                  <a:pt x="8122498" y="2506105"/>
                  <a:pt x="8219539" y="2452814"/>
                  <a:pt x="8188722" y="2510086"/>
                </a:cubicBezTo>
                <a:cubicBezTo>
                  <a:pt x="8165388" y="2553270"/>
                  <a:pt x="8098391" y="2584616"/>
                  <a:pt x="8035596" y="2614194"/>
                </a:cubicBezTo>
                <a:cubicBezTo>
                  <a:pt x="7963481" y="2647947"/>
                  <a:pt x="7883214" y="2677100"/>
                  <a:pt x="7854509" y="2730830"/>
                </a:cubicBezTo>
                <a:cubicBezTo>
                  <a:pt x="7848249" y="2742293"/>
                  <a:pt x="6341566" y="3671513"/>
                  <a:pt x="4141410" y="3763614"/>
                </a:cubicBezTo>
                <a:cubicBezTo>
                  <a:pt x="3781875" y="3778662"/>
                  <a:pt x="2353277" y="3737838"/>
                  <a:pt x="2161737" y="3718831"/>
                </a:cubicBezTo>
                <a:cubicBezTo>
                  <a:pt x="1964811" y="3699179"/>
                  <a:pt x="1793107" y="3646810"/>
                  <a:pt x="1591600" y="3635674"/>
                </a:cubicBezTo>
                <a:cubicBezTo>
                  <a:pt x="1485018" y="3629919"/>
                  <a:pt x="1381185" y="3611329"/>
                  <a:pt x="1390654" y="3531585"/>
                </a:cubicBezTo>
                <a:cubicBezTo>
                  <a:pt x="1393510" y="3508948"/>
                  <a:pt x="1364047" y="3493344"/>
                  <a:pt x="1320867" y="3503571"/>
                </a:cubicBezTo>
                <a:cubicBezTo>
                  <a:pt x="1239265" y="3523046"/>
                  <a:pt x="1198946" y="3494124"/>
                  <a:pt x="1150681" y="3474015"/>
                </a:cubicBezTo>
                <a:cubicBezTo>
                  <a:pt x="1065213" y="3438422"/>
                  <a:pt x="982868" y="3399757"/>
                  <a:pt x="851974" y="3403971"/>
                </a:cubicBezTo>
                <a:cubicBezTo>
                  <a:pt x="873994" y="3367898"/>
                  <a:pt x="917237" y="3369420"/>
                  <a:pt x="956780" y="3372944"/>
                </a:cubicBezTo>
                <a:cubicBezTo>
                  <a:pt x="1061276" y="3382521"/>
                  <a:pt x="1164043" y="3394488"/>
                  <a:pt x="1268515" y="3403788"/>
                </a:cubicBezTo>
                <a:cubicBezTo>
                  <a:pt x="1336376" y="3409863"/>
                  <a:pt x="1404651" y="3420660"/>
                  <a:pt x="1492884" y="3399484"/>
                </a:cubicBezTo>
                <a:cubicBezTo>
                  <a:pt x="1410006" y="3338199"/>
                  <a:pt x="1277736" y="3337777"/>
                  <a:pt x="1169657" y="3325996"/>
                </a:cubicBezTo>
                <a:cubicBezTo>
                  <a:pt x="1034677" y="3311259"/>
                  <a:pt x="951965" y="3268429"/>
                  <a:pt x="853866" y="3221353"/>
                </a:cubicBezTo>
                <a:cubicBezTo>
                  <a:pt x="950752" y="3199416"/>
                  <a:pt x="1014418" y="3234964"/>
                  <a:pt x="1090648" y="3226034"/>
                </a:cubicBezTo>
                <a:cubicBezTo>
                  <a:pt x="1094340" y="3218434"/>
                  <a:pt x="1100169" y="3207568"/>
                  <a:pt x="1099183" y="3207375"/>
                </a:cubicBezTo>
                <a:cubicBezTo>
                  <a:pt x="971072" y="3188118"/>
                  <a:pt x="907890" y="3136018"/>
                  <a:pt x="882137" y="3068880"/>
                </a:cubicBezTo>
                <a:cubicBezTo>
                  <a:pt x="868924" y="3034221"/>
                  <a:pt x="822286" y="3027121"/>
                  <a:pt x="776145" y="3014660"/>
                </a:cubicBezTo>
                <a:cubicBezTo>
                  <a:pt x="613874" y="2970419"/>
                  <a:pt x="443486" y="2933046"/>
                  <a:pt x="307191" y="2864697"/>
                </a:cubicBezTo>
                <a:cubicBezTo>
                  <a:pt x="457123" y="2862170"/>
                  <a:pt x="581367" y="2903594"/>
                  <a:pt x="743379" y="2911759"/>
                </a:cubicBezTo>
                <a:cubicBezTo>
                  <a:pt x="608349" y="2835743"/>
                  <a:pt x="439124" y="2806104"/>
                  <a:pt x="284020" y="2766269"/>
                </a:cubicBezTo>
                <a:cubicBezTo>
                  <a:pt x="213164" y="2748143"/>
                  <a:pt x="147010" y="2722889"/>
                  <a:pt x="63190" y="2717094"/>
                </a:cubicBezTo>
                <a:cubicBezTo>
                  <a:pt x="33455" y="2714947"/>
                  <a:pt x="-16425" y="2709531"/>
                  <a:pt x="5340" y="2681595"/>
                </a:cubicBezTo>
                <a:cubicBezTo>
                  <a:pt x="23652" y="2658441"/>
                  <a:pt x="63627" y="2661368"/>
                  <a:pt x="100237" y="2664591"/>
                </a:cubicBezTo>
                <a:cubicBezTo>
                  <a:pt x="188123" y="2672547"/>
                  <a:pt x="277551" y="2664977"/>
                  <a:pt x="394328" y="2654447"/>
                </a:cubicBezTo>
                <a:cubicBezTo>
                  <a:pt x="290057" y="2592242"/>
                  <a:pt x="112140" y="2629127"/>
                  <a:pt x="21491" y="2562088"/>
                </a:cubicBezTo>
                <a:cubicBezTo>
                  <a:pt x="125636" y="2540073"/>
                  <a:pt x="208727" y="2559644"/>
                  <a:pt x="294268" y="2557453"/>
                </a:cubicBezTo>
                <a:cubicBezTo>
                  <a:pt x="371589" y="2555423"/>
                  <a:pt x="389695" y="2540961"/>
                  <a:pt x="367847" y="2501743"/>
                </a:cubicBezTo>
                <a:cubicBezTo>
                  <a:pt x="333905" y="2440640"/>
                  <a:pt x="373328" y="2404160"/>
                  <a:pt x="486858" y="2411824"/>
                </a:cubicBezTo>
                <a:cubicBezTo>
                  <a:pt x="592120" y="2419095"/>
                  <a:pt x="600599" y="2394285"/>
                  <a:pt x="570008" y="2360312"/>
                </a:cubicBezTo>
                <a:cubicBezTo>
                  <a:pt x="525457" y="2310774"/>
                  <a:pt x="567057" y="2265987"/>
                  <a:pt x="594400" y="2218813"/>
                </a:cubicBezTo>
                <a:cubicBezTo>
                  <a:pt x="635581" y="2147198"/>
                  <a:pt x="612469" y="2115647"/>
                  <a:pt x="505675" y="2074370"/>
                </a:cubicBezTo>
                <a:cubicBezTo>
                  <a:pt x="445534" y="2051386"/>
                  <a:pt x="381431" y="2032947"/>
                  <a:pt x="295650" y="2015851"/>
                </a:cubicBezTo>
                <a:cubicBezTo>
                  <a:pt x="487251" y="1985881"/>
                  <a:pt x="281423" y="1958614"/>
                  <a:pt x="346760" y="1924896"/>
                </a:cubicBezTo>
                <a:cubicBezTo>
                  <a:pt x="481788" y="1901571"/>
                  <a:pt x="600623" y="1980687"/>
                  <a:pt x="783461" y="1939173"/>
                </a:cubicBezTo>
                <a:cubicBezTo>
                  <a:pt x="547912" y="1882335"/>
                  <a:pt x="287006" y="1807013"/>
                  <a:pt x="112183" y="1719100"/>
                </a:cubicBezTo>
                <a:cubicBezTo>
                  <a:pt x="148588" y="1692398"/>
                  <a:pt x="188462" y="1710725"/>
                  <a:pt x="219936" y="1699568"/>
                </a:cubicBezTo>
                <a:cubicBezTo>
                  <a:pt x="218006" y="1694140"/>
                  <a:pt x="220184" y="1685834"/>
                  <a:pt x="214196" y="1683841"/>
                </a:cubicBezTo>
                <a:cubicBezTo>
                  <a:pt x="85284" y="1638910"/>
                  <a:pt x="83720" y="1637648"/>
                  <a:pt x="212296" y="1584947"/>
                </a:cubicBezTo>
                <a:cubicBezTo>
                  <a:pt x="257172" y="1566456"/>
                  <a:pt x="252206" y="1554019"/>
                  <a:pt x="226108" y="1538121"/>
                </a:cubicBezTo>
                <a:cubicBezTo>
                  <a:pt x="207682" y="1526866"/>
                  <a:pt x="185078" y="1517656"/>
                  <a:pt x="192710" y="1488723"/>
                </a:cubicBezTo>
                <a:cubicBezTo>
                  <a:pt x="268435" y="1518175"/>
                  <a:pt x="624154" y="1547955"/>
                  <a:pt x="685843" y="1538903"/>
                </a:cubicBezTo>
                <a:cubicBezTo>
                  <a:pt x="755173" y="1528619"/>
                  <a:pt x="994201" y="1520231"/>
                  <a:pt x="1067153" y="1523622"/>
                </a:cubicBezTo>
                <a:cubicBezTo>
                  <a:pt x="1063138" y="1522015"/>
                  <a:pt x="1059122" y="1520410"/>
                  <a:pt x="1055106" y="1518803"/>
                </a:cubicBezTo>
                <a:cubicBezTo>
                  <a:pt x="983007" y="1486514"/>
                  <a:pt x="909946" y="1454310"/>
                  <a:pt x="864245" y="1408231"/>
                </a:cubicBezTo>
                <a:cubicBezTo>
                  <a:pt x="862153" y="1406456"/>
                  <a:pt x="861045" y="1404874"/>
                  <a:pt x="856768" y="1405809"/>
                </a:cubicBezTo>
                <a:cubicBezTo>
                  <a:pt x="819307" y="1414974"/>
                  <a:pt x="822846" y="1400112"/>
                  <a:pt x="821342" y="1388491"/>
                </a:cubicBezTo>
                <a:cubicBezTo>
                  <a:pt x="819813" y="1376592"/>
                  <a:pt x="812736" y="1367699"/>
                  <a:pt x="784954" y="1371257"/>
                </a:cubicBezTo>
                <a:cubicBezTo>
                  <a:pt x="783512" y="1371384"/>
                  <a:pt x="781566" y="1371274"/>
                  <a:pt x="779619" y="1371165"/>
                </a:cubicBezTo>
                <a:cubicBezTo>
                  <a:pt x="766469" y="1370361"/>
                  <a:pt x="722835" y="1342290"/>
                  <a:pt x="728571" y="1335910"/>
                </a:cubicBezTo>
                <a:cubicBezTo>
                  <a:pt x="741389" y="1321912"/>
                  <a:pt x="726409" y="1316791"/>
                  <a:pt x="713734" y="1310348"/>
                </a:cubicBezTo>
                <a:cubicBezTo>
                  <a:pt x="696009" y="1301550"/>
                  <a:pt x="678333" y="1293308"/>
                  <a:pt x="659695" y="1285149"/>
                </a:cubicBezTo>
                <a:cubicBezTo>
                  <a:pt x="641562" y="1277227"/>
                  <a:pt x="622997" y="1269901"/>
                  <a:pt x="604409" y="1262299"/>
                </a:cubicBezTo>
                <a:cubicBezTo>
                  <a:pt x="561305" y="1256847"/>
                  <a:pt x="517819" y="1252549"/>
                  <a:pt x="472556" y="1250086"/>
                </a:cubicBezTo>
                <a:cubicBezTo>
                  <a:pt x="438951" y="1247999"/>
                  <a:pt x="401379" y="1244860"/>
                  <a:pt x="382690" y="1214040"/>
                </a:cubicBezTo>
                <a:cubicBezTo>
                  <a:pt x="418096" y="1214570"/>
                  <a:pt x="453575" y="1215933"/>
                  <a:pt x="489053" y="1217296"/>
                </a:cubicBezTo>
                <a:cubicBezTo>
                  <a:pt x="454954" y="1204059"/>
                  <a:pt x="421816" y="1190737"/>
                  <a:pt x="390047" y="1176456"/>
                </a:cubicBezTo>
                <a:cubicBezTo>
                  <a:pt x="363810" y="1164487"/>
                  <a:pt x="342232" y="1150431"/>
                  <a:pt x="333292" y="1131347"/>
                </a:cubicBezTo>
                <a:cubicBezTo>
                  <a:pt x="330930" y="1126518"/>
                  <a:pt x="329025" y="1121368"/>
                  <a:pt x="337841" y="1116956"/>
                </a:cubicBezTo>
                <a:cubicBezTo>
                  <a:pt x="347569" y="1111905"/>
                  <a:pt x="355552" y="1114562"/>
                  <a:pt x="363031" y="1116984"/>
                </a:cubicBezTo>
                <a:cubicBezTo>
                  <a:pt x="393929" y="1126864"/>
                  <a:pt x="425283" y="1136425"/>
                  <a:pt x="455724" y="1146625"/>
                </a:cubicBezTo>
                <a:cubicBezTo>
                  <a:pt x="496146" y="1160147"/>
                  <a:pt x="536111" y="1173989"/>
                  <a:pt x="576050" y="1187553"/>
                </a:cubicBezTo>
                <a:cubicBezTo>
                  <a:pt x="519650" y="1157524"/>
                  <a:pt x="457798" y="1131612"/>
                  <a:pt x="391358" y="1108621"/>
                </a:cubicBezTo>
                <a:cubicBezTo>
                  <a:pt x="343386" y="1091844"/>
                  <a:pt x="295414" y="1075067"/>
                  <a:pt x="258466" y="1051446"/>
                </a:cubicBezTo>
                <a:cubicBezTo>
                  <a:pt x="239512" y="1039678"/>
                  <a:pt x="230024" y="1025400"/>
                  <a:pt x="227119" y="1008864"/>
                </a:cubicBezTo>
                <a:cubicBezTo>
                  <a:pt x="226729" y="1004421"/>
                  <a:pt x="227253" y="999338"/>
                  <a:pt x="237176" y="996508"/>
                </a:cubicBezTo>
                <a:cubicBezTo>
                  <a:pt x="247123" y="993956"/>
                  <a:pt x="253208" y="997060"/>
                  <a:pt x="257395" y="1000610"/>
                </a:cubicBezTo>
                <a:cubicBezTo>
                  <a:pt x="262111" y="1004674"/>
                  <a:pt x="267716" y="1007820"/>
                  <a:pt x="275649" y="1009921"/>
                </a:cubicBezTo>
                <a:cubicBezTo>
                  <a:pt x="345186" y="1029563"/>
                  <a:pt x="406508" y="1054962"/>
                  <a:pt x="469199" y="1079402"/>
                </a:cubicBezTo>
                <a:cubicBezTo>
                  <a:pt x="558968" y="1114336"/>
                  <a:pt x="647368" y="1150231"/>
                  <a:pt x="753033" y="1173138"/>
                </a:cubicBezTo>
                <a:cubicBezTo>
                  <a:pt x="793015" y="1181661"/>
                  <a:pt x="834292" y="1188391"/>
                  <a:pt x="865682" y="1187316"/>
                </a:cubicBezTo>
                <a:cubicBezTo>
                  <a:pt x="750261" y="1147076"/>
                  <a:pt x="641375" y="1104025"/>
                  <a:pt x="543487" y="1053852"/>
                </a:cubicBezTo>
                <a:cubicBezTo>
                  <a:pt x="444589" y="1003208"/>
                  <a:pt x="357848" y="947579"/>
                  <a:pt x="295297" y="880592"/>
                </a:cubicBezTo>
                <a:cubicBezTo>
                  <a:pt x="288871" y="873601"/>
                  <a:pt x="284873" y="866676"/>
                  <a:pt x="264758" y="869281"/>
                </a:cubicBezTo>
                <a:cubicBezTo>
                  <a:pt x="255650" y="870360"/>
                  <a:pt x="252375" y="866170"/>
                  <a:pt x="254388" y="861516"/>
                </a:cubicBezTo>
                <a:cubicBezTo>
                  <a:pt x="266992" y="828509"/>
                  <a:pt x="236853" y="810726"/>
                  <a:pt x="190786" y="799099"/>
                </a:cubicBezTo>
                <a:cubicBezTo>
                  <a:pt x="176408" y="795324"/>
                  <a:pt x="175031" y="790688"/>
                  <a:pt x="184973" y="782539"/>
                </a:cubicBezTo>
                <a:cubicBezTo>
                  <a:pt x="198516" y="771277"/>
                  <a:pt x="196123" y="760574"/>
                  <a:pt x="187530" y="750974"/>
                </a:cubicBezTo>
                <a:cubicBezTo>
                  <a:pt x="182644" y="744967"/>
                  <a:pt x="176339" y="739364"/>
                  <a:pt x="170996" y="733676"/>
                </a:cubicBezTo>
                <a:cubicBezTo>
                  <a:pt x="167290" y="730083"/>
                  <a:pt x="161157" y="726424"/>
                  <a:pt x="169444" y="721499"/>
                </a:cubicBezTo>
                <a:cubicBezTo>
                  <a:pt x="177298" y="717172"/>
                  <a:pt x="185665" y="718676"/>
                  <a:pt x="193501" y="719668"/>
                </a:cubicBezTo>
                <a:cubicBezTo>
                  <a:pt x="231170" y="723917"/>
                  <a:pt x="254043" y="736181"/>
                  <a:pt x="265436" y="755609"/>
                </a:cubicBezTo>
                <a:cubicBezTo>
                  <a:pt x="273963" y="769971"/>
                  <a:pt x="281726" y="770130"/>
                  <a:pt x="302333" y="756567"/>
                </a:cubicBezTo>
                <a:cubicBezTo>
                  <a:pt x="317894" y="746247"/>
                  <a:pt x="332387" y="745814"/>
                  <a:pt x="346481" y="751853"/>
                </a:cubicBezTo>
                <a:cubicBezTo>
                  <a:pt x="354007" y="754830"/>
                  <a:pt x="358771" y="759448"/>
                  <a:pt x="364449" y="763428"/>
                </a:cubicBezTo>
                <a:cubicBezTo>
                  <a:pt x="392910" y="784156"/>
                  <a:pt x="422762" y="804202"/>
                  <a:pt x="467363" y="815678"/>
                </a:cubicBezTo>
                <a:cubicBezTo>
                  <a:pt x="487199" y="820933"/>
                  <a:pt x="508355" y="824672"/>
                  <a:pt x="537693" y="816781"/>
                </a:cubicBezTo>
                <a:cubicBezTo>
                  <a:pt x="518386" y="812039"/>
                  <a:pt x="499567" y="812852"/>
                  <a:pt x="482019" y="811593"/>
                </a:cubicBezTo>
                <a:cubicBezTo>
                  <a:pt x="464472" y="810335"/>
                  <a:pt x="454949" y="806693"/>
                  <a:pt x="467050" y="795557"/>
                </a:cubicBezTo>
                <a:cubicBezTo>
                  <a:pt x="473772" y="789371"/>
                  <a:pt x="472878" y="784693"/>
                  <a:pt x="465734" y="780562"/>
                </a:cubicBezTo>
                <a:cubicBezTo>
                  <a:pt x="442763" y="767188"/>
                  <a:pt x="430336" y="747011"/>
                  <a:pt x="384526" y="749353"/>
                </a:cubicBezTo>
                <a:cubicBezTo>
                  <a:pt x="382123" y="749564"/>
                  <a:pt x="379622" y="748664"/>
                  <a:pt x="377146" y="748041"/>
                </a:cubicBezTo>
                <a:cubicBezTo>
                  <a:pt x="367744" y="745789"/>
                  <a:pt x="357358" y="743342"/>
                  <a:pt x="360089" y="735827"/>
                </a:cubicBezTo>
                <a:cubicBezTo>
                  <a:pt x="363301" y="728269"/>
                  <a:pt x="375652" y="725506"/>
                  <a:pt x="386634" y="723703"/>
                </a:cubicBezTo>
                <a:cubicBezTo>
                  <a:pt x="414823" y="719269"/>
                  <a:pt x="437543" y="724271"/>
                  <a:pt x="459375" y="730191"/>
                </a:cubicBezTo>
                <a:cubicBezTo>
                  <a:pt x="512487" y="744837"/>
                  <a:pt x="556932" y="765561"/>
                  <a:pt x="603200" y="785006"/>
                </a:cubicBezTo>
                <a:cubicBezTo>
                  <a:pt x="672604" y="814173"/>
                  <a:pt x="734250" y="848778"/>
                  <a:pt x="810521" y="873425"/>
                </a:cubicBezTo>
                <a:cubicBezTo>
                  <a:pt x="1037317" y="946423"/>
                  <a:pt x="1260943" y="1021938"/>
                  <a:pt x="1494102" y="1090180"/>
                </a:cubicBezTo>
                <a:cubicBezTo>
                  <a:pt x="1580109" y="1115371"/>
                  <a:pt x="1667892" y="1138728"/>
                  <a:pt x="1756565" y="1161167"/>
                </a:cubicBezTo>
                <a:cubicBezTo>
                  <a:pt x="1756899" y="1159458"/>
                  <a:pt x="1757282" y="1158305"/>
                  <a:pt x="1757592" y="1156319"/>
                </a:cubicBezTo>
                <a:cubicBezTo>
                  <a:pt x="1757470" y="1154931"/>
                  <a:pt x="1757324" y="1153264"/>
                  <a:pt x="1757202" y="1151876"/>
                </a:cubicBezTo>
                <a:cubicBezTo>
                  <a:pt x="1694452" y="1137796"/>
                  <a:pt x="1632540" y="1122242"/>
                  <a:pt x="1572453" y="1105409"/>
                </a:cubicBezTo>
                <a:cubicBezTo>
                  <a:pt x="1424942" y="1063789"/>
                  <a:pt x="1288864" y="1014450"/>
                  <a:pt x="1171972" y="951953"/>
                </a:cubicBezTo>
                <a:cubicBezTo>
                  <a:pt x="1162328" y="946924"/>
                  <a:pt x="1152112" y="946421"/>
                  <a:pt x="1137334" y="949118"/>
                </a:cubicBezTo>
                <a:cubicBezTo>
                  <a:pt x="1089682" y="958058"/>
                  <a:pt x="1074050" y="951035"/>
                  <a:pt x="1081493" y="925476"/>
                </a:cubicBezTo>
                <a:cubicBezTo>
                  <a:pt x="1083360" y="919155"/>
                  <a:pt x="1083403" y="914115"/>
                  <a:pt x="1074768" y="909555"/>
                </a:cubicBezTo>
                <a:cubicBezTo>
                  <a:pt x="1036165" y="889158"/>
                  <a:pt x="995714" y="869763"/>
                  <a:pt x="952019" y="852050"/>
                </a:cubicBezTo>
                <a:cubicBezTo>
                  <a:pt x="871170" y="819410"/>
                  <a:pt x="784821" y="790332"/>
                  <a:pt x="709017" y="754450"/>
                </a:cubicBezTo>
                <a:cubicBezTo>
                  <a:pt x="686747" y="743533"/>
                  <a:pt x="669617" y="730485"/>
                  <a:pt x="659046" y="714902"/>
                </a:cubicBezTo>
                <a:cubicBezTo>
                  <a:pt x="655674" y="709602"/>
                  <a:pt x="653624" y="702786"/>
                  <a:pt x="664793" y="697608"/>
                </a:cubicBezTo>
                <a:cubicBezTo>
                  <a:pt x="675483" y="692472"/>
                  <a:pt x="684069" y="696476"/>
                  <a:pt x="692052" y="699133"/>
                </a:cubicBezTo>
                <a:cubicBezTo>
                  <a:pt x="725451" y="709913"/>
                  <a:pt x="759355" y="720929"/>
                  <a:pt x="792779" y="731987"/>
                </a:cubicBezTo>
                <a:cubicBezTo>
                  <a:pt x="826682" y="743003"/>
                  <a:pt x="860155" y="754616"/>
                  <a:pt x="895574" y="766338"/>
                </a:cubicBezTo>
                <a:cubicBezTo>
                  <a:pt x="897416" y="759741"/>
                  <a:pt x="890085" y="758985"/>
                  <a:pt x="886044" y="757101"/>
                </a:cubicBezTo>
                <a:cubicBezTo>
                  <a:pt x="828975" y="730489"/>
                  <a:pt x="766861" y="707118"/>
                  <a:pt x="702924" y="685027"/>
                </a:cubicBezTo>
                <a:cubicBezTo>
                  <a:pt x="653460" y="667821"/>
                  <a:pt x="605342" y="649378"/>
                  <a:pt x="571540" y="622962"/>
                </a:cubicBezTo>
                <a:cubicBezTo>
                  <a:pt x="558524" y="612632"/>
                  <a:pt x="551227" y="601239"/>
                  <a:pt x="552940" y="587657"/>
                </a:cubicBezTo>
                <a:cubicBezTo>
                  <a:pt x="553537" y="583407"/>
                  <a:pt x="554132" y="579157"/>
                  <a:pt x="563623" y="576925"/>
                </a:cubicBezTo>
                <a:cubicBezTo>
                  <a:pt x="571217" y="575139"/>
                  <a:pt x="576243" y="577216"/>
                  <a:pt x="580332" y="579656"/>
                </a:cubicBezTo>
                <a:cubicBezTo>
                  <a:pt x="587500" y="584063"/>
                  <a:pt x="594668" y="588471"/>
                  <a:pt x="604623" y="591516"/>
                </a:cubicBezTo>
                <a:cubicBezTo>
                  <a:pt x="664350" y="609779"/>
                  <a:pt x="720426" y="630601"/>
                  <a:pt x="775136" y="652383"/>
                </a:cubicBezTo>
                <a:cubicBezTo>
                  <a:pt x="864952" y="687874"/>
                  <a:pt x="953882" y="724283"/>
                  <a:pt x="1057795" y="749301"/>
                </a:cubicBezTo>
                <a:cubicBezTo>
                  <a:pt x="1096889" y="758742"/>
                  <a:pt x="1137304" y="766668"/>
                  <a:pt x="1183454" y="768213"/>
                </a:cubicBezTo>
                <a:cubicBezTo>
                  <a:pt x="1181768" y="765563"/>
                  <a:pt x="1178737" y="764150"/>
                  <a:pt x="1175732" y="763015"/>
                </a:cubicBezTo>
                <a:cubicBezTo>
                  <a:pt x="1075170" y="726508"/>
                  <a:pt x="977850" y="688319"/>
                  <a:pt x="888743" y="644370"/>
                </a:cubicBezTo>
                <a:cubicBezTo>
                  <a:pt x="778881" y="590211"/>
                  <a:pt x="683912" y="529148"/>
                  <a:pt x="615490" y="455960"/>
                </a:cubicBezTo>
                <a:cubicBezTo>
                  <a:pt x="612312" y="452882"/>
                  <a:pt x="610122" y="449996"/>
                  <a:pt x="602432" y="450671"/>
                </a:cubicBezTo>
                <a:cubicBezTo>
                  <a:pt x="582748" y="452678"/>
                  <a:pt x="580338" y="447293"/>
                  <a:pt x="582418" y="437876"/>
                </a:cubicBezTo>
                <a:cubicBezTo>
                  <a:pt x="588134" y="414707"/>
                  <a:pt x="573498" y="396964"/>
                  <a:pt x="539211" y="387101"/>
                </a:cubicBezTo>
                <a:cubicBezTo>
                  <a:pt x="514350" y="379769"/>
                  <a:pt x="493430" y="373210"/>
                  <a:pt x="519748" y="352990"/>
                </a:cubicBezTo>
                <a:cubicBezTo>
                  <a:pt x="526113" y="348234"/>
                  <a:pt x="523173" y="342336"/>
                  <a:pt x="520282" y="336993"/>
                </a:cubicBezTo>
                <a:cubicBezTo>
                  <a:pt x="516186" y="328957"/>
                  <a:pt x="507910" y="322968"/>
                  <a:pt x="498650" y="316785"/>
                </a:cubicBezTo>
                <a:cubicBezTo>
                  <a:pt x="493501" y="313319"/>
                  <a:pt x="487271" y="308549"/>
                  <a:pt x="493610" y="303515"/>
                </a:cubicBezTo>
                <a:cubicBezTo>
                  <a:pt x="500838" y="297564"/>
                  <a:pt x="511247" y="300288"/>
                  <a:pt x="519565" y="301237"/>
                </a:cubicBezTo>
                <a:cubicBezTo>
                  <a:pt x="557715" y="305444"/>
                  <a:pt x="581118" y="318221"/>
                  <a:pt x="592560" y="338204"/>
                </a:cubicBezTo>
                <a:cubicBezTo>
                  <a:pt x="599979" y="350985"/>
                  <a:pt x="609184" y="351016"/>
                  <a:pt x="627076" y="339652"/>
                </a:cubicBezTo>
                <a:cubicBezTo>
                  <a:pt x="647275" y="326965"/>
                  <a:pt x="664147" y="326044"/>
                  <a:pt x="679640" y="336997"/>
                </a:cubicBezTo>
                <a:cubicBezTo>
                  <a:pt x="692054" y="345981"/>
                  <a:pt x="702112" y="355732"/>
                  <a:pt x="716352" y="363437"/>
                </a:cubicBezTo>
                <a:cubicBezTo>
                  <a:pt x="754546" y="384710"/>
                  <a:pt x="790508" y="408138"/>
                  <a:pt x="869745" y="400343"/>
                </a:cubicBezTo>
                <a:cubicBezTo>
                  <a:pt x="847718" y="392203"/>
                  <a:pt x="825656" y="394699"/>
                  <a:pt x="806641" y="393290"/>
                </a:cubicBezTo>
                <a:cubicBezTo>
                  <a:pt x="792988" y="392249"/>
                  <a:pt x="779165" y="389265"/>
                  <a:pt x="791435" y="380072"/>
                </a:cubicBezTo>
                <a:cubicBezTo>
                  <a:pt x="805532" y="369601"/>
                  <a:pt x="796441" y="365362"/>
                  <a:pt x="787709" y="359692"/>
                </a:cubicBezTo>
                <a:cubicBezTo>
                  <a:pt x="767647" y="346342"/>
                  <a:pt x="751260" y="330710"/>
                  <a:pt x="711071" y="330880"/>
                </a:cubicBezTo>
                <a:cubicBezTo>
                  <a:pt x="704773" y="330873"/>
                  <a:pt x="699699" y="328240"/>
                  <a:pt x="694722" y="326718"/>
                </a:cubicBezTo>
                <a:cubicBezTo>
                  <a:pt x="687749" y="324532"/>
                  <a:pt x="681713" y="321984"/>
                  <a:pt x="684613" y="316412"/>
                </a:cubicBezTo>
                <a:cubicBezTo>
                  <a:pt x="687565" y="311396"/>
                  <a:pt x="694531" y="307986"/>
                  <a:pt x="703615" y="306629"/>
                </a:cubicBezTo>
                <a:cubicBezTo>
                  <a:pt x="711738" y="305356"/>
                  <a:pt x="720365" y="304319"/>
                  <a:pt x="728585" y="304157"/>
                </a:cubicBezTo>
                <a:cubicBezTo>
                  <a:pt x="765287" y="302895"/>
                  <a:pt x="791378" y="313197"/>
                  <a:pt x="817397" y="322666"/>
                </a:cubicBezTo>
                <a:cubicBezTo>
                  <a:pt x="908436" y="355531"/>
                  <a:pt x="989341" y="394323"/>
                  <a:pt x="1073943" y="431110"/>
                </a:cubicBezTo>
                <a:cubicBezTo>
                  <a:pt x="1158521" y="467620"/>
                  <a:pt x="1256741" y="493978"/>
                  <a:pt x="1349484" y="524175"/>
                </a:cubicBezTo>
                <a:cubicBezTo>
                  <a:pt x="1563417" y="594105"/>
                  <a:pt x="1778287" y="663672"/>
                  <a:pt x="2004921" y="723811"/>
                </a:cubicBezTo>
                <a:cubicBezTo>
                  <a:pt x="2226580" y="782429"/>
                  <a:pt x="2967159" y="809769"/>
                  <a:pt x="3111348" y="808027"/>
                </a:cubicBezTo>
                <a:cubicBezTo>
                  <a:pt x="3295676" y="805559"/>
                  <a:pt x="3730204" y="773014"/>
                  <a:pt x="4173417" y="745585"/>
                </a:cubicBezTo>
                <a:cubicBezTo>
                  <a:pt x="4223504" y="742307"/>
                  <a:pt x="4272653" y="739393"/>
                  <a:pt x="4324760" y="737057"/>
                </a:cubicBezTo>
                <a:cubicBezTo>
                  <a:pt x="5801059" y="670156"/>
                  <a:pt x="6841344" y="326433"/>
                  <a:pt x="6893789" y="305879"/>
                </a:cubicBezTo>
                <a:cubicBezTo>
                  <a:pt x="6978091" y="273014"/>
                  <a:pt x="7258655" y="208091"/>
                  <a:pt x="7259184" y="208604"/>
                </a:cubicBezTo>
                <a:cubicBezTo>
                  <a:pt x="7265440" y="213652"/>
                  <a:pt x="7297274" y="217644"/>
                  <a:pt x="7323059" y="220312"/>
                </a:cubicBezTo>
                <a:lnTo>
                  <a:pt x="7347572" y="222730"/>
                </a:lnTo>
                <a:lnTo>
                  <a:pt x="7350636" y="224083"/>
                </a:lnTo>
                <a:cubicBezTo>
                  <a:pt x="7359607" y="224205"/>
                  <a:pt x="7359159" y="223929"/>
                  <a:pt x="7353245" y="223290"/>
                </a:cubicBezTo>
                <a:lnTo>
                  <a:pt x="7347572" y="222730"/>
                </a:lnTo>
                <a:lnTo>
                  <a:pt x="7342573" y="220523"/>
                </a:lnTo>
                <a:cubicBezTo>
                  <a:pt x="7341302" y="218466"/>
                  <a:pt x="7341191" y="215818"/>
                  <a:pt x="7341465" y="213415"/>
                </a:cubicBezTo>
                <a:cubicBezTo>
                  <a:pt x="7342771" y="200707"/>
                  <a:pt x="7352468" y="189782"/>
                  <a:pt x="7375606" y="182994"/>
                </a:cubicBezTo>
                <a:cubicBezTo>
                  <a:pt x="7397808" y="176568"/>
                  <a:pt x="7420538" y="170655"/>
                  <a:pt x="7443270" y="164742"/>
                </a:cubicBezTo>
                <a:cubicBezTo>
                  <a:pt x="7462204" y="159722"/>
                  <a:pt x="7475181" y="158583"/>
                  <a:pt x="7478299" y="172021"/>
                </a:cubicBezTo>
                <a:cubicBezTo>
                  <a:pt x="7481416" y="185460"/>
                  <a:pt x="7508389" y="189249"/>
                  <a:pt x="7524024" y="179761"/>
                </a:cubicBezTo>
                <a:cubicBezTo>
                  <a:pt x="7585174" y="142492"/>
                  <a:pt x="7658615" y="112820"/>
                  <a:pt x="7727944" y="80430"/>
                </a:cubicBezTo>
                <a:cubicBezTo>
                  <a:pt x="7776349" y="57992"/>
                  <a:pt x="7827303" y="37009"/>
                  <a:pt x="7867024" y="9456"/>
                </a:cubicBezTo>
                <a:cubicBezTo>
                  <a:pt x="7874326" y="4338"/>
                  <a:pt x="7880999" y="-2404"/>
                  <a:pt x="7894848" y="858"/>
                </a:cubicBezTo>
                <a:close/>
              </a:path>
            </a:pathLst>
          </a:custGeom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id="{09BD5B4B-A3AF-0D4B-2AD7-4E81799D5924}"/>
              </a:ext>
            </a:extLst>
          </p:cNvPr>
          <p:cNvSpPr txBox="1">
            <a:spLocks/>
          </p:cNvSpPr>
          <p:nvPr/>
        </p:nvSpPr>
        <p:spPr>
          <a:xfrm>
            <a:off x="24809" y="5683111"/>
            <a:ext cx="9144000" cy="1520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800" dirty="0">
                <a:hlinkClick r:id="rId3"/>
              </a:rPr>
              <a:t>ydealwis@gmail.com</a:t>
            </a:r>
            <a:endParaRPr lang="en-GB" sz="1800" dirty="0"/>
          </a:p>
          <a:p>
            <a:pPr algn="l">
              <a:spcAft>
                <a:spcPts val="600"/>
              </a:spcAft>
            </a:pPr>
            <a:r>
              <a:rPr lang="en-US" sz="1800" dirty="0"/>
              <a:t>Git Hub : </a:t>
            </a:r>
            <a:r>
              <a:rPr lang="en-US" sz="1800" dirty="0">
                <a:hlinkClick r:id="rId4"/>
              </a:rPr>
              <a:t>@yasiSriLanka</a:t>
            </a:r>
            <a:endParaRPr lang="en-US" sz="1800" dirty="0"/>
          </a:p>
          <a:p>
            <a:pPr algn="l">
              <a:spcAft>
                <a:spcPts val="600"/>
              </a:spcAft>
            </a:pPr>
            <a:r>
              <a:rPr lang="en-US" sz="1800" dirty="0" err="1"/>
              <a:t>Linkedin</a:t>
            </a:r>
            <a:r>
              <a:rPr lang="en-US" sz="1800" dirty="0"/>
              <a:t>: </a:t>
            </a:r>
            <a:r>
              <a:rPr lang="en-US" sz="1800" dirty="0">
                <a:hlinkClick r:id="rId5"/>
              </a:rPr>
              <a:t>https://www.linkedin.com/in/yasitha-de-alwis/</a:t>
            </a:r>
            <a:endParaRPr lang="en-GB" sz="1800" dirty="0"/>
          </a:p>
          <a:p>
            <a:endParaRPr lang="en-GB" sz="18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2379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E748C0-DB5A-F831-BE04-EF3416E167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91" r="34790" b="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0F3C02-9450-D698-21A6-7ABB873C8AD6}"/>
              </a:ext>
            </a:extLst>
          </p:cNvPr>
          <p:cNvSpPr txBox="1"/>
          <p:nvPr/>
        </p:nvSpPr>
        <p:spPr>
          <a:xfrm>
            <a:off x="342623" y="625683"/>
            <a:ext cx="3793442" cy="873508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/>
            </a:defPPr>
            <a:lvl1pPr marR="0" lvl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chemeClr val="dk1"/>
              </a:buClr>
              <a:buSzPts val="2800"/>
              <a:buFont typeface="Fira Sans Extra Condensed"/>
              <a:buNone/>
              <a:defRPr sz="3600" b="1" i="0" u="none" strike="noStrike" cap="none">
                <a:solidFill>
                  <a:srgbClr val="1C2835"/>
                </a:solidFill>
                <a:latin typeface="Poppins" pitchFamily="2" charset="77"/>
                <a:cs typeface="Poppins" pitchFamily="2" charset="77"/>
              </a:defRPr>
            </a:lvl1pPr>
            <a:lvl2pPr marR="0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</a:defRPr>
            </a:lvl2pPr>
            <a:lvl3pPr marR="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</a:defRPr>
            </a:lvl3pPr>
            <a:lvl4pPr marR="0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</a:defRPr>
            </a:lvl4pPr>
            <a:lvl5pPr marR="0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</a:defRPr>
            </a:lvl5pPr>
            <a:lvl6pPr marR="0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</a:defRPr>
            </a:lvl6pPr>
            <a:lvl7pPr marR="0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</a:defRPr>
            </a:lvl7pPr>
            <a:lvl8pPr marR="0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</a:defRPr>
            </a:lvl8pPr>
            <a:lvl9pPr marR="0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</a:defRPr>
            </a:lvl9pPr>
          </a:lstStyle>
          <a:p>
            <a:r>
              <a:rPr lang="en-US">
                <a:solidFill>
                  <a:srgbClr val="0D0D0D"/>
                </a:solidFill>
                <a:latin typeface="+mj-lt"/>
                <a:ea typeface="+mj-ea"/>
                <a:cs typeface="+mj-cs"/>
              </a:rPr>
              <a:t>Next Steps</a:t>
            </a:r>
            <a:endParaRPr lang="en-US" dirty="0">
              <a:solidFill>
                <a:srgbClr val="0D0D0D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EE0934-EFDF-5C3A-8B45-7F18FE6A4FE2}"/>
              </a:ext>
            </a:extLst>
          </p:cNvPr>
          <p:cNvSpPr txBox="1"/>
          <p:nvPr/>
        </p:nvSpPr>
        <p:spPr>
          <a:xfrm>
            <a:off x="342623" y="4306186"/>
            <a:ext cx="3623321" cy="4572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D9FC91-C3EC-52F3-B766-0A066A4873FD}"/>
              </a:ext>
            </a:extLst>
          </p:cNvPr>
          <p:cNvSpPr txBox="1"/>
          <p:nvPr/>
        </p:nvSpPr>
        <p:spPr>
          <a:xfrm>
            <a:off x="208616" y="1501926"/>
            <a:ext cx="7854897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D0D0D"/>
                </a:solidFill>
              </a:rPr>
              <a:t>Consider macro-economic factors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800" dirty="0">
              <a:solidFill>
                <a:srgbClr val="0D0D0D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D0D0D"/>
                </a:solidFill>
              </a:rPr>
              <a:t>Extend data for better performance</a:t>
            </a:r>
          </a:p>
          <a:p>
            <a:endParaRPr lang="en-GB" sz="2800" dirty="0">
              <a:solidFill>
                <a:srgbClr val="0D0D0D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D0D0D"/>
                </a:solidFill>
              </a:rPr>
              <a:t>Regular update of the model</a:t>
            </a:r>
          </a:p>
          <a:p>
            <a:endParaRPr lang="en-GB" sz="2800" dirty="0">
              <a:solidFill>
                <a:srgbClr val="0D0D0D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D0D0D"/>
                </a:solidFill>
              </a:rPr>
              <a:t>Implementation of the model in user friendly environment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800" dirty="0">
              <a:solidFill>
                <a:srgbClr val="0D0D0D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800" dirty="0">
              <a:solidFill>
                <a:srgbClr val="0D0D0D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800" dirty="0">
              <a:solidFill>
                <a:srgbClr val="0D0D0D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E47895-3E4E-177A-04C3-F2E0A480695B}"/>
              </a:ext>
            </a:extLst>
          </p:cNvPr>
          <p:cNvSpPr txBox="1"/>
          <p:nvPr/>
        </p:nvSpPr>
        <p:spPr>
          <a:xfrm>
            <a:off x="3903157" y="4464587"/>
            <a:ext cx="631131" cy="107722"/>
          </a:xfrm>
          <a:prstGeom prst="rect">
            <a:avLst/>
          </a:prstGeom>
          <a:solidFill>
            <a:srgbClr val="FCFCFC"/>
          </a:solidFill>
        </p:spPr>
        <p:txBody>
          <a:bodyPr wrap="square" rtlCol="0">
            <a:spAutoFit/>
          </a:bodyPr>
          <a:lstStyle/>
          <a:p>
            <a:endParaRPr lang="en-GB" sz="100" dirty="0"/>
          </a:p>
        </p:txBody>
      </p:sp>
    </p:spTree>
    <p:extLst>
      <p:ext uri="{BB962C8B-B14F-4D97-AF65-F5344CB8AC3E}">
        <p14:creationId xmlns:p14="http://schemas.microsoft.com/office/powerpoint/2010/main" val="1516494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848E6-D629-2E4F-EA94-455EB98B2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098" y="357693"/>
            <a:ext cx="5393600" cy="1976400"/>
          </a:xfrm>
        </p:spPr>
        <p:txBody>
          <a:bodyPr wrap="square" anchor="b">
            <a:normAutofit/>
          </a:bodyPr>
          <a:lstStyle/>
          <a:p>
            <a:r>
              <a:rPr lang="en-GB" dirty="0"/>
              <a:t>Thank You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6E3D0E-B38B-9DF9-7195-C185FDC37923}"/>
              </a:ext>
            </a:extLst>
          </p:cNvPr>
          <p:cNvSpPr txBox="1"/>
          <p:nvPr/>
        </p:nvSpPr>
        <p:spPr>
          <a:xfrm>
            <a:off x="1183108" y="2334093"/>
            <a:ext cx="4699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>
                <a:hlinkClick r:id="rId2"/>
              </a:rPr>
              <a:t>Github</a:t>
            </a:r>
            <a:r>
              <a:rPr lang="en-GB" sz="2400" dirty="0">
                <a:hlinkClick r:id="rId2"/>
              </a:rPr>
              <a:t> repository for workings</a:t>
            </a:r>
            <a:endParaRPr lang="en-GB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77C04E-0756-540E-C1FC-3CE16A751213}"/>
              </a:ext>
            </a:extLst>
          </p:cNvPr>
          <p:cNvSpPr txBox="1"/>
          <p:nvPr/>
        </p:nvSpPr>
        <p:spPr>
          <a:xfrm>
            <a:off x="147408" y="5140596"/>
            <a:ext cx="5276642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Yasitha De Alwis</a:t>
            </a:r>
          </a:p>
          <a:p>
            <a:r>
              <a:rPr lang="en-GB" sz="2000" dirty="0">
                <a:hlinkClick r:id="rId3"/>
              </a:rPr>
              <a:t>ydealwis@gmail.com</a:t>
            </a:r>
            <a:endParaRPr lang="en-GB" sz="2000" dirty="0"/>
          </a:p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lang="en-US" sz="2000" dirty="0" err="1"/>
              <a:t>Github</a:t>
            </a:r>
            <a:r>
              <a:rPr lang="en-US" sz="2000" dirty="0"/>
              <a:t> : </a:t>
            </a:r>
            <a:r>
              <a:rPr lang="en-US" sz="2000" dirty="0">
                <a:hlinkClick r:id="rId4"/>
              </a:rPr>
              <a:t>@yasiSriLanka</a:t>
            </a:r>
            <a:endParaRPr lang="en-US" sz="2000" dirty="0"/>
          </a:p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lang="en-US" sz="2000" dirty="0" err="1"/>
              <a:t>Linkedin</a:t>
            </a:r>
            <a:r>
              <a:rPr lang="en-US" sz="2000" dirty="0"/>
              <a:t>: </a:t>
            </a:r>
            <a:r>
              <a:rPr lang="en-US" sz="2000" dirty="0">
                <a:hlinkClick r:id="rId5"/>
              </a:rPr>
              <a:t>https://www.linkedin.com/in/yasitha-de-alwis/</a:t>
            </a:r>
            <a:endParaRPr lang="en-GB" sz="20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ACF5B5D-34C3-E118-67DF-526B5E37A5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91378" y="1436612"/>
            <a:ext cx="4172808" cy="4875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89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F35DB090-93B5-4581-8D71-BB3839684B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A0DE92DF-4769-4DE9-93FD-EE312718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9619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091ECC-B8E5-4394-87B8-DCB7343AB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43467"/>
            <a:ext cx="3888526" cy="1800526"/>
          </a:xfrm>
        </p:spPr>
        <p:txBody>
          <a:bodyPr>
            <a:normAutofit/>
          </a:bodyPr>
          <a:lstStyle/>
          <a:p>
            <a:r>
              <a:rPr lang="en-GB" sz="3600" b="1" dirty="0">
                <a:latin typeface="Poppins" panose="00000500000000000000" pitchFamily="2" charset="0"/>
                <a:cs typeface="Poppins" panose="00000500000000000000" pitchFamily="2" charset="0"/>
              </a:rPr>
              <a:t>Key Facts</a:t>
            </a:r>
          </a:p>
        </p:txBody>
      </p:sp>
      <p:sp>
        <p:nvSpPr>
          <p:cNvPr id="61" name="Content Placeholder 2">
            <a:extLst>
              <a:ext uri="{FF2B5EF4-FFF2-40B4-BE49-F238E27FC236}">
                <a16:creationId xmlns:a16="http://schemas.microsoft.com/office/drawing/2014/main" id="{787E0D69-A113-EABE-B8C1-080D523A8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23381"/>
            <a:ext cx="4084673" cy="3553581"/>
          </a:xfrm>
        </p:spPr>
        <p:txBody>
          <a:bodyPr>
            <a:normAutofit fontScale="92500" lnSpcReduction="10000"/>
          </a:bodyPr>
          <a:lstStyle/>
          <a:p>
            <a:r>
              <a:rPr lang="en-GB" dirty="0">
                <a:latin typeface="Trebuchet MS" panose="020B0603020202020204" pitchFamily="34" charset="0"/>
              </a:rPr>
              <a:t>22.7 million </a:t>
            </a:r>
            <a:r>
              <a:rPr lang="en-GB" sz="1600" dirty="0">
                <a:latin typeface="Trebuchet MS" panose="020B0603020202020204" pitchFamily="34" charset="0"/>
              </a:rPr>
              <a:t>Americans owe </a:t>
            </a:r>
            <a:r>
              <a:rPr lang="en-GB" dirty="0">
                <a:latin typeface="Trebuchet MS" panose="020B0603020202020204" pitchFamily="34" charset="0"/>
              </a:rPr>
              <a:t>$232 billion</a:t>
            </a:r>
            <a:r>
              <a:rPr lang="en-GB" sz="1600" dirty="0">
                <a:latin typeface="Trebuchet MS" panose="020B0603020202020204" pitchFamily="34" charset="0"/>
              </a:rPr>
              <a:t> in personal loans</a:t>
            </a:r>
          </a:p>
          <a:p>
            <a:endParaRPr lang="en-GB" sz="1600" dirty="0">
              <a:latin typeface="Trebuchet MS" panose="020B0603020202020204" pitchFamily="34" charset="0"/>
            </a:endParaRPr>
          </a:p>
          <a:p>
            <a:r>
              <a:rPr lang="en-GB" sz="1600" dirty="0">
                <a:latin typeface="Trebuchet MS" panose="020B0603020202020204" pitchFamily="34" charset="0"/>
              </a:rPr>
              <a:t>Personal debt </a:t>
            </a:r>
            <a:r>
              <a:rPr lang="en-GB" dirty="0">
                <a:latin typeface="Trebuchet MS" panose="020B0603020202020204" pitchFamily="34" charset="0"/>
              </a:rPr>
              <a:t>doubled</a:t>
            </a:r>
            <a:r>
              <a:rPr lang="en-GB" sz="1600" dirty="0">
                <a:latin typeface="Trebuchet MS" panose="020B0603020202020204" pitchFamily="34" charset="0"/>
              </a:rPr>
              <a:t> over last 5 years</a:t>
            </a:r>
          </a:p>
          <a:p>
            <a:endParaRPr lang="en-GB" sz="1600" dirty="0">
              <a:latin typeface="Trebuchet MS" panose="020B0603020202020204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GB" sz="1600" dirty="0">
                <a:latin typeface="Trebuchet MS" panose="020B0603020202020204" pitchFamily="34" charset="0"/>
              </a:rPr>
              <a:t>On average default rates are </a:t>
            </a:r>
            <a:r>
              <a:rPr lang="en-GB" sz="2000" dirty="0">
                <a:latin typeface="Trebuchet MS" panose="020B0603020202020204" pitchFamily="34" charset="0"/>
              </a:rPr>
              <a:t>3.5% - 4%</a:t>
            </a:r>
          </a:p>
          <a:p>
            <a:endParaRPr lang="en-GB" sz="1600" dirty="0">
              <a:latin typeface="Trebuchet MS" panose="020B0603020202020204" pitchFamily="34" charset="0"/>
            </a:endParaRPr>
          </a:p>
          <a:p>
            <a:r>
              <a:rPr lang="en-GB" sz="1600" dirty="0">
                <a:latin typeface="Trebuchet MS" panose="020B0603020202020204" pitchFamily="34" charset="0"/>
              </a:rPr>
              <a:t>Most borrowers (51%) </a:t>
            </a:r>
            <a:r>
              <a:rPr lang="en-GB" sz="1600" i="0" dirty="0">
                <a:effectLst/>
                <a:latin typeface="Trebuchet MS" panose="020B0603020202020204" pitchFamily="34" charset="0"/>
              </a:rPr>
              <a:t>take out a personal loan to pay down debt i.e. </a:t>
            </a:r>
            <a:r>
              <a:rPr lang="en-GB" sz="1600" b="1" i="0" dirty="0">
                <a:effectLst/>
                <a:latin typeface="Trebuchet MS" panose="020B0603020202020204" pitchFamily="34" charset="0"/>
              </a:rPr>
              <a:t>consolidate debt or refinance credit cards.</a:t>
            </a:r>
            <a:endParaRPr lang="en-GB" sz="1600" b="1" dirty="0">
              <a:latin typeface="Trebuchet MS" panose="020B0603020202020204" pitchFamily="34" charset="0"/>
            </a:endParaRPr>
          </a:p>
        </p:txBody>
      </p:sp>
      <p:pic>
        <p:nvPicPr>
          <p:cNvPr id="5" name="Picture 4" descr="A graph with green lines and numbers&#10;&#10;Description automatically generated">
            <a:extLst>
              <a:ext uri="{FF2B5EF4-FFF2-40B4-BE49-F238E27FC236}">
                <a16:creationId xmlns:a16="http://schemas.microsoft.com/office/drawing/2014/main" id="{EC1946C4-054E-8041-0211-C3786E3832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5735" y="643234"/>
            <a:ext cx="4233708" cy="2624899"/>
          </a:xfrm>
          <a:prstGeom prst="rect">
            <a:avLst/>
          </a:prstGeom>
        </p:spPr>
      </p:pic>
      <p:pic>
        <p:nvPicPr>
          <p:cNvPr id="7" name="Picture 6" descr="A graph of a graph of a financial growth&#10;&#10;Description automatically generated with medium confidence">
            <a:extLst>
              <a:ext uri="{FF2B5EF4-FFF2-40B4-BE49-F238E27FC236}">
                <a16:creationId xmlns:a16="http://schemas.microsoft.com/office/drawing/2014/main" id="{7F706C5A-BD30-A2E4-98CC-5E8CFE254C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1654" y="3589867"/>
            <a:ext cx="4241871" cy="258754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B7D1F6-077B-A74D-19D7-AB9EE8B1FC5D}"/>
              </a:ext>
            </a:extLst>
          </p:cNvPr>
          <p:cNvSpPr txBox="1"/>
          <p:nvPr/>
        </p:nvSpPr>
        <p:spPr>
          <a:xfrm>
            <a:off x="8904129" y="6549656"/>
            <a:ext cx="47268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Source : The Wall Street Journal and TransUnion</a:t>
            </a:r>
          </a:p>
        </p:txBody>
      </p:sp>
    </p:spTree>
    <p:extLst>
      <p:ext uri="{BB962C8B-B14F-4D97-AF65-F5344CB8AC3E}">
        <p14:creationId xmlns:p14="http://schemas.microsoft.com/office/powerpoint/2010/main" val="2471635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101467BC-74EE-E277-0EFD-CA16A7B211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595" r="941" b="1"/>
          <a:stretch/>
        </p:blipFill>
        <p:spPr bwMode="auto">
          <a:xfrm>
            <a:off x="2522356" y="10"/>
            <a:ext cx="966964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6D85D3-15B3-AA4F-AC50-254DD78E3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93" y="78046"/>
            <a:ext cx="5812573" cy="1899912"/>
          </a:xfrm>
        </p:spPr>
        <p:txBody>
          <a:bodyPr>
            <a:normAutofit/>
          </a:bodyPr>
          <a:lstStyle/>
          <a:p>
            <a:r>
              <a:rPr lang="en-GB" sz="3600" b="1" dirty="0">
                <a:latin typeface="Poppins" panose="00000500000000000000" pitchFamily="2" charset="0"/>
                <a:cs typeface="Poppins" panose="00000500000000000000" pitchFamily="2" charset="0"/>
              </a:rPr>
              <a:t>Business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FE37A-DD4D-97DC-AA43-2ECF14F6A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561" y="2482526"/>
            <a:ext cx="4497681" cy="3870906"/>
          </a:xfrm>
        </p:spPr>
        <p:txBody>
          <a:bodyPr>
            <a:normAutofit/>
          </a:bodyPr>
          <a:lstStyle/>
          <a:p>
            <a:r>
              <a:rPr lang="en-GB" sz="1800" b="0" i="0" dirty="0">
                <a:solidFill>
                  <a:srgbClr val="000000"/>
                </a:solidFill>
                <a:effectLst/>
                <a:latin typeface="Helvetica Neue"/>
              </a:rPr>
              <a:t>Scientific assessment of creditworthiness of potential borrowers</a:t>
            </a:r>
          </a:p>
          <a:p>
            <a:pPr marL="0" indent="0">
              <a:buNone/>
            </a:pPr>
            <a:endParaRPr lang="en-GB" sz="18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r>
              <a:rPr lang="en-GB" sz="1800" b="0" i="0" dirty="0">
                <a:solidFill>
                  <a:srgbClr val="000000"/>
                </a:solidFill>
                <a:effectLst/>
                <a:latin typeface="Helvetica Neue"/>
              </a:rPr>
              <a:t>Maintain a healthy loan portfolio</a:t>
            </a:r>
          </a:p>
          <a:p>
            <a:endParaRPr lang="en-GB" sz="18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r>
              <a:rPr lang="en-GB" sz="1800" b="0" i="0" dirty="0">
                <a:solidFill>
                  <a:srgbClr val="000000"/>
                </a:solidFill>
                <a:effectLst/>
                <a:latin typeface="Helvetica Neue"/>
              </a:rPr>
              <a:t>Overall stability of the financial system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56A557-E123-5EC7-17EC-8CB98F62C6FF}"/>
              </a:ext>
            </a:extLst>
          </p:cNvPr>
          <p:cNvSpPr txBox="1"/>
          <p:nvPr/>
        </p:nvSpPr>
        <p:spPr>
          <a:xfrm>
            <a:off x="2280683" y="5380075"/>
            <a:ext cx="42323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Objective </a:t>
            </a:r>
          </a:p>
          <a:p>
            <a:r>
              <a:rPr lang="en-GB" sz="2000" b="1" dirty="0"/>
              <a:t>Model to Predict Creditworthiness</a:t>
            </a:r>
          </a:p>
        </p:txBody>
      </p:sp>
    </p:spTree>
    <p:extLst>
      <p:ext uri="{BB962C8B-B14F-4D97-AF65-F5344CB8AC3E}">
        <p14:creationId xmlns:p14="http://schemas.microsoft.com/office/powerpoint/2010/main" val="2590154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9641">
            <a:extLst>
              <a:ext uri="{FF2B5EF4-FFF2-40B4-BE49-F238E27FC236}">
                <a16:creationId xmlns:a16="http://schemas.microsoft.com/office/drawing/2014/main" id="{6F21A49A-7B8A-FF44-9B07-213878D3B68F}"/>
              </a:ext>
            </a:extLst>
          </p:cNvPr>
          <p:cNvSpPr/>
          <p:nvPr/>
        </p:nvSpPr>
        <p:spPr>
          <a:xfrm>
            <a:off x="762000" y="1286911"/>
            <a:ext cx="477447" cy="557109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B9B9B9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marL="0" marR="0" lvl="0" indent="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532" b="0" i="0" u="none" strike="noStrike" kern="1200" cap="none" spc="0" normalizeH="0" baseline="0" noProof="0" dirty="0">
              <a:ln>
                <a:noFill/>
              </a:ln>
              <a:solidFill>
                <a:srgbClr val="B3B3B3"/>
              </a:solidFill>
              <a:effectLst/>
              <a:uLnTx/>
              <a:uFillTx/>
              <a:latin typeface="Lato Light" panose="020F0502020204030203" pitchFamily="34" charset="0"/>
              <a:ea typeface="+mn-ea"/>
              <a:cs typeface="+mn-cs"/>
            </a:endParaRPr>
          </a:p>
        </p:txBody>
      </p:sp>
      <p:sp>
        <p:nvSpPr>
          <p:cNvPr id="31" name="Shape 9642">
            <a:extLst>
              <a:ext uri="{FF2B5EF4-FFF2-40B4-BE49-F238E27FC236}">
                <a16:creationId xmlns:a16="http://schemas.microsoft.com/office/drawing/2014/main" id="{5600BC78-490E-7C4C-A733-91F194609E88}"/>
              </a:ext>
            </a:extLst>
          </p:cNvPr>
          <p:cNvSpPr/>
          <p:nvPr/>
        </p:nvSpPr>
        <p:spPr>
          <a:xfrm>
            <a:off x="1781714" y="1814378"/>
            <a:ext cx="4546396" cy="7460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18971" y="21600"/>
                </a:lnTo>
                <a:lnTo>
                  <a:pt x="21600" y="10800"/>
                </a:lnTo>
                <a:lnTo>
                  <a:pt x="18971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marL="0" marR="0" lvl="0" indent="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532" b="0" i="0" u="none" strike="noStrike" kern="1200" cap="none" spc="0" normalizeH="0" baseline="0" noProof="0" dirty="0">
              <a:ln>
                <a:noFill/>
              </a:ln>
              <a:solidFill>
                <a:srgbClr val="B3B3B3"/>
              </a:solidFill>
              <a:effectLst/>
              <a:uLnTx/>
              <a:uFillTx/>
              <a:latin typeface="Lato Light" panose="020F0502020204030203" pitchFamily="34" charset="0"/>
              <a:ea typeface="+mn-ea"/>
              <a:cs typeface="+mn-cs"/>
            </a:endParaRPr>
          </a:p>
        </p:txBody>
      </p:sp>
      <p:sp>
        <p:nvSpPr>
          <p:cNvPr id="32" name="Shape 9643">
            <a:extLst>
              <a:ext uri="{FF2B5EF4-FFF2-40B4-BE49-F238E27FC236}">
                <a16:creationId xmlns:a16="http://schemas.microsoft.com/office/drawing/2014/main" id="{8AA9C7BF-2373-6649-808C-D96771E0CB25}"/>
              </a:ext>
            </a:extLst>
          </p:cNvPr>
          <p:cNvSpPr/>
          <p:nvPr/>
        </p:nvSpPr>
        <p:spPr>
          <a:xfrm>
            <a:off x="1304267" y="1814337"/>
            <a:ext cx="477447" cy="74605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marL="0" marR="0" lvl="0" indent="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532" b="0" i="0" u="none" strike="noStrike" kern="1200" cap="none" spc="0" normalizeH="0" baseline="0" noProof="0" dirty="0">
              <a:ln>
                <a:noFill/>
              </a:ln>
              <a:solidFill>
                <a:srgbClr val="B3B3B3"/>
              </a:solidFill>
              <a:effectLst/>
              <a:uLnTx/>
              <a:uFillTx/>
              <a:latin typeface="Lato Light" panose="020F0502020204030203" pitchFamily="34" charset="0"/>
              <a:ea typeface="+mn-ea"/>
              <a:cs typeface="+mn-cs"/>
            </a:endParaRPr>
          </a:p>
        </p:txBody>
      </p:sp>
      <p:sp>
        <p:nvSpPr>
          <p:cNvPr id="25" name="Shape 9649">
            <a:extLst>
              <a:ext uri="{FF2B5EF4-FFF2-40B4-BE49-F238E27FC236}">
                <a16:creationId xmlns:a16="http://schemas.microsoft.com/office/drawing/2014/main" id="{6C7D827A-0C5C-BA4A-B688-3C32144497EE}"/>
              </a:ext>
            </a:extLst>
          </p:cNvPr>
          <p:cNvSpPr/>
          <p:nvPr/>
        </p:nvSpPr>
        <p:spPr>
          <a:xfrm>
            <a:off x="1781714" y="2944452"/>
            <a:ext cx="4546396" cy="746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18971" y="21600"/>
                </a:lnTo>
                <a:lnTo>
                  <a:pt x="21600" y="10800"/>
                </a:lnTo>
                <a:lnTo>
                  <a:pt x="18971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marL="0" marR="0" lvl="0" indent="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532" b="0" i="0" u="none" strike="noStrike" kern="1200" cap="none" spc="0" normalizeH="0" baseline="0" noProof="0" dirty="0">
              <a:ln>
                <a:noFill/>
              </a:ln>
              <a:solidFill>
                <a:srgbClr val="B3B3B3"/>
              </a:solidFill>
              <a:effectLst/>
              <a:uLnTx/>
              <a:uFillTx/>
              <a:latin typeface="Lato Light" panose="020F0502020204030203" pitchFamily="34" charset="0"/>
              <a:ea typeface="+mn-ea"/>
              <a:cs typeface="+mn-cs"/>
            </a:endParaRPr>
          </a:p>
        </p:txBody>
      </p:sp>
      <p:sp>
        <p:nvSpPr>
          <p:cNvPr id="26" name="Shape 9650">
            <a:extLst>
              <a:ext uri="{FF2B5EF4-FFF2-40B4-BE49-F238E27FC236}">
                <a16:creationId xmlns:a16="http://schemas.microsoft.com/office/drawing/2014/main" id="{F41C4E79-F4F9-774F-8E71-030B4DB92A7E}"/>
              </a:ext>
            </a:extLst>
          </p:cNvPr>
          <p:cNvSpPr/>
          <p:nvPr/>
        </p:nvSpPr>
        <p:spPr>
          <a:xfrm>
            <a:off x="1304267" y="2944411"/>
            <a:ext cx="477447" cy="746055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marL="0" marR="0" lvl="0" indent="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532" b="0" i="0" u="none" strike="noStrike" kern="1200" cap="none" spc="0" normalizeH="0" baseline="0" noProof="0" dirty="0">
              <a:ln>
                <a:noFill/>
              </a:ln>
              <a:solidFill>
                <a:srgbClr val="B3B3B3"/>
              </a:solidFill>
              <a:effectLst/>
              <a:uLnTx/>
              <a:uFillTx/>
              <a:latin typeface="Lato Light" panose="020F0502020204030203" pitchFamily="34" charset="0"/>
              <a:ea typeface="+mn-ea"/>
              <a:cs typeface="+mn-cs"/>
            </a:endParaRPr>
          </a:p>
        </p:txBody>
      </p:sp>
      <p:sp>
        <p:nvSpPr>
          <p:cNvPr id="19" name="Shape 9656">
            <a:extLst>
              <a:ext uri="{FF2B5EF4-FFF2-40B4-BE49-F238E27FC236}">
                <a16:creationId xmlns:a16="http://schemas.microsoft.com/office/drawing/2014/main" id="{9BF9A9CA-F59C-8249-9B27-ECB14F42A9DE}"/>
              </a:ext>
            </a:extLst>
          </p:cNvPr>
          <p:cNvSpPr/>
          <p:nvPr/>
        </p:nvSpPr>
        <p:spPr>
          <a:xfrm>
            <a:off x="1781714" y="4074526"/>
            <a:ext cx="4546396" cy="746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18971" y="21600"/>
                </a:lnTo>
                <a:lnTo>
                  <a:pt x="21600" y="10800"/>
                </a:lnTo>
                <a:lnTo>
                  <a:pt x="18971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marL="0" marR="0" lvl="0" indent="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532" b="0" i="0" u="none" strike="noStrike" kern="1200" cap="none" spc="0" normalizeH="0" baseline="0" noProof="0" dirty="0">
              <a:ln>
                <a:noFill/>
              </a:ln>
              <a:solidFill>
                <a:srgbClr val="B3B3B3"/>
              </a:solidFill>
              <a:effectLst/>
              <a:uLnTx/>
              <a:uFillTx/>
              <a:latin typeface="Lato Light" panose="020F0502020204030203" pitchFamily="34" charset="0"/>
              <a:ea typeface="+mn-ea"/>
              <a:cs typeface="+mn-cs"/>
            </a:endParaRPr>
          </a:p>
        </p:txBody>
      </p:sp>
      <p:sp>
        <p:nvSpPr>
          <p:cNvPr id="20" name="Shape 9657">
            <a:extLst>
              <a:ext uri="{FF2B5EF4-FFF2-40B4-BE49-F238E27FC236}">
                <a16:creationId xmlns:a16="http://schemas.microsoft.com/office/drawing/2014/main" id="{A3883039-AB1C-9940-B66C-9BAA21F0527D}"/>
              </a:ext>
            </a:extLst>
          </p:cNvPr>
          <p:cNvSpPr/>
          <p:nvPr/>
        </p:nvSpPr>
        <p:spPr>
          <a:xfrm>
            <a:off x="1304267" y="4074485"/>
            <a:ext cx="477447" cy="74605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marL="0" marR="0" lvl="0" indent="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532" b="0" i="0" u="none" strike="noStrike" kern="1200" cap="none" spc="0" normalizeH="0" baseline="0" noProof="0" dirty="0">
              <a:ln>
                <a:noFill/>
              </a:ln>
              <a:solidFill>
                <a:srgbClr val="B3B3B3"/>
              </a:solidFill>
              <a:effectLst/>
              <a:uLnTx/>
              <a:uFillTx/>
              <a:latin typeface="Lato Light" panose="020F0502020204030203" pitchFamily="34" charset="0"/>
              <a:ea typeface="+mn-ea"/>
              <a:cs typeface="+mn-cs"/>
            </a:endParaRPr>
          </a:p>
        </p:txBody>
      </p:sp>
      <p:sp>
        <p:nvSpPr>
          <p:cNvPr id="13" name="Shape 9663">
            <a:extLst>
              <a:ext uri="{FF2B5EF4-FFF2-40B4-BE49-F238E27FC236}">
                <a16:creationId xmlns:a16="http://schemas.microsoft.com/office/drawing/2014/main" id="{D0D323ED-7158-0E49-890E-64C9524726DE}"/>
              </a:ext>
            </a:extLst>
          </p:cNvPr>
          <p:cNvSpPr/>
          <p:nvPr/>
        </p:nvSpPr>
        <p:spPr>
          <a:xfrm>
            <a:off x="1781714" y="5204602"/>
            <a:ext cx="4546396" cy="746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18971" y="21600"/>
                </a:lnTo>
                <a:lnTo>
                  <a:pt x="21600" y="10800"/>
                </a:lnTo>
                <a:lnTo>
                  <a:pt x="18971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marL="0" marR="0" lvl="0" indent="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532" b="0" i="0" u="none" strike="noStrike" kern="1200" cap="none" spc="0" normalizeH="0" baseline="0" noProof="0" dirty="0">
              <a:ln>
                <a:noFill/>
              </a:ln>
              <a:solidFill>
                <a:srgbClr val="B3B3B3"/>
              </a:solidFill>
              <a:effectLst/>
              <a:uLnTx/>
              <a:uFillTx/>
              <a:latin typeface="Lato Light" panose="020F0502020204030203" pitchFamily="34" charset="0"/>
              <a:ea typeface="+mn-ea"/>
              <a:cs typeface="+mn-cs"/>
            </a:endParaRPr>
          </a:p>
        </p:txBody>
      </p:sp>
      <p:sp>
        <p:nvSpPr>
          <p:cNvPr id="14" name="Shape 9664">
            <a:extLst>
              <a:ext uri="{FF2B5EF4-FFF2-40B4-BE49-F238E27FC236}">
                <a16:creationId xmlns:a16="http://schemas.microsoft.com/office/drawing/2014/main" id="{BDBA2154-22D4-B24E-9947-4584312BC4A8}"/>
              </a:ext>
            </a:extLst>
          </p:cNvPr>
          <p:cNvSpPr/>
          <p:nvPr/>
        </p:nvSpPr>
        <p:spPr>
          <a:xfrm>
            <a:off x="1304267" y="5204561"/>
            <a:ext cx="477447" cy="746055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marL="0" marR="0" lvl="0" indent="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532" b="0" i="0" u="none" strike="noStrike" kern="1200" cap="none" spc="0" normalizeH="0" baseline="0" noProof="0" dirty="0">
              <a:ln>
                <a:noFill/>
              </a:ln>
              <a:solidFill>
                <a:srgbClr val="B3B3B3"/>
              </a:solidFill>
              <a:effectLst/>
              <a:uLnTx/>
              <a:uFillTx/>
              <a:latin typeface="Lato Light" panose="020F0502020204030203" pitchFamily="34" charset="0"/>
              <a:ea typeface="+mn-ea"/>
              <a:cs typeface="+mn-cs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4C68440-3C0F-7941-B259-0E8891FE4921}"/>
              </a:ext>
            </a:extLst>
          </p:cNvPr>
          <p:cNvSpPr txBox="1"/>
          <p:nvPr/>
        </p:nvSpPr>
        <p:spPr>
          <a:xfrm>
            <a:off x="4259598" y="291270"/>
            <a:ext cx="36728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1C2835"/>
                </a:solidFill>
                <a:effectLst/>
                <a:uLnTx/>
                <a:uFillTx/>
                <a:latin typeface="Poppins" pitchFamily="2" charset="77"/>
                <a:ea typeface="+mn-ea"/>
                <a:cs typeface="Poppins" pitchFamily="2" charset="77"/>
              </a:rPr>
              <a:t>Data Overview</a:t>
            </a:r>
          </a:p>
        </p:txBody>
      </p:sp>
      <p:sp>
        <p:nvSpPr>
          <p:cNvPr id="41" name="Freeform 26">
            <a:extLst>
              <a:ext uri="{FF2B5EF4-FFF2-40B4-BE49-F238E27FC236}">
                <a16:creationId xmlns:a16="http://schemas.microsoft.com/office/drawing/2014/main" id="{D77773BE-5B21-0F4D-A5C1-04F3B6CA41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2148" y="1988926"/>
            <a:ext cx="454025" cy="396875"/>
          </a:xfrm>
          <a:custGeom>
            <a:avLst/>
            <a:gdLst>
              <a:gd name="T0" fmla="*/ 1969 w 2521"/>
              <a:gd name="T1" fmla="*/ 1260 h 2206"/>
              <a:gd name="T2" fmla="*/ 1024 w 2521"/>
              <a:gd name="T3" fmla="*/ 1260 h 2206"/>
              <a:gd name="T4" fmla="*/ 1024 w 2521"/>
              <a:gd name="T5" fmla="*/ 1103 h 2206"/>
              <a:gd name="T6" fmla="*/ 1969 w 2521"/>
              <a:gd name="T7" fmla="*/ 1103 h 2206"/>
              <a:gd name="T8" fmla="*/ 1969 w 2521"/>
              <a:gd name="T9" fmla="*/ 1260 h 2206"/>
              <a:gd name="T10" fmla="*/ 1732 w 2521"/>
              <a:gd name="T11" fmla="*/ 1575 h 2206"/>
              <a:gd name="T12" fmla="*/ 1260 w 2521"/>
              <a:gd name="T13" fmla="*/ 1575 h 2206"/>
              <a:gd name="T14" fmla="*/ 1260 w 2521"/>
              <a:gd name="T15" fmla="*/ 1418 h 2206"/>
              <a:gd name="T16" fmla="*/ 1732 w 2521"/>
              <a:gd name="T17" fmla="*/ 1418 h 2206"/>
              <a:gd name="T18" fmla="*/ 1732 w 2521"/>
              <a:gd name="T19" fmla="*/ 1575 h 2206"/>
              <a:gd name="T20" fmla="*/ 2395 w 2521"/>
              <a:gd name="T21" fmla="*/ 473 h 2206"/>
              <a:gd name="T22" fmla="*/ 597 w 2521"/>
              <a:gd name="T23" fmla="*/ 473 h 2206"/>
              <a:gd name="T24" fmla="*/ 472 w 2521"/>
              <a:gd name="T25" fmla="*/ 598 h 2206"/>
              <a:gd name="T26" fmla="*/ 472 w 2521"/>
              <a:gd name="T27" fmla="*/ 1890 h 2206"/>
              <a:gd name="T28" fmla="*/ 472 w 2521"/>
              <a:gd name="T29" fmla="*/ 1890 h 2206"/>
              <a:gd name="T30" fmla="*/ 315 w 2521"/>
              <a:gd name="T31" fmla="*/ 2048 h 2206"/>
              <a:gd name="T32" fmla="*/ 315 w 2521"/>
              <a:gd name="T33" fmla="*/ 2048 h 2206"/>
              <a:gd name="T34" fmla="*/ 158 w 2521"/>
              <a:gd name="T35" fmla="*/ 1890 h 2206"/>
              <a:gd name="T36" fmla="*/ 158 w 2521"/>
              <a:gd name="T37" fmla="*/ 191 h 2206"/>
              <a:gd name="T38" fmla="*/ 190 w 2521"/>
              <a:gd name="T39" fmla="*/ 158 h 2206"/>
              <a:gd name="T40" fmla="*/ 842 w 2521"/>
              <a:gd name="T41" fmla="*/ 158 h 2206"/>
              <a:gd name="T42" fmla="*/ 1078 w 2521"/>
              <a:gd name="T43" fmla="*/ 315 h 2206"/>
              <a:gd name="T44" fmla="*/ 1857 w 2521"/>
              <a:gd name="T45" fmla="*/ 315 h 2206"/>
              <a:gd name="T46" fmla="*/ 1890 w 2521"/>
              <a:gd name="T47" fmla="*/ 348 h 2206"/>
              <a:gd name="T48" fmla="*/ 1890 w 2521"/>
              <a:gd name="T49" fmla="*/ 394 h 2206"/>
              <a:gd name="T50" fmla="*/ 2047 w 2521"/>
              <a:gd name="T51" fmla="*/ 394 h 2206"/>
              <a:gd name="T52" fmla="*/ 2047 w 2521"/>
              <a:gd name="T53" fmla="*/ 283 h 2206"/>
              <a:gd name="T54" fmla="*/ 1922 w 2521"/>
              <a:gd name="T55" fmla="*/ 158 h 2206"/>
              <a:gd name="T56" fmla="*/ 1126 w 2521"/>
              <a:gd name="T57" fmla="*/ 158 h 2206"/>
              <a:gd name="T58" fmla="*/ 890 w 2521"/>
              <a:gd name="T59" fmla="*/ 0 h 2206"/>
              <a:gd name="T60" fmla="*/ 125 w 2521"/>
              <a:gd name="T61" fmla="*/ 0 h 2206"/>
              <a:gd name="T62" fmla="*/ 0 w 2521"/>
              <a:gd name="T63" fmla="*/ 125 h 2206"/>
              <a:gd name="T64" fmla="*/ 0 w 2521"/>
              <a:gd name="T65" fmla="*/ 1890 h 2206"/>
              <a:gd name="T66" fmla="*/ 0 w 2521"/>
              <a:gd name="T67" fmla="*/ 1890 h 2206"/>
              <a:gd name="T68" fmla="*/ 315 w 2521"/>
              <a:gd name="T69" fmla="*/ 2205 h 2206"/>
              <a:gd name="T70" fmla="*/ 2205 w 2521"/>
              <a:gd name="T71" fmla="*/ 2205 h 2206"/>
              <a:gd name="T72" fmla="*/ 2205 w 2521"/>
              <a:gd name="T73" fmla="*/ 2205 h 2206"/>
              <a:gd name="T74" fmla="*/ 2520 w 2521"/>
              <a:gd name="T75" fmla="*/ 1890 h 2206"/>
              <a:gd name="T76" fmla="*/ 2520 w 2521"/>
              <a:gd name="T77" fmla="*/ 598 h 2206"/>
              <a:gd name="T78" fmla="*/ 2395 w 2521"/>
              <a:gd name="T79" fmla="*/ 473 h 2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521" h="2206">
                <a:moveTo>
                  <a:pt x="1969" y="1260"/>
                </a:moveTo>
                <a:lnTo>
                  <a:pt x="1024" y="1260"/>
                </a:lnTo>
                <a:lnTo>
                  <a:pt x="1024" y="1103"/>
                </a:lnTo>
                <a:lnTo>
                  <a:pt x="1969" y="1103"/>
                </a:lnTo>
                <a:lnTo>
                  <a:pt x="1969" y="1260"/>
                </a:lnTo>
                <a:close/>
                <a:moveTo>
                  <a:pt x="1732" y="1575"/>
                </a:moveTo>
                <a:lnTo>
                  <a:pt x="1260" y="1575"/>
                </a:lnTo>
                <a:lnTo>
                  <a:pt x="1260" y="1418"/>
                </a:lnTo>
                <a:lnTo>
                  <a:pt x="1732" y="1418"/>
                </a:lnTo>
                <a:lnTo>
                  <a:pt x="1732" y="1575"/>
                </a:lnTo>
                <a:close/>
                <a:moveTo>
                  <a:pt x="2395" y="473"/>
                </a:moveTo>
                <a:lnTo>
                  <a:pt x="597" y="473"/>
                </a:lnTo>
                <a:lnTo>
                  <a:pt x="472" y="598"/>
                </a:lnTo>
                <a:lnTo>
                  <a:pt x="472" y="1890"/>
                </a:lnTo>
                <a:lnTo>
                  <a:pt x="472" y="1890"/>
                </a:lnTo>
                <a:cubicBezTo>
                  <a:pt x="472" y="1977"/>
                  <a:pt x="402" y="2048"/>
                  <a:pt x="315" y="2048"/>
                </a:cubicBezTo>
                <a:lnTo>
                  <a:pt x="315" y="2048"/>
                </a:lnTo>
                <a:cubicBezTo>
                  <a:pt x="228" y="2048"/>
                  <a:pt x="158" y="1977"/>
                  <a:pt x="158" y="1890"/>
                </a:cubicBezTo>
                <a:lnTo>
                  <a:pt x="158" y="191"/>
                </a:lnTo>
                <a:lnTo>
                  <a:pt x="190" y="158"/>
                </a:lnTo>
                <a:lnTo>
                  <a:pt x="842" y="158"/>
                </a:lnTo>
                <a:lnTo>
                  <a:pt x="1078" y="315"/>
                </a:lnTo>
                <a:lnTo>
                  <a:pt x="1857" y="315"/>
                </a:lnTo>
                <a:lnTo>
                  <a:pt x="1890" y="348"/>
                </a:lnTo>
                <a:lnTo>
                  <a:pt x="1890" y="394"/>
                </a:lnTo>
                <a:lnTo>
                  <a:pt x="2047" y="394"/>
                </a:lnTo>
                <a:lnTo>
                  <a:pt x="2047" y="283"/>
                </a:lnTo>
                <a:lnTo>
                  <a:pt x="1922" y="158"/>
                </a:lnTo>
                <a:lnTo>
                  <a:pt x="1126" y="158"/>
                </a:lnTo>
                <a:lnTo>
                  <a:pt x="890" y="0"/>
                </a:lnTo>
                <a:lnTo>
                  <a:pt x="125" y="0"/>
                </a:lnTo>
                <a:lnTo>
                  <a:pt x="0" y="125"/>
                </a:lnTo>
                <a:lnTo>
                  <a:pt x="0" y="1890"/>
                </a:lnTo>
                <a:lnTo>
                  <a:pt x="0" y="1890"/>
                </a:lnTo>
                <a:cubicBezTo>
                  <a:pt x="0" y="2064"/>
                  <a:pt x="142" y="2205"/>
                  <a:pt x="315" y="2205"/>
                </a:cubicBezTo>
                <a:lnTo>
                  <a:pt x="2205" y="2205"/>
                </a:lnTo>
                <a:lnTo>
                  <a:pt x="2205" y="2205"/>
                </a:lnTo>
                <a:cubicBezTo>
                  <a:pt x="2378" y="2205"/>
                  <a:pt x="2520" y="2064"/>
                  <a:pt x="2520" y="1890"/>
                </a:cubicBezTo>
                <a:lnTo>
                  <a:pt x="2520" y="598"/>
                </a:lnTo>
                <a:lnTo>
                  <a:pt x="2395" y="47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B3B3B3"/>
              </a:solidFill>
              <a:effectLst/>
              <a:uLnTx/>
              <a:uFillTx/>
              <a:latin typeface="Lato Light" panose="020F0502020204030203" pitchFamily="34" charset="0"/>
              <a:ea typeface="+mn-ea"/>
              <a:cs typeface="+mn-cs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8D33F58-F61E-1948-8E82-31B2F0BA0B4E}"/>
              </a:ext>
            </a:extLst>
          </p:cNvPr>
          <p:cNvSpPr txBox="1"/>
          <p:nvPr/>
        </p:nvSpPr>
        <p:spPr>
          <a:xfrm>
            <a:off x="2814438" y="2018087"/>
            <a:ext cx="2700441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Data Source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A83BF99-EE49-E244-A8CB-91486D0C8CD3}"/>
              </a:ext>
            </a:extLst>
          </p:cNvPr>
          <p:cNvSpPr txBox="1"/>
          <p:nvPr/>
        </p:nvSpPr>
        <p:spPr>
          <a:xfrm>
            <a:off x="2814438" y="3148161"/>
            <a:ext cx="2700441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No of Records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419E5D0-00F5-084C-9E1F-6B3FE52BFC97}"/>
              </a:ext>
            </a:extLst>
          </p:cNvPr>
          <p:cNvSpPr txBox="1"/>
          <p:nvPr/>
        </p:nvSpPr>
        <p:spPr>
          <a:xfrm>
            <a:off x="2814438" y="4278235"/>
            <a:ext cx="2700441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No of Variables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0BE8B9B-DE35-5F47-9536-E62ABCFEAB60}"/>
              </a:ext>
            </a:extLst>
          </p:cNvPr>
          <p:cNvSpPr txBox="1"/>
          <p:nvPr/>
        </p:nvSpPr>
        <p:spPr>
          <a:xfrm>
            <a:off x="2814438" y="5408311"/>
            <a:ext cx="2700441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Feature Engineering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BCCAB58-8BE6-8743-8D1D-14A599A1891E}"/>
              </a:ext>
            </a:extLst>
          </p:cNvPr>
          <p:cNvSpPr txBox="1"/>
          <p:nvPr/>
        </p:nvSpPr>
        <p:spPr>
          <a:xfrm>
            <a:off x="6895831" y="3040438"/>
            <a:ext cx="1284327" cy="5539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3984A3"/>
                </a:solidFill>
                <a:effectLst/>
                <a:uLnTx/>
                <a:uFillTx/>
                <a:latin typeface="Poppins" pitchFamily="2" charset="77"/>
                <a:ea typeface="+mn-ea"/>
                <a:cs typeface="Poppins" pitchFamily="2" charset="77"/>
              </a:rPr>
              <a:t>500 K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93DF6A6-14B3-B240-8C3A-21C9560D7B51}"/>
              </a:ext>
            </a:extLst>
          </p:cNvPr>
          <p:cNvSpPr txBox="1"/>
          <p:nvPr/>
        </p:nvSpPr>
        <p:spPr>
          <a:xfrm>
            <a:off x="7530621" y="4170513"/>
            <a:ext cx="649538" cy="5539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2B526A"/>
                </a:solidFill>
                <a:effectLst/>
                <a:uLnTx/>
                <a:uFillTx/>
                <a:latin typeface="Poppins" pitchFamily="2" charset="77"/>
                <a:ea typeface="+mn-ea"/>
                <a:cs typeface="Poppins" pitchFamily="2" charset="77"/>
              </a:rPr>
              <a:t>26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259004F-15A2-894E-805B-37D21112363A}"/>
              </a:ext>
            </a:extLst>
          </p:cNvPr>
          <p:cNvSpPr txBox="1"/>
          <p:nvPr/>
        </p:nvSpPr>
        <p:spPr>
          <a:xfrm>
            <a:off x="7763058" y="5300588"/>
            <a:ext cx="417101" cy="5539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6C88B7"/>
                </a:solidFill>
                <a:effectLst/>
                <a:uLnTx/>
                <a:uFillTx/>
                <a:latin typeface="Poppins" pitchFamily="2" charset="77"/>
                <a:ea typeface="+mn-ea"/>
                <a:cs typeface="Poppins" pitchFamily="2" charset="77"/>
              </a:rPr>
              <a:t>3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0828A2E-E644-D34C-AF4F-F26AA4B4F5F4}"/>
              </a:ext>
            </a:extLst>
          </p:cNvPr>
          <p:cNvSpPr txBox="1"/>
          <p:nvPr/>
        </p:nvSpPr>
        <p:spPr>
          <a:xfrm>
            <a:off x="8296946" y="1861625"/>
            <a:ext cx="2346251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just" defTabSz="914217" rtl="0" eaLnBrk="1" fontAlgn="auto" latinLnBrk="0" hangingPunct="1">
              <a:lnSpc>
                <a:spcPts val="17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603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Kaggle dataset on personal loan portfolio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8490F17-F6D3-154E-922F-44BE260CABEA}"/>
              </a:ext>
            </a:extLst>
          </p:cNvPr>
          <p:cNvSpPr txBox="1"/>
          <p:nvPr/>
        </p:nvSpPr>
        <p:spPr>
          <a:xfrm>
            <a:off x="8296946" y="4081304"/>
            <a:ext cx="3517152" cy="7848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just" defTabSz="914217">
              <a:lnSpc>
                <a:spcPts val="1750"/>
              </a:lnSpc>
              <a:defRPr sz="1400">
                <a:solidFill>
                  <a:srgbClr val="000000"/>
                </a:solidFill>
                <a:latin typeface="Trebuchet MS" panose="020B0603020202020204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</a:lstStyle>
          <a:p>
            <a:pPr marL="0" marR="0" lvl="0" indent="0" algn="just" defTabSz="914217" rtl="0" eaLnBrk="1" fontAlgn="auto" latinLnBrk="0" hangingPunct="1">
              <a:lnSpc>
                <a:spcPts val="17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603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Numerical Data : 16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 panose="020B0603020202020204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marL="0" marR="0" lvl="0" indent="0" algn="just" defTabSz="914217" rtl="0" eaLnBrk="1" fontAlgn="auto" latinLnBrk="0" hangingPunct="1">
              <a:lnSpc>
                <a:spcPts val="17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603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Categorical Data : 9</a:t>
            </a:r>
          </a:p>
          <a:p>
            <a:pPr marL="0" marR="0" lvl="0" indent="0" algn="just" defTabSz="914217" rtl="0" eaLnBrk="1" fontAlgn="auto" latinLnBrk="0" hangingPunct="1">
              <a:lnSpc>
                <a:spcPts val="17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603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Target Variable : Credit</a:t>
            </a:r>
            <a:r>
              <a:rPr lang="en-GB" sz="1600" dirty="0"/>
              <a:t>worthy/not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 panose="020B0603020202020204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E33138F-EA67-E14B-AD47-5AEC328A9DDC}"/>
              </a:ext>
            </a:extLst>
          </p:cNvPr>
          <p:cNvSpPr txBox="1"/>
          <p:nvPr/>
        </p:nvSpPr>
        <p:spPr>
          <a:xfrm>
            <a:off x="8296946" y="5127169"/>
            <a:ext cx="3517152" cy="7848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just" defTabSz="914217">
              <a:lnSpc>
                <a:spcPts val="1750"/>
              </a:lnSpc>
              <a:defRPr sz="1400">
                <a:solidFill>
                  <a:srgbClr val="000000"/>
                </a:solidFill>
                <a:latin typeface="Trebuchet MS" panose="020B0603020202020204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</a:lstStyle>
          <a:p>
            <a:pPr marL="0" marR="0" lvl="0" indent="0" algn="just" defTabSz="914217" rtl="0" eaLnBrk="1" fontAlgn="auto" latinLnBrk="0" hangingPunct="1">
              <a:lnSpc>
                <a:spcPts val="17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603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Annual loan installment</a:t>
            </a:r>
          </a:p>
          <a:p>
            <a:pPr marL="0" marR="0" lvl="0" indent="0" algn="just" defTabSz="914217" rtl="0" eaLnBrk="1" fontAlgn="auto" latinLnBrk="0" hangingPunct="1">
              <a:lnSpc>
                <a:spcPts val="17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603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Loan installment to income ratio</a:t>
            </a:r>
          </a:p>
          <a:p>
            <a:pPr marL="0" marR="0" lvl="0" indent="0" algn="just" defTabSz="914217" rtl="0" eaLnBrk="1" fontAlgn="auto" latinLnBrk="0" hangingPunct="1">
              <a:lnSpc>
                <a:spcPts val="17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603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Loan to income ratio</a:t>
            </a:r>
          </a:p>
        </p:txBody>
      </p:sp>
      <p:sp>
        <p:nvSpPr>
          <p:cNvPr id="6" name="Freeform 83">
            <a:extLst>
              <a:ext uri="{FF2B5EF4-FFF2-40B4-BE49-F238E27FC236}">
                <a16:creationId xmlns:a16="http://schemas.microsoft.com/office/drawing/2014/main" id="{AF305162-6713-40C1-188E-C9D96C019D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6992" y="5408311"/>
            <a:ext cx="595227" cy="338554"/>
          </a:xfrm>
          <a:custGeom>
            <a:avLst/>
            <a:gdLst>
              <a:gd name="T0" fmla="*/ 72704 w 901340"/>
              <a:gd name="T1" fmla="*/ 619125 h 788626"/>
              <a:gd name="T2" fmla="*/ 433348 w 901340"/>
              <a:gd name="T3" fmla="*/ 619125 h 788626"/>
              <a:gd name="T4" fmla="*/ 506052 w 901340"/>
              <a:gd name="T5" fmla="*/ 692130 h 788626"/>
              <a:gd name="T6" fmla="*/ 506052 w 901340"/>
              <a:gd name="T7" fmla="*/ 788626 h 788626"/>
              <a:gd name="T8" fmla="*/ 0 w 901340"/>
              <a:gd name="T9" fmla="*/ 788626 h 788626"/>
              <a:gd name="T10" fmla="*/ 0 w 901340"/>
              <a:gd name="T11" fmla="*/ 692130 h 788626"/>
              <a:gd name="T12" fmla="*/ 366712 w 901340"/>
              <a:gd name="T13" fmla="*/ 169862 h 788626"/>
              <a:gd name="T14" fmla="*/ 856667 w 901340"/>
              <a:gd name="T15" fmla="*/ 169862 h 788626"/>
              <a:gd name="T16" fmla="*/ 901340 w 901340"/>
              <a:gd name="T17" fmla="*/ 214677 h 788626"/>
              <a:gd name="T18" fmla="*/ 901340 w 901340"/>
              <a:gd name="T19" fmla="*/ 294549 h 788626"/>
              <a:gd name="T20" fmla="*/ 856667 w 901340"/>
              <a:gd name="T21" fmla="*/ 339364 h 788626"/>
              <a:gd name="T22" fmla="*/ 422913 w 901340"/>
              <a:gd name="T23" fmla="*/ 339364 h 788626"/>
              <a:gd name="T24" fmla="*/ 84137 w 901340"/>
              <a:gd name="T25" fmla="*/ 0 h 788626"/>
              <a:gd name="T26" fmla="*/ 421915 w 901340"/>
              <a:gd name="T27" fmla="*/ 0 h 788626"/>
              <a:gd name="T28" fmla="*/ 421915 w 901340"/>
              <a:gd name="T29" fmla="*/ 68025 h 788626"/>
              <a:gd name="T30" fmla="*/ 365738 w 901340"/>
              <a:gd name="T31" fmla="*/ 124173 h 788626"/>
              <a:gd name="T32" fmla="*/ 365738 w 901340"/>
              <a:gd name="T33" fmla="*/ 168804 h 788626"/>
              <a:gd name="T34" fmla="*/ 365738 w 901340"/>
              <a:gd name="T35" fmla="*/ 382239 h 788626"/>
              <a:gd name="T36" fmla="*/ 421915 w 901340"/>
              <a:gd name="T37" fmla="*/ 438387 h 788626"/>
              <a:gd name="T38" fmla="*/ 421915 w 901340"/>
              <a:gd name="T39" fmla="*/ 506052 h 788626"/>
              <a:gd name="T40" fmla="*/ 84137 w 901340"/>
              <a:gd name="T41" fmla="*/ 506052 h 788626"/>
              <a:gd name="T42" fmla="*/ 84137 w 901340"/>
              <a:gd name="T43" fmla="*/ 438387 h 788626"/>
              <a:gd name="T44" fmla="*/ 140673 w 901340"/>
              <a:gd name="T45" fmla="*/ 382239 h 788626"/>
              <a:gd name="T46" fmla="*/ 140673 w 901340"/>
              <a:gd name="T47" fmla="*/ 124173 h 788626"/>
              <a:gd name="T48" fmla="*/ 84137 w 901340"/>
              <a:gd name="T49" fmla="*/ 68025 h 78862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901340" h="788626">
                <a:moveTo>
                  <a:pt x="72704" y="619125"/>
                </a:moveTo>
                <a:lnTo>
                  <a:pt x="433348" y="619125"/>
                </a:lnTo>
                <a:lnTo>
                  <a:pt x="506052" y="692130"/>
                </a:lnTo>
                <a:lnTo>
                  <a:pt x="506052" y="788626"/>
                </a:lnTo>
                <a:lnTo>
                  <a:pt x="0" y="788626"/>
                </a:lnTo>
                <a:lnTo>
                  <a:pt x="0" y="692130"/>
                </a:lnTo>
                <a:lnTo>
                  <a:pt x="72704" y="619125"/>
                </a:lnTo>
                <a:close/>
                <a:moveTo>
                  <a:pt x="366712" y="169862"/>
                </a:moveTo>
                <a:lnTo>
                  <a:pt x="856667" y="169862"/>
                </a:lnTo>
                <a:lnTo>
                  <a:pt x="901340" y="214677"/>
                </a:lnTo>
                <a:lnTo>
                  <a:pt x="901340" y="294549"/>
                </a:lnTo>
                <a:lnTo>
                  <a:pt x="856667" y="339364"/>
                </a:lnTo>
                <a:lnTo>
                  <a:pt x="422913" y="339364"/>
                </a:lnTo>
                <a:lnTo>
                  <a:pt x="366712" y="169862"/>
                </a:lnTo>
                <a:close/>
                <a:moveTo>
                  <a:pt x="84137" y="0"/>
                </a:moveTo>
                <a:lnTo>
                  <a:pt x="421915" y="0"/>
                </a:lnTo>
                <a:lnTo>
                  <a:pt x="421915" y="68025"/>
                </a:lnTo>
                <a:lnTo>
                  <a:pt x="365738" y="124173"/>
                </a:lnTo>
                <a:lnTo>
                  <a:pt x="365738" y="168804"/>
                </a:lnTo>
                <a:lnTo>
                  <a:pt x="365738" y="382239"/>
                </a:lnTo>
                <a:lnTo>
                  <a:pt x="421915" y="438387"/>
                </a:lnTo>
                <a:lnTo>
                  <a:pt x="421915" y="506052"/>
                </a:lnTo>
                <a:lnTo>
                  <a:pt x="84137" y="506052"/>
                </a:lnTo>
                <a:lnTo>
                  <a:pt x="84137" y="438387"/>
                </a:lnTo>
                <a:lnTo>
                  <a:pt x="140673" y="382239"/>
                </a:lnTo>
                <a:lnTo>
                  <a:pt x="140673" y="124173"/>
                </a:lnTo>
                <a:lnTo>
                  <a:pt x="84137" y="68025"/>
                </a:lnTo>
                <a:lnTo>
                  <a:pt x="8413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B3B3B3"/>
              </a:solidFill>
              <a:effectLst/>
              <a:uLnTx/>
              <a:uFillTx/>
              <a:latin typeface="Lato Light" panose="020F0502020204030203" pitchFamily="34" charset="0"/>
              <a:ea typeface="+mn-ea"/>
              <a:cs typeface="+mn-cs"/>
            </a:endParaRPr>
          </a:p>
        </p:txBody>
      </p:sp>
      <p:sp>
        <p:nvSpPr>
          <p:cNvPr id="7" name="Freeform 89">
            <a:extLst>
              <a:ext uri="{FF2B5EF4-FFF2-40B4-BE49-F238E27FC236}">
                <a16:creationId xmlns:a16="http://schemas.microsoft.com/office/drawing/2014/main" id="{3A5D9A78-9C96-8A56-D687-F5CA4FFCAD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3604" y="3114670"/>
            <a:ext cx="629451" cy="442362"/>
          </a:xfrm>
          <a:custGeom>
            <a:avLst/>
            <a:gdLst>
              <a:gd name="T0" fmla="*/ 573956 w 901340"/>
              <a:gd name="T1" fmla="*/ 561975 h 674329"/>
              <a:gd name="T2" fmla="*/ 901340 w 901340"/>
              <a:gd name="T3" fmla="*/ 561975 h 674329"/>
              <a:gd name="T4" fmla="*/ 901340 w 901340"/>
              <a:gd name="T5" fmla="*/ 674329 h 674329"/>
              <a:gd name="T6" fmla="*/ 468313 w 901340"/>
              <a:gd name="T7" fmla="*/ 674329 h 674329"/>
              <a:gd name="T8" fmla="*/ 573956 w 901340"/>
              <a:gd name="T9" fmla="*/ 561975 h 674329"/>
              <a:gd name="T10" fmla="*/ 616811 w 901340"/>
              <a:gd name="T11" fmla="*/ 420688 h 674329"/>
              <a:gd name="T12" fmla="*/ 842604 w 901340"/>
              <a:gd name="T13" fmla="*/ 420688 h 674329"/>
              <a:gd name="T14" fmla="*/ 842604 w 901340"/>
              <a:gd name="T15" fmla="*/ 533040 h 674329"/>
              <a:gd name="T16" fmla="*/ 587375 w 901340"/>
              <a:gd name="T17" fmla="*/ 533040 h 674329"/>
              <a:gd name="T18" fmla="*/ 616811 w 901340"/>
              <a:gd name="T19" fmla="*/ 420688 h 674329"/>
              <a:gd name="T20" fmla="*/ 600075 w 901340"/>
              <a:gd name="T21" fmla="*/ 280988 h 674329"/>
              <a:gd name="T22" fmla="*/ 901339 w 901340"/>
              <a:gd name="T23" fmla="*/ 280988 h 674329"/>
              <a:gd name="T24" fmla="*/ 901339 w 901340"/>
              <a:gd name="T25" fmla="*/ 393341 h 674329"/>
              <a:gd name="T26" fmla="*/ 619919 w 901340"/>
              <a:gd name="T27" fmla="*/ 393341 h 674329"/>
              <a:gd name="T28" fmla="*/ 600075 w 901340"/>
              <a:gd name="T29" fmla="*/ 280988 h 674329"/>
              <a:gd name="T30" fmla="*/ 196799 w 901340"/>
              <a:gd name="T31" fmla="*/ 280982 h 674329"/>
              <a:gd name="T32" fmla="*/ 196799 w 901340"/>
              <a:gd name="T33" fmla="*/ 337072 h 674329"/>
              <a:gd name="T34" fmla="*/ 252925 w 901340"/>
              <a:gd name="T35" fmla="*/ 337072 h 674329"/>
              <a:gd name="T36" fmla="*/ 252925 w 901340"/>
              <a:gd name="T37" fmla="*/ 449611 h 674329"/>
              <a:gd name="T38" fmla="*/ 196799 w 901340"/>
              <a:gd name="T39" fmla="*/ 449611 h 674329"/>
              <a:gd name="T40" fmla="*/ 196799 w 901340"/>
              <a:gd name="T41" fmla="*/ 505700 h 674329"/>
              <a:gd name="T42" fmla="*/ 365176 w 901340"/>
              <a:gd name="T43" fmla="*/ 505700 h 674329"/>
              <a:gd name="T44" fmla="*/ 365176 w 901340"/>
              <a:gd name="T45" fmla="*/ 449611 h 674329"/>
              <a:gd name="T46" fmla="*/ 309051 w 901340"/>
              <a:gd name="T47" fmla="*/ 449611 h 674329"/>
              <a:gd name="T48" fmla="*/ 309051 w 901340"/>
              <a:gd name="T49" fmla="*/ 280982 h 674329"/>
              <a:gd name="T50" fmla="*/ 503238 w 901340"/>
              <a:gd name="T51" fmla="*/ 139700 h 674329"/>
              <a:gd name="T52" fmla="*/ 787040 w 901340"/>
              <a:gd name="T53" fmla="*/ 139700 h 674329"/>
              <a:gd name="T54" fmla="*/ 787040 w 901340"/>
              <a:gd name="T55" fmla="*/ 252053 h 674329"/>
              <a:gd name="T56" fmla="*/ 587154 w 901340"/>
              <a:gd name="T57" fmla="*/ 252053 h 674329"/>
              <a:gd name="T58" fmla="*/ 503238 w 901340"/>
              <a:gd name="T59" fmla="*/ 139700 h 674329"/>
              <a:gd name="T60" fmla="*/ 280988 w 901340"/>
              <a:gd name="T61" fmla="*/ 112713 h 674329"/>
              <a:gd name="T62" fmla="*/ 561615 w 901340"/>
              <a:gd name="T63" fmla="*/ 393521 h 674329"/>
              <a:gd name="T64" fmla="*/ 280988 w 901340"/>
              <a:gd name="T65" fmla="*/ 674329 h 674329"/>
              <a:gd name="T66" fmla="*/ 0 w 901340"/>
              <a:gd name="T67" fmla="*/ 393521 h 674329"/>
              <a:gd name="T68" fmla="*/ 280988 w 901340"/>
              <a:gd name="T69" fmla="*/ 112713 h 674329"/>
              <a:gd name="T70" fmla="*/ 282575 w 901340"/>
              <a:gd name="T71" fmla="*/ 0 h 674329"/>
              <a:gd name="T72" fmla="*/ 844190 w 901340"/>
              <a:gd name="T73" fmla="*/ 0 h 674329"/>
              <a:gd name="T74" fmla="*/ 844190 w 901340"/>
              <a:gd name="T75" fmla="*/ 112353 h 674329"/>
              <a:gd name="T76" fmla="*/ 468221 w 901340"/>
              <a:gd name="T77" fmla="*/ 112353 h 674329"/>
              <a:gd name="T78" fmla="*/ 282575 w 901340"/>
              <a:gd name="T79" fmla="*/ 55816 h 674329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901340" h="674329">
                <a:moveTo>
                  <a:pt x="573956" y="561975"/>
                </a:moveTo>
                <a:lnTo>
                  <a:pt x="901340" y="561975"/>
                </a:lnTo>
                <a:lnTo>
                  <a:pt x="901340" y="674329"/>
                </a:lnTo>
                <a:lnTo>
                  <a:pt x="468313" y="674329"/>
                </a:lnTo>
                <a:cubicBezTo>
                  <a:pt x="511940" y="645613"/>
                  <a:pt x="547996" y="607204"/>
                  <a:pt x="573956" y="561975"/>
                </a:cubicBezTo>
                <a:close/>
                <a:moveTo>
                  <a:pt x="616811" y="420688"/>
                </a:moveTo>
                <a:lnTo>
                  <a:pt x="842604" y="420688"/>
                </a:lnTo>
                <a:lnTo>
                  <a:pt x="842604" y="533040"/>
                </a:lnTo>
                <a:lnTo>
                  <a:pt x="587375" y="533040"/>
                </a:lnTo>
                <a:cubicBezTo>
                  <a:pt x="603529" y="498470"/>
                  <a:pt x="613580" y="460660"/>
                  <a:pt x="616811" y="420688"/>
                </a:cubicBezTo>
                <a:close/>
                <a:moveTo>
                  <a:pt x="600075" y="280988"/>
                </a:moveTo>
                <a:lnTo>
                  <a:pt x="901339" y="280988"/>
                </a:lnTo>
                <a:lnTo>
                  <a:pt x="901339" y="393341"/>
                </a:lnTo>
                <a:lnTo>
                  <a:pt x="619919" y="393341"/>
                </a:lnTo>
                <a:cubicBezTo>
                  <a:pt x="619919" y="353856"/>
                  <a:pt x="612703" y="316166"/>
                  <a:pt x="600075" y="280988"/>
                </a:cubicBezTo>
                <a:close/>
                <a:moveTo>
                  <a:pt x="196799" y="280982"/>
                </a:moveTo>
                <a:lnTo>
                  <a:pt x="196799" y="337072"/>
                </a:lnTo>
                <a:lnTo>
                  <a:pt x="252925" y="337072"/>
                </a:lnTo>
                <a:lnTo>
                  <a:pt x="252925" y="449611"/>
                </a:lnTo>
                <a:lnTo>
                  <a:pt x="196799" y="449611"/>
                </a:lnTo>
                <a:lnTo>
                  <a:pt x="196799" y="505700"/>
                </a:lnTo>
                <a:lnTo>
                  <a:pt x="365176" y="505700"/>
                </a:lnTo>
                <a:lnTo>
                  <a:pt x="365176" y="449611"/>
                </a:lnTo>
                <a:lnTo>
                  <a:pt x="309051" y="449611"/>
                </a:lnTo>
                <a:lnTo>
                  <a:pt x="309051" y="280982"/>
                </a:lnTo>
                <a:lnTo>
                  <a:pt x="196799" y="280982"/>
                </a:lnTo>
                <a:close/>
                <a:moveTo>
                  <a:pt x="503238" y="139700"/>
                </a:moveTo>
                <a:lnTo>
                  <a:pt x="787040" y="139700"/>
                </a:lnTo>
                <a:lnTo>
                  <a:pt x="787040" y="252053"/>
                </a:lnTo>
                <a:lnTo>
                  <a:pt x="587154" y="252053"/>
                </a:lnTo>
                <a:cubicBezTo>
                  <a:pt x="567346" y="208840"/>
                  <a:pt x="538894" y="170669"/>
                  <a:pt x="503238" y="139700"/>
                </a:cubicBezTo>
                <a:close/>
                <a:moveTo>
                  <a:pt x="280988" y="112713"/>
                </a:moveTo>
                <a:cubicBezTo>
                  <a:pt x="436053" y="112713"/>
                  <a:pt x="561615" y="238555"/>
                  <a:pt x="561615" y="393521"/>
                </a:cubicBezTo>
                <a:cubicBezTo>
                  <a:pt x="561615" y="548487"/>
                  <a:pt x="436053" y="674329"/>
                  <a:pt x="280988" y="674329"/>
                </a:cubicBezTo>
                <a:cubicBezTo>
                  <a:pt x="125923" y="674329"/>
                  <a:pt x="0" y="548487"/>
                  <a:pt x="0" y="393521"/>
                </a:cubicBezTo>
                <a:cubicBezTo>
                  <a:pt x="0" y="238555"/>
                  <a:pt x="125923" y="112713"/>
                  <a:pt x="280988" y="112713"/>
                </a:cubicBezTo>
                <a:close/>
                <a:moveTo>
                  <a:pt x="282575" y="0"/>
                </a:moveTo>
                <a:lnTo>
                  <a:pt x="844190" y="0"/>
                </a:lnTo>
                <a:lnTo>
                  <a:pt x="844190" y="112353"/>
                </a:lnTo>
                <a:lnTo>
                  <a:pt x="468221" y="112353"/>
                </a:lnTo>
                <a:cubicBezTo>
                  <a:pt x="415694" y="76702"/>
                  <a:pt x="351293" y="55816"/>
                  <a:pt x="282575" y="55816"/>
                </a:cubicBezTo>
                <a:lnTo>
                  <a:pt x="282575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B3B3B3"/>
              </a:solidFill>
              <a:effectLst/>
              <a:uLnTx/>
              <a:uFillTx/>
              <a:latin typeface="Lato Light" panose="020F0502020204030203" pitchFamily="34" charset="0"/>
              <a:ea typeface="+mn-ea"/>
              <a:cs typeface="+mn-cs"/>
            </a:endParaRPr>
          </a:p>
        </p:txBody>
      </p:sp>
      <p:sp>
        <p:nvSpPr>
          <p:cNvPr id="8" name="Freeform 41">
            <a:extLst>
              <a:ext uri="{FF2B5EF4-FFF2-40B4-BE49-F238E27FC236}">
                <a16:creationId xmlns:a16="http://schemas.microsoft.com/office/drawing/2014/main" id="{C455932D-4A92-BD8F-D7A5-87C8E21AA1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7336" y="4210681"/>
            <a:ext cx="530456" cy="502168"/>
          </a:xfrm>
          <a:custGeom>
            <a:avLst/>
            <a:gdLst>
              <a:gd name="T0" fmla="*/ 450379 w 2344"/>
              <a:gd name="T1" fmla="*/ 478140 h 2500"/>
              <a:gd name="T2" fmla="*/ 731775 w 2344"/>
              <a:gd name="T3" fmla="*/ 421973 h 2500"/>
              <a:gd name="T4" fmla="*/ 731775 w 2344"/>
              <a:gd name="T5" fmla="*/ 703168 h 2500"/>
              <a:gd name="T6" fmla="*/ 450379 w 2344"/>
              <a:gd name="T7" fmla="*/ 646641 h 2500"/>
              <a:gd name="T8" fmla="*/ 731775 w 2344"/>
              <a:gd name="T9" fmla="*/ 703168 h 2500"/>
              <a:gd name="T10" fmla="*/ 366068 w 2344"/>
              <a:gd name="T11" fmla="*/ 365446 h 2500"/>
              <a:gd name="T12" fmla="*/ 337964 w 2344"/>
              <a:gd name="T13" fmla="*/ 337362 h 2500"/>
              <a:gd name="T14" fmla="*/ 366068 w 2344"/>
              <a:gd name="T15" fmla="*/ 309279 h 2500"/>
              <a:gd name="T16" fmla="*/ 394171 w 2344"/>
              <a:gd name="T17" fmla="*/ 337362 h 2500"/>
              <a:gd name="T18" fmla="*/ 366068 w 2344"/>
              <a:gd name="T19" fmla="*/ 478140 h 2500"/>
              <a:gd name="T20" fmla="*/ 337964 w 2344"/>
              <a:gd name="T21" fmla="*/ 449696 h 2500"/>
              <a:gd name="T22" fmla="*/ 366068 w 2344"/>
              <a:gd name="T23" fmla="*/ 421973 h 2500"/>
              <a:gd name="T24" fmla="*/ 394171 w 2344"/>
              <a:gd name="T25" fmla="*/ 449696 h 2500"/>
              <a:gd name="T26" fmla="*/ 366068 w 2344"/>
              <a:gd name="T27" fmla="*/ 478140 h 2500"/>
              <a:gd name="T28" fmla="*/ 366068 w 2344"/>
              <a:gd name="T29" fmla="*/ 590474 h 2500"/>
              <a:gd name="T30" fmla="*/ 337964 w 2344"/>
              <a:gd name="T31" fmla="*/ 562391 h 2500"/>
              <a:gd name="T32" fmla="*/ 366068 w 2344"/>
              <a:gd name="T33" fmla="*/ 534307 h 2500"/>
              <a:gd name="T34" fmla="*/ 394171 w 2344"/>
              <a:gd name="T35" fmla="*/ 562391 h 2500"/>
              <a:gd name="T36" fmla="*/ 366068 w 2344"/>
              <a:gd name="T37" fmla="*/ 703168 h 2500"/>
              <a:gd name="T38" fmla="*/ 337964 w 2344"/>
              <a:gd name="T39" fmla="*/ 674725 h 2500"/>
              <a:gd name="T40" fmla="*/ 366068 w 2344"/>
              <a:gd name="T41" fmla="*/ 646641 h 2500"/>
              <a:gd name="T42" fmla="*/ 394171 w 2344"/>
              <a:gd name="T43" fmla="*/ 674725 h 2500"/>
              <a:gd name="T44" fmla="*/ 366068 w 2344"/>
              <a:gd name="T45" fmla="*/ 703168 h 2500"/>
              <a:gd name="T46" fmla="*/ 619000 w 2344"/>
              <a:gd name="T47" fmla="*/ 534307 h 2500"/>
              <a:gd name="T48" fmla="*/ 450379 w 2344"/>
              <a:gd name="T49" fmla="*/ 590474 h 2500"/>
              <a:gd name="T50" fmla="*/ 450379 w 2344"/>
              <a:gd name="T51" fmla="*/ 309279 h 2500"/>
              <a:gd name="T52" fmla="*/ 703311 w 2344"/>
              <a:gd name="T53" fmla="*/ 365446 h 2500"/>
              <a:gd name="T54" fmla="*/ 450379 w 2344"/>
              <a:gd name="T55" fmla="*/ 309279 h 2500"/>
              <a:gd name="T56" fmla="*/ 647104 w 2344"/>
              <a:gd name="T57" fmla="*/ 140418 h 2500"/>
              <a:gd name="T58" fmla="*/ 450379 w 2344"/>
              <a:gd name="T59" fmla="*/ 196585 h 2500"/>
              <a:gd name="T60" fmla="*/ 225189 w 2344"/>
              <a:gd name="T61" fmla="*/ 815502 h 2500"/>
              <a:gd name="T62" fmla="*/ 197086 w 2344"/>
              <a:gd name="T63" fmla="*/ 843586 h 2500"/>
              <a:gd name="T64" fmla="*/ 168982 w 2344"/>
              <a:gd name="T65" fmla="*/ 815502 h 2500"/>
              <a:gd name="T66" fmla="*/ 168982 w 2344"/>
              <a:gd name="T67" fmla="*/ 309279 h 2500"/>
              <a:gd name="T68" fmla="*/ 225189 w 2344"/>
              <a:gd name="T69" fmla="*/ 281195 h 2500"/>
              <a:gd name="T70" fmla="*/ 112775 w 2344"/>
              <a:gd name="T71" fmla="*/ 590474 h 2500"/>
              <a:gd name="T72" fmla="*/ 56568 w 2344"/>
              <a:gd name="T73" fmla="*/ 309279 h 2500"/>
              <a:gd name="T74" fmla="*/ 84311 w 2344"/>
              <a:gd name="T75" fmla="*/ 281195 h 2500"/>
              <a:gd name="T76" fmla="*/ 112775 w 2344"/>
              <a:gd name="T77" fmla="*/ 309279 h 2500"/>
              <a:gd name="T78" fmla="*/ 225189 w 2344"/>
              <a:gd name="T79" fmla="*/ 0 h 2500"/>
              <a:gd name="T80" fmla="*/ 84311 w 2344"/>
              <a:gd name="T81" fmla="*/ 225028 h 2500"/>
              <a:gd name="T82" fmla="*/ 0 w 2344"/>
              <a:gd name="T83" fmla="*/ 309279 h 2500"/>
              <a:gd name="T84" fmla="*/ 112775 w 2344"/>
              <a:gd name="T85" fmla="*/ 646641 h 2500"/>
              <a:gd name="T86" fmla="*/ 112775 w 2344"/>
              <a:gd name="T87" fmla="*/ 815502 h 2500"/>
              <a:gd name="T88" fmla="*/ 759879 w 2344"/>
              <a:gd name="T89" fmla="*/ 899753 h 2500"/>
              <a:gd name="T90" fmla="*/ 844190 w 2344"/>
              <a:gd name="T91" fmla="*/ 815502 h 2500"/>
              <a:gd name="T92" fmla="*/ 225189 w 2344"/>
              <a:gd name="T93" fmla="*/ 0 h 2500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2344" h="2500">
                <a:moveTo>
                  <a:pt x="2031" y="1328"/>
                </a:moveTo>
                <a:lnTo>
                  <a:pt x="1250" y="1328"/>
                </a:lnTo>
                <a:lnTo>
                  <a:pt x="1250" y="1172"/>
                </a:lnTo>
                <a:lnTo>
                  <a:pt x="2031" y="1172"/>
                </a:lnTo>
                <a:lnTo>
                  <a:pt x="2031" y="1328"/>
                </a:lnTo>
                <a:close/>
                <a:moveTo>
                  <a:pt x="2031" y="1953"/>
                </a:moveTo>
                <a:lnTo>
                  <a:pt x="1250" y="1953"/>
                </a:lnTo>
                <a:lnTo>
                  <a:pt x="1250" y="1796"/>
                </a:lnTo>
                <a:lnTo>
                  <a:pt x="2031" y="1796"/>
                </a:lnTo>
                <a:lnTo>
                  <a:pt x="2031" y="1953"/>
                </a:lnTo>
                <a:close/>
                <a:moveTo>
                  <a:pt x="1016" y="1015"/>
                </a:moveTo>
                <a:lnTo>
                  <a:pt x="1016" y="1015"/>
                </a:lnTo>
                <a:cubicBezTo>
                  <a:pt x="972" y="1015"/>
                  <a:pt x="938" y="980"/>
                  <a:pt x="938" y="937"/>
                </a:cubicBezTo>
                <a:cubicBezTo>
                  <a:pt x="938" y="893"/>
                  <a:pt x="972" y="859"/>
                  <a:pt x="1016" y="859"/>
                </a:cubicBezTo>
                <a:cubicBezTo>
                  <a:pt x="1059" y="859"/>
                  <a:pt x="1094" y="893"/>
                  <a:pt x="1094" y="937"/>
                </a:cubicBezTo>
                <a:cubicBezTo>
                  <a:pt x="1094" y="980"/>
                  <a:pt x="1059" y="1015"/>
                  <a:pt x="1016" y="1015"/>
                </a:cubicBezTo>
                <a:close/>
                <a:moveTo>
                  <a:pt x="1016" y="1328"/>
                </a:moveTo>
                <a:lnTo>
                  <a:pt x="1016" y="1328"/>
                </a:lnTo>
                <a:cubicBezTo>
                  <a:pt x="972" y="1328"/>
                  <a:pt x="938" y="1293"/>
                  <a:pt x="938" y="1249"/>
                </a:cubicBezTo>
                <a:cubicBezTo>
                  <a:pt x="938" y="1206"/>
                  <a:pt x="972" y="1172"/>
                  <a:pt x="1016" y="1172"/>
                </a:cubicBezTo>
                <a:cubicBezTo>
                  <a:pt x="1059" y="1172"/>
                  <a:pt x="1094" y="1206"/>
                  <a:pt x="1094" y="1249"/>
                </a:cubicBezTo>
                <a:cubicBezTo>
                  <a:pt x="1094" y="1293"/>
                  <a:pt x="1059" y="1328"/>
                  <a:pt x="1016" y="1328"/>
                </a:cubicBezTo>
                <a:close/>
                <a:moveTo>
                  <a:pt x="1016" y="1640"/>
                </a:moveTo>
                <a:lnTo>
                  <a:pt x="1016" y="1640"/>
                </a:lnTo>
                <a:cubicBezTo>
                  <a:pt x="972" y="1640"/>
                  <a:pt x="938" y="1605"/>
                  <a:pt x="938" y="1562"/>
                </a:cubicBezTo>
                <a:cubicBezTo>
                  <a:pt x="938" y="1519"/>
                  <a:pt x="972" y="1484"/>
                  <a:pt x="1016" y="1484"/>
                </a:cubicBezTo>
                <a:cubicBezTo>
                  <a:pt x="1059" y="1484"/>
                  <a:pt x="1094" y="1519"/>
                  <a:pt x="1094" y="1562"/>
                </a:cubicBezTo>
                <a:cubicBezTo>
                  <a:pt x="1094" y="1605"/>
                  <a:pt x="1059" y="1640"/>
                  <a:pt x="1016" y="1640"/>
                </a:cubicBezTo>
                <a:close/>
                <a:moveTo>
                  <a:pt x="1016" y="1953"/>
                </a:moveTo>
                <a:lnTo>
                  <a:pt x="1016" y="1953"/>
                </a:lnTo>
                <a:cubicBezTo>
                  <a:pt x="972" y="1953"/>
                  <a:pt x="938" y="1917"/>
                  <a:pt x="938" y="1874"/>
                </a:cubicBezTo>
                <a:cubicBezTo>
                  <a:pt x="938" y="1831"/>
                  <a:pt x="972" y="1796"/>
                  <a:pt x="1016" y="1796"/>
                </a:cubicBezTo>
                <a:cubicBezTo>
                  <a:pt x="1059" y="1796"/>
                  <a:pt x="1094" y="1831"/>
                  <a:pt x="1094" y="1874"/>
                </a:cubicBezTo>
                <a:cubicBezTo>
                  <a:pt x="1094" y="1917"/>
                  <a:pt x="1059" y="1953"/>
                  <a:pt x="1016" y="1953"/>
                </a:cubicBezTo>
                <a:close/>
                <a:moveTo>
                  <a:pt x="1250" y="1484"/>
                </a:moveTo>
                <a:lnTo>
                  <a:pt x="1718" y="1484"/>
                </a:lnTo>
                <a:lnTo>
                  <a:pt x="1718" y="1640"/>
                </a:lnTo>
                <a:lnTo>
                  <a:pt x="1250" y="1640"/>
                </a:lnTo>
                <a:lnTo>
                  <a:pt x="1250" y="1484"/>
                </a:lnTo>
                <a:close/>
                <a:moveTo>
                  <a:pt x="1250" y="859"/>
                </a:moveTo>
                <a:lnTo>
                  <a:pt x="1952" y="859"/>
                </a:lnTo>
                <a:lnTo>
                  <a:pt x="1952" y="1015"/>
                </a:lnTo>
                <a:lnTo>
                  <a:pt x="1250" y="1015"/>
                </a:lnTo>
                <a:lnTo>
                  <a:pt x="1250" y="859"/>
                </a:lnTo>
                <a:close/>
                <a:moveTo>
                  <a:pt x="1250" y="390"/>
                </a:moveTo>
                <a:lnTo>
                  <a:pt x="1796" y="390"/>
                </a:lnTo>
                <a:lnTo>
                  <a:pt x="1796" y="546"/>
                </a:lnTo>
                <a:lnTo>
                  <a:pt x="1250" y="546"/>
                </a:lnTo>
                <a:lnTo>
                  <a:pt x="1250" y="390"/>
                </a:lnTo>
                <a:close/>
                <a:moveTo>
                  <a:pt x="625" y="2265"/>
                </a:moveTo>
                <a:lnTo>
                  <a:pt x="625" y="2265"/>
                </a:lnTo>
                <a:cubicBezTo>
                  <a:pt x="625" y="2308"/>
                  <a:pt x="590" y="2343"/>
                  <a:pt x="547" y="2343"/>
                </a:cubicBezTo>
                <a:cubicBezTo>
                  <a:pt x="504" y="2343"/>
                  <a:pt x="469" y="2308"/>
                  <a:pt x="469" y="2265"/>
                </a:cubicBezTo>
                <a:lnTo>
                  <a:pt x="469" y="859"/>
                </a:lnTo>
                <a:cubicBezTo>
                  <a:pt x="469" y="831"/>
                  <a:pt x="463" y="806"/>
                  <a:pt x="454" y="781"/>
                </a:cubicBezTo>
                <a:lnTo>
                  <a:pt x="625" y="781"/>
                </a:lnTo>
                <a:lnTo>
                  <a:pt x="625" y="2265"/>
                </a:lnTo>
                <a:close/>
                <a:moveTo>
                  <a:pt x="313" y="1640"/>
                </a:moveTo>
                <a:lnTo>
                  <a:pt x="157" y="1640"/>
                </a:lnTo>
                <a:lnTo>
                  <a:pt x="157" y="859"/>
                </a:lnTo>
                <a:cubicBezTo>
                  <a:pt x="157" y="816"/>
                  <a:pt x="191" y="781"/>
                  <a:pt x="234" y="781"/>
                </a:cubicBezTo>
                <a:cubicBezTo>
                  <a:pt x="277" y="781"/>
                  <a:pt x="313" y="816"/>
                  <a:pt x="313" y="859"/>
                </a:cubicBezTo>
                <a:lnTo>
                  <a:pt x="313" y="1640"/>
                </a:lnTo>
                <a:close/>
                <a:moveTo>
                  <a:pt x="625" y="0"/>
                </a:moveTo>
                <a:lnTo>
                  <a:pt x="625" y="625"/>
                </a:lnTo>
                <a:lnTo>
                  <a:pt x="234" y="625"/>
                </a:lnTo>
                <a:cubicBezTo>
                  <a:pt x="105" y="625"/>
                  <a:pt x="0" y="730"/>
                  <a:pt x="0" y="859"/>
                </a:cubicBezTo>
                <a:lnTo>
                  <a:pt x="0" y="1796"/>
                </a:lnTo>
                <a:lnTo>
                  <a:pt x="313" y="1796"/>
                </a:lnTo>
                <a:lnTo>
                  <a:pt x="313" y="2265"/>
                </a:lnTo>
                <a:cubicBezTo>
                  <a:pt x="313" y="2394"/>
                  <a:pt x="418" y="2499"/>
                  <a:pt x="547" y="2499"/>
                </a:cubicBezTo>
                <a:lnTo>
                  <a:pt x="2109" y="2499"/>
                </a:lnTo>
                <a:cubicBezTo>
                  <a:pt x="2238" y="2499"/>
                  <a:pt x="2343" y="2394"/>
                  <a:pt x="2343" y="2265"/>
                </a:cubicBezTo>
                <a:lnTo>
                  <a:pt x="2343" y="0"/>
                </a:lnTo>
                <a:lnTo>
                  <a:pt x="625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B3B3B3"/>
              </a:solidFill>
              <a:effectLst/>
              <a:uLnTx/>
              <a:uFillTx/>
              <a:latin typeface="Lato Light" panose="020F0502020204030203" pitchFamily="34" charset="0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6DC9AC-22F1-058F-8EDD-13726CA8A6B8}"/>
              </a:ext>
            </a:extLst>
          </p:cNvPr>
          <p:cNvSpPr txBox="1"/>
          <p:nvPr/>
        </p:nvSpPr>
        <p:spPr>
          <a:xfrm>
            <a:off x="8296946" y="2915382"/>
            <a:ext cx="2346251" cy="7848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just" defTabSz="914217">
              <a:lnSpc>
                <a:spcPts val="1750"/>
              </a:lnSpc>
              <a:defRPr sz="1400">
                <a:solidFill>
                  <a:srgbClr val="000000"/>
                </a:solidFill>
                <a:latin typeface="Trebuchet MS" panose="020B0603020202020204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</a:lstStyle>
          <a:p>
            <a:pPr marL="0" marR="0" lvl="0" indent="0" algn="just" defTabSz="914217" rtl="0" eaLnBrk="1" fontAlgn="auto" latinLnBrk="0" hangingPunct="1">
              <a:lnSpc>
                <a:spcPts val="17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603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Train Data 300K</a:t>
            </a:r>
          </a:p>
          <a:p>
            <a:pPr marL="0" marR="0" lvl="0" indent="0" algn="just" defTabSz="914217" rtl="0" eaLnBrk="1" fontAlgn="auto" latinLnBrk="0" hangingPunct="1">
              <a:lnSpc>
                <a:spcPts val="17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603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Test Data   125K</a:t>
            </a:r>
          </a:p>
          <a:p>
            <a:pPr marL="0" marR="0" lvl="0" indent="0" algn="just" defTabSz="914217" rtl="0" eaLnBrk="1" fontAlgn="auto" latinLnBrk="0" hangingPunct="1">
              <a:lnSpc>
                <a:spcPts val="17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603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Validation Data  75K</a:t>
            </a:r>
          </a:p>
        </p:txBody>
      </p:sp>
    </p:spTree>
    <p:extLst>
      <p:ext uri="{BB962C8B-B14F-4D97-AF65-F5344CB8AC3E}">
        <p14:creationId xmlns:p14="http://schemas.microsoft.com/office/powerpoint/2010/main" val="1096644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1258;p42">
            <a:extLst>
              <a:ext uri="{FF2B5EF4-FFF2-40B4-BE49-F238E27FC236}">
                <a16:creationId xmlns:a16="http://schemas.microsoft.com/office/drawing/2014/main" id="{9443A420-A258-847C-FDD9-BCAFC0A26FF0}"/>
              </a:ext>
            </a:extLst>
          </p:cNvPr>
          <p:cNvSpPr/>
          <p:nvPr/>
        </p:nvSpPr>
        <p:spPr>
          <a:xfrm rot="2700000">
            <a:off x="4947643" y="3055398"/>
            <a:ext cx="1629740" cy="1629740"/>
          </a:xfrm>
          <a:prstGeom prst="roundRect">
            <a:avLst>
              <a:gd name="adj" fmla="val 16667"/>
            </a:avLst>
          </a:prstGeom>
          <a:solidFill>
            <a:srgbClr val="C79DA9">
              <a:alpha val="2509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1" name="Google Shape;1259;p42">
            <a:extLst>
              <a:ext uri="{FF2B5EF4-FFF2-40B4-BE49-F238E27FC236}">
                <a16:creationId xmlns:a16="http://schemas.microsoft.com/office/drawing/2014/main" id="{69D43A45-46E8-1A24-A77A-A5E422014CCB}"/>
              </a:ext>
            </a:extLst>
          </p:cNvPr>
          <p:cNvSpPr txBox="1">
            <a:spLocks/>
          </p:cNvSpPr>
          <p:nvPr/>
        </p:nvSpPr>
        <p:spPr>
          <a:xfrm>
            <a:off x="1006416" y="277629"/>
            <a:ext cx="10179169" cy="649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Fira Sans Extra Condensed"/>
              <a:buNone/>
              <a:tabLst/>
              <a:defRPr/>
            </a:pPr>
            <a:r>
              <a:rPr kumimoji="0" lang="en-GB" sz="3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oppins" panose="00000500000000000000" pitchFamily="2" charset="0"/>
                <a:cs typeface="Poppins" panose="00000500000000000000" pitchFamily="2" charset="0"/>
                <a:sym typeface="Fira Sans Extra Condensed"/>
              </a:rPr>
              <a:t>Model Development Process</a:t>
            </a:r>
          </a:p>
        </p:txBody>
      </p:sp>
      <p:sp>
        <p:nvSpPr>
          <p:cNvPr id="43" name="Google Shape;1262;p42">
            <a:extLst>
              <a:ext uri="{FF2B5EF4-FFF2-40B4-BE49-F238E27FC236}">
                <a16:creationId xmlns:a16="http://schemas.microsoft.com/office/drawing/2014/main" id="{A091504D-EC31-8F3C-6AB3-946F9240A0A1}"/>
              </a:ext>
            </a:extLst>
          </p:cNvPr>
          <p:cNvSpPr txBox="1"/>
          <p:nvPr/>
        </p:nvSpPr>
        <p:spPr>
          <a:xfrm>
            <a:off x="7532100" y="1122347"/>
            <a:ext cx="4434675" cy="393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r" defTabSz="1219170">
              <a:buClr>
                <a:srgbClr val="000000"/>
              </a:buClr>
            </a:pPr>
            <a:r>
              <a:rPr lang="en" sz="2400" b="1" kern="0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Data Clensing &amp; Missing Values</a:t>
            </a:r>
            <a:endParaRPr sz="2400" b="1" kern="0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5" name="Google Shape;1264;p42">
            <a:extLst>
              <a:ext uri="{FF2B5EF4-FFF2-40B4-BE49-F238E27FC236}">
                <a16:creationId xmlns:a16="http://schemas.microsoft.com/office/drawing/2014/main" id="{882C8806-DC10-2514-EAF8-754B354EEC80}"/>
              </a:ext>
            </a:extLst>
          </p:cNvPr>
          <p:cNvSpPr/>
          <p:nvPr/>
        </p:nvSpPr>
        <p:spPr>
          <a:xfrm>
            <a:off x="7687673" y="1456474"/>
            <a:ext cx="1077492" cy="875669"/>
          </a:xfrm>
          <a:prstGeom prst="ellipse">
            <a:avLst/>
          </a:prstGeom>
          <a:solidFill>
            <a:srgbClr val="E8B5B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01</a:t>
            </a:r>
            <a:endParaRPr kumimoji="0" sz="24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46" name="Google Shape;1265;p42">
            <a:extLst>
              <a:ext uri="{FF2B5EF4-FFF2-40B4-BE49-F238E27FC236}">
                <a16:creationId xmlns:a16="http://schemas.microsoft.com/office/drawing/2014/main" id="{91C9638B-85B9-28E3-34FD-66E7D3AA9978}"/>
              </a:ext>
            </a:extLst>
          </p:cNvPr>
          <p:cNvGrpSpPr/>
          <p:nvPr/>
        </p:nvGrpSpPr>
        <p:grpSpPr>
          <a:xfrm>
            <a:off x="6934579" y="3416667"/>
            <a:ext cx="3346667" cy="860384"/>
            <a:chOff x="5146300" y="2562500"/>
            <a:chExt cx="2510000" cy="645288"/>
          </a:xfrm>
        </p:grpSpPr>
        <p:sp>
          <p:nvSpPr>
            <p:cNvPr id="47" name="Google Shape;1267;p42">
              <a:extLst>
                <a:ext uri="{FF2B5EF4-FFF2-40B4-BE49-F238E27FC236}">
                  <a16:creationId xmlns:a16="http://schemas.microsoft.com/office/drawing/2014/main" id="{B8F55110-108A-34A2-F4FA-4D03DD8BB529}"/>
                </a:ext>
              </a:extLst>
            </p:cNvPr>
            <p:cNvSpPr txBox="1"/>
            <p:nvPr/>
          </p:nvSpPr>
          <p:spPr>
            <a:xfrm>
              <a:off x="5146300" y="2562500"/>
              <a:ext cx="1824000" cy="27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Feature Engineering</a:t>
              </a:r>
              <a:endParaRPr kumimoji="0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8" name="Google Shape;1269;p42">
              <a:extLst>
                <a:ext uri="{FF2B5EF4-FFF2-40B4-BE49-F238E27FC236}">
                  <a16:creationId xmlns:a16="http://schemas.microsoft.com/office/drawing/2014/main" id="{65690917-942D-BD66-4768-603659CC04E4}"/>
                </a:ext>
              </a:extLst>
            </p:cNvPr>
            <p:cNvSpPr/>
            <p:nvPr/>
          </p:nvSpPr>
          <p:spPr>
            <a:xfrm>
              <a:off x="7046400" y="2597888"/>
              <a:ext cx="609900" cy="609900"/>
            </a:xfrm>
            <a:prstGeom prst="ellipse">
              <a:avLst/>
            </a:prstGeom>
            <a:solidFill>
              <a:srgbClr val="C79DA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kumimoji="0" sz="24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49" name="Google Shape;1272;p42">
            <a:extLst>
              <a:ext uri="{FF2B5EF4-FFF2-40B4-BE49-F238E27FC236}">
                <a16:creationId xmlns:a16="http://schemas.microsoft.com/office/drawing/2014/main" id="{A2AA3C39-EC6F-7F5C-3FDB-8D9E39F4B764}"/>
              </a:ext>
            </a:extLst>
          </p:cNvPr>
          <p:cNvSpPr txBox="1"/>
          <p:nvPr/>
        </p:nvSpPr>
        <p:spPr>
          <a:xfrm>
            <a:off x="8202007" y="5471484"/>
            <a:ext cx="2830179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r" defTabSz="1219170">
              <a:buClr>
                <a:srgbClr val="000000"/>
              </a:buClr>
            </a:pPr>
            <a:r>
              <a:rPr lang="en" sz="2400" b="1" kern="0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Define pipelines for Transformations</a:t>
            </a:r>
            <a:endParaRPr sz="2400" b="1" kern="0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0" name="Google Shape;1274;p42">
            <a:extLst>
              <a:ext uri="{FF2B5EF4-FFF2-40B4-BE49-F238E27FC236}">
                <a16:creationId xmlns:a16="http://schemas.microsoft.com/office/drawing/2014/main" id="{49B55C12-7F9C-44B1-EAD0-D4E3EDB72806}"/>
              </a:ext>
            </a:extLst>
          </p:cNvPr>
          <p:cNvSpPr/>
          <p:nvPr/>
        </p:nvSpPr>
        <p:spPr>
          <a:xfrm>
            <a:off x="7687644" y="5496217"/>
            <a:ext cx="946341" cy="813200"/>
          </a:xfrm>
          <a:prstGeom prst="ellipse">
            <a:avLst/>
          </a:prstGeom>
          <a:solidFill>
            <a:srgbClr val="A6859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03</a:t>
            </a:r>
            <a:endParaRPr kumimoji="0" sz="24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51" name="Google Shape;1275;p42">
            <a:extLst>
              <a:ext uri="{FF2B5EF4-FFF2-40B4-BE49-F238E27FC236}">
                <a16:creationId xmlns:a16="http://schemas.microsoft.com/office/drawing/2014/main" id="{B94E20A9-8B34-8CDC-0C95-B53D762C507D}"/>
              </a:ext>
            </a:extLst>
          </p:cNvPr>
          <p:cNvGrpSpPr/>
          <p:nvPr/>
        </p:nvGrpSpPr>
        <p:grpSpPr>
          <a:xfrm>
            <a:off x="490445" y="1431467"/>
            <a:ext cx="3346800" cy="901167"/>
            <a:chOff x="618000" y="1073600"/>
            <a:chExt cx="2510100" cy="675875"/>
          </a:xfrm>
        </p:grpSpPr>
        <p:sp>
          <p:nvSpPr>
            <p:cNvPr id="52" name="Google Shape;1277;p42">
              <a:extLst>
                <a:ext uri="{FF2B5EF4-FFF2-40B4-BE49-F238E27FC236}">
                  <a16:creationId xmlns:a16="http://schemas.microsoft.com/office/drawing/2014/main" id="{271B7818-2CF1-7DD3-5491-7F6DB83B244E}"/>
                </a:ext>
              </a:extLst>
            </p:cNvPr>
            <p:cNvSpPr txBox="1"/>
            <p:nvPr/>
          </p:nvSpPr>
          <p:spPr>
            <a:xfrm>
              <a:off x="618000" y="1073600"/>
              <a:ext cx="18240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Model Finalization and performance on unseen data</a:t>
              </a:r>
              <a:endParaRPr kumimoji="0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3" name="Google Shape;1279;p42">
              <a:extLst>
                <a:ext uri="{FF2B5EF4-FFF2-40B4-BE49-F238E27FC236}">
                  <a16:creationId xmlns:a16="http://schemas.microsoft.com/office/drawing/2014/main" id="{F50930F9-29DD-7FCA-37BA-40F3C992BCB2}"/>
                </a:ext>
              </a:extLst>
            </p:cNvPr>
            <p:cNvSpPr/>
            <p:nvPr/>
          </p:nvSpPr>
          <p:spPr>
            <a:xfrm>
              <a:off x="2518200" y="1139575"/>
              <a:ext cx="609900" cy="609900"/>
            </a:xfrm>
            <a:prstGeom prst="ellipse">
              <a:avLst/>
            </a:prstGeom>
            <a:solidFill>
              <a:srgbClr val="423E5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06</a:t>
              </a:r>
              <a:endParaRPr kumimoji="0" sz="24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54" name="Google Shape;1280;p42">
            <a:extLst>
              <a:ext uri="{FF2B5EF4-FFF2-40B4-BE49-F238E27FC236}">
                <a16:creationId xmlns:a16="http://schemas.microsoft.com/office/drawing/2014/main" id="{6E7ABB64-D399-5CEA-E3A4-4877B2445665}"/>
              </a:ext>
            </a:extLst>
          </p:cNvPr>
          <p:cNvGrpSpPr/>
          <p:nvPr/>
        </p:nvGrpSpPr>
        <p:grpSpPr>
          <a:xfrm>
            <a:off x="1243645" y="3416669"/>
            <a:ext cx="3346800" cy="860384"/>
            <a:chOff x="1487700" y="2562500"/>
            <a:chExt cx="2510100" cy="645288"/>
          </a:xfrm>
        </p:grpSpPr>
        <p:sp>
          <p:nvSpPr>
            <p:cNvPr id="57" name="Google Shape;1282;p42">
              <a:extLst>
                <a:ext uri="{FF2B5EF4-FFF2-40B4-BE49-F238E27FC236}">
                  <a16:creationId xmlns:a16="http://schemas.microsoft.com/office/drawing/2014/main" id="{57E640D7-EE3C-A5B1-BF5C-754C3CBDD5DD}"/>
                </a:ext>
              </a:extLst>
            </p:cNvPr>
            <p:cNvSpPr txBox="1"/>
            <p:nvPr/>
          </p:nvSpPr>
          <p:spPr>
            <a:xfrm>
              <a:off x="2173800" y="2562500"/>
              <a:ext cx="1824000" cy="27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Model Evaluation</a:t>
              </a:r>
              <a:endParaRPr kumimoji="0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6" name="Google Shape;1284;p42">
              <a:extLst>
                <a:ext uri="{FF2B5EF4-FFF2-40B4-BE49-F238E27FC236}">
                  <a16:creationId xmlns:a16="http://schemas.microsoft.com/office/drawing/2014/main" id="{EA972E77-6976-48BE-1311-00B57EC3C32A}"/>
                </a:ext>
              </a:extLst>
            </p:cNvPr>
            <p:cNvSpPr/>
            <p:nvPr/>
          </p:nvSpPr>
          <p:spPr>
            <a:xfrm>
              <a:off x="1487700" y="2597888"/>
              <a:ext cx="609900" cy="609900"/>
            </a:xfrm>
            <a:prstGeom prst="ellipse">
              <a:avLst/>
            </a:prstGeom>
            <a:solidFill>
              <a:srgbClr val="63567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05</a:t>
              </a:r>
              <a:endParaRPr kumimoji="0" sz="24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59" name="Google Shape;1285;p42">
            <a:extLst>
              <a:ext uri="{FF2B5EF4-FFF2-40B4-BE49-F238E27FC236}">
                <a16:creationId xmlns:a16="http://schemas.microsoft.com/office/drawing/2014/main" id="{579E7E7E-D30B-8948-3409-05670A8921B1}"/>
              </a:ext>
            </a:extLst>
          </p:cNvPr>
          <p:cNvGrpSpPr/>
          <p:nvPr/>
        </p:nvGrpSpPr>
        <p:grpSpPr>
          <a:xfrm>
            <a:off x="490445" y="5401867"/>
            <a:ext cx="3346800" cy="907551"/>
            <a:chOff x="618000" y="4051400"/>
            <a:chExt cx="2510100" cy="680663"/>
          </a:xfrm>
        </p:grpSpPr>
        <p:sp>
          <p:nvSpPr>
            <p:cNvPr id="60" name="Google Shape;1287;p42">
              <a:extLst>
                <a:ext uri="{FF2B5EF4-FFF2-40B4-BE49-F238E27FC236}">
                  <a16:creationId xmlns:a16="http://schemas.microsoft.com/office/drawing/2014/main" id="{4B836A7C-022C-7ECC-C462-DB5FD85D1529}"/>
                </a:ext>
              </a:extLst>
            </p:cNvPr>
            <p:cNvSpPr txBox="1"/>
            <p:nvPr/>
          </p:nvSpPr>
          <p:spPr>
            <a:xfrm>
              <a:off x="618000" y="4051400"/>
              <a:ext cx="18240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Modeling &amp; Hyper Parameter tuning</a:t>
              </a:r>
              <a:endParaRPr kumimoji="0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1" name="Google Shape;1289;p42">
              <a:extLst>
                <a:ext uri="{FF2B5EF4-FFF2-40B4-BE49-F238E27FC236}">
                  <a16:creationId xmlns:a16="http://schemas.microsoft.com/office/drawing/2014/main" id="{B4C5D414-CDA5-179D-6C45-5A0399E85DEC}"/>
                </a:ext>
              </a:extLst>
            </p:cNvPr>
            <p:cNvSpPr/>
            <p:nvPr/>
          </p:nvSpPr>
          <p:spPr>
            <a:xfrm>
              <a:off x="2518200" y="4122163"/>
              <a:ext cx="609900" cy="609900"/>
            </a:xfrm>
            <a:prstGeom prst="ellipse">
              <a:avLst/>
            </a:prstGeom>
            <a:solidFill>
              <a:srgbClr val="846E8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kumimoji="0" sz="24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62" name="Google Shape;1291;p42">
            <a:extLst>
              <a:ext uri="{FF2B5EF4-FFF2-40B4-BE49-F238E27FC236}">
                <a16:creationId xmlns:a16="http://schemas.microsoft.com/office/drawing/2014/main" id="{EBB78411-9E3E-E4BC-6899-62B7C3401C4E}"/>
              </a:ext>
            </a:extLst>
          </p:cNvPr>
          <p:cNvSpPr/>
          <p:nvPr/>
        </p:nvSpPr>
        <p:spPr>
          <a:xfrm>
            <a:off x="5605615" y="3713652"/>
            <a:ext cx="314000" cy="314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24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3" name="Google Shape;1293;p42">
            <a:extLst>
              <a:ext uri="{FF2B5EF4-FFF2-40B4-BE49-F238E27FC236}">
                <a16:creationId xmlns:a16="http://schemas.microsoft.com/office/drawing/2014/main" id="{77964565-21A9-4481-0084-61D10D2AA4C3}"/>
              </a:ext>
            </a:extLst>
          </p:cNvPr>
          <p:cNvSpPr/>
          <p:nvPr/>
        </p:nvSpPr>
        <p:spPr>
          <a:xfrm>
            <a:off x="5355845" y="5496217"/>
            <a:ext cx="813200" cy="813200"/>
          </a:xfrm>
          <a:prstGeom prst="ellipse">
            <a:avLst/>
          </a:prstGeom>
          <a:solidFill>
            <a:srgbClr val="E8B5B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24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64" name="Google Shape;1294;p42">
            <a:extLst>
              <a:ext uri="{FF2B5EF4-FFF2-40B4-BE49-F238E27FC236}">
                <a16:creationId xmlns:a16="http://schemas.microsoft.com/office/drawing/2014/main" id="{F630DB74-DA63-777F-E0E9-C287CA82FF7D}"/>
              </a:ext>
            </a:extLst>
          </p:cNvPr>
          <p:cNvCxnSpPr>
            <a:stCxn id="62" idx="4"/>
            <a:endCxn id="63" idx="0"/>
          </p:cNvCxnSpPr>
          <p:nvPr/>
        </p:nvCxnSpPr>
        <p:spPr>
          <a:xfrm>
            <a:off x="5762615" y="4027652"/>
            <a:ext cx="0" cy="146840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dash"/>
            <a:round/>
            <a:headEnd type="none" w="med" len="med"/>
            <a:tailEnd type="none" w="med" len="med"/>
          </a:ln>
        </p:spPr>
      </p:cxnSp>
      <p:grpSp>
        <p:nvGrpSpPr>
          <p:cNvPr id="65" name="Google Shape;1295;p42">
            <a:extLst>
              <a:ext uri="{FF2B5EF4-FFF2-40B4-BE49-F238E27FC236}">
                <a16:creationId xmlns:a16="http://schemas.microsoft.com/office/drawing/2014/main" id="{E079A227-6948-D928-CB1F-5DC99FDABEC2}"/>
              </a:ext>
            </a:extLst>
          </p:cNvPr>
          <p:cNvGrpSpPr/>
          <p:nvPr/>
        </p:nvGrpSpPr>
        <p:grpSpPr>
          <a:xfrm>
            <a:off x="5546213" y="5687820"/>
            <a:ext cx="431880" cy="429520"/>
            <a:chOff x="-6329100" y="3632100"/>
            <a:chExt cx="293025" cy="291450"/>
          </a:xfrm>
        </p:grpSpPr>
        <p:sp>
          <p:nvSpPr>
            <p:cNvPr id="66" name="Google Shape;1296;p42">
              <a:extLst>
                <a:ext uri="{FF2B5EF4-FFF2-40B4-BE49-F238E27FC236}">
                  <a16:creationId xmlns:a16="http://schemas.microsoft.com/office/drawing/2014/main" id="{C5141510-6997-C46A-8829-AE1A9855927C}"/>
                </a:ext>
              </a:extLst>
            </p:cNvPr>
            <p:cNvSpPr/>
            <p:nvPr/>
          </p:nvSpPr>
          <p:spPr>
            <a:xfrm>
              <a:off x="-6210700" y="3751600"/>
              <a:ext cx="174625" cy="171950"/>
            </a:xfrm>
            <a:custGeom>
              <a:avLst/>
              <a:gdLst/>
              <a:ahLst/>
              <a:cxnLst/>
              <a:rect l="l" t="t" r="r" b="b"/>
              <a:pathLst>
                <a:path w="6985" h="6878" extrusionOk="0">
                  <a:moveTo>
                    <a:pt x="492" y="0"/>
                  </a:moveTo>
                  <a:cubicBezTo>
                    <a:pt x="219" y="0"/>
                    <a:pt x="0" y="235"/>
                    <a:pt x="85" y="545"/>
                  </a:cubicBezTo>
                  <a:lnTo>
                    <a:pt x="1503" y="5712"/>
                  </a:lnTo>
                  <a:cubicBezTo>
                    <a:pt x="1559" y="5882"/>
                    <a:pt x="1707" y="5984"/>
                    <a:pt x="1856" y="5984"/>
                  </a:cubicBezTo>
                  <a:cubicBezTo>
                    <a:pt x="1956" y="5984"/>
                    <a:pt x="2057" y="5939"/>
                    <a:pt x="2133" y="5838"/>
                  </a:cubicBezTo>
                  <a:lnTo>
                    <a:pt x="2889" y="4735"/>
                  </a:lnTo>
                  <a:lnTo>
                    <a:pt x="3739" y="5712"/>
                  </a:lnTo>
                  <a:lnTo>
                    <a:pt x="4622" y="6594"/>
                  </a:lnTo>
                  <a:cubicBezTo>
                    <a:pt x="4811" y="6783"/>
                    <a:pt x="5086" y="6878"/>
                    <a:pt x="5362" y="6878"/>
                  </a:cubicBezTo>
                  <a:cubicBezTo>
                    <a:pt x="5638" y="6878"/>
                    <a:pt x="5913" y="6783"/>
                    <a:pt x="6102" y="6594"/>
                  </a:cubicBezTo>
                  <a:lnTo>
                    <a:pt x="6575" y="6122"/>
                  </a:lnTo>
                  <a:cubicBezTo>
                    <a:pt x="6984" y="5712"/>
                    <a:pt x="6984" y="5113"/>
                    <a:pt x="6575" y="4672"/>
                  </a:cubicBezTo>
                  <a:lnTo>
                    <a:pt x="4811" y="2814"/>
                  </a:lnTo>
                  <a:lnTo>
                    <a:pt x="5913" y="2058"/>
                  </a:lnTo>
                  <a:cubicBezTo>
                    <a:pt x="6134" y="1900"/>
                    <a:pt x="6102" y="1522"/>
                    <a:pt x="5787" y="1427"/>
                  </a:cubicBezTo>
                  <a:lnTo>
                    <a:pt x="589" y="10"/>
                  </a:lnTo>
                  <a:cubicBezTo>
                    <a:pt x="556" y="3"/>
                    <a:pt x="524" y="0"/>
                    <a:pt x="4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7" name="Google Shape;1297;p42">
              <a:extLst>
                <a:ext uri="{FF2B5EF4-FFF2-40B4-BE49-F238E27FC236}">
                  <a16:creationId xmlns:a16="http://schemas.microsoft.com/office/drawing/2014/main" id="{2BBA7240-1D1D-DFFC-5721-263C901C059B}"/>
                </a:ext>
              </a:extLst>
            </p:cNvPr>
            <p:cNvSpPr/>
            <p:nvPr/>
          </p:nvSpPr>
          <p:spPr>
            <a:xfrm>
              <a:off x="-6272400" y="3691975"/>
              <a:ext cx="136300" cy="135500"/>
            </a:xfrm>
            <a:custGeom>
              <a:avLst/>
              <a:gdLst/>
              <a:ahLst/>
              <a:cxnLst/>
              <a:rect l="l" t="t" r="r" b="b"/>
              <a:pathLst>
                <a:path w="5452" h="5420" extrusionOk="0">
                  <a:moveTo>
                    <a:pt x="2742" y="0"/>
                  </a:moveTo>
                  <a:cubicBezTo>
                    <a:pt x="1261" y="0"/>
                    <a:pt x="1" y="1229"/>
                    <a:pt x="1" y="2710"/>
                  </a:cubicBezTo>
                  <a:cubicBezTo>
                    <a:pt x="1" y="4127"/>
                    <a:pt x="1041" y="5293"/>
                    <a:pt x="2427" y="5419"/>
                  </a:cubicBezTo>
                  <a:lnTo>
                    <a:pt x="2112" y="4317"/>
                  </a:lnTo>
                  <a:cubicBezTo>
                    <a:pt x="1482" y="4096"/>
                    <a:pt x="1009" y="3466"/>
                    <a:pt x="1009" y="2741"/>
                  </a:cubicBezTo>
                  <a:cubicBezTo>
                    <a:pt x="1041" y="1765"/>
                    <a:pt x="1828" y="1009"/>
                    <a:pt x="2773" y="1009"/>
                  </a:cubicBezTo>
                  <a:cubicBezTo>
                    <a:pt x="3530" y="1009"/>
                    <a:pt x="4128" y="1481"/>
                    <a:pt x="4349" y="2143"/>
                  </a:cubicBezTo>
                  <a:lnTo>
                    <a:pt x="5451" y="2458"/>
                  </a:lnTo>
                  <a:cubicBezTo>
                    <a:pt x="5294" y="1072"/>
                    <a:pt x="4160" y="0"/>
                    <a:pt x="27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8" name="Google Shape;1298;p42">
              <a:extLst>
                <a:ext uri="{FF2B5EF4-FFF2-40B4-BE49-F238E27FC236}">
                  <a16:creationId xmlns:a16="http://schemas.microsoft.com/office/drawing/2014/main" id="{B26EB030-B983-B47D-B941-42003DD349B6}"/>
                </a:ext>
              </a:extLst>
            </p:cNvPr>
            <p:cNvSpPr/>
            <p:nvPr/>
          </p:nvSpPr>
          <p:spPr>
            <a:xfrm>
              <a:off x="-6329100" y="3632100"/>
              <a:ext cx="257575" cy="256025"/>
            </a:xfrm>
            <a:custGeom>
              <a:avLst/>
              <a:gdLst/>
              <a:ahLst/>
              <a:cxnLst/>
              <a:rect l="l" t="t" r="r" b="b"/>
              <a:pathLst>
                <a:path w="10303" h="10241" extrusionOk="0">
                  <a:moveTo>
                    <a:pt x="5136" y="1"/>
                  </a:moveTo>
                  <a:cubicBezTo>
                    <a:pt x="2301" y="1"/>
                    <a:pt x="1" y="2269"/>
                    <a:pt x="1" y="5105"/>
                  </a:cubicBezTo>
                  <a:cubicBezTo>
                    <a:pt x="1" y="7972"/>
                    <a:pt x="2332" y="10240"/>
                    <a:pt x="5136" y="10240"/>
                  </a:cubicBezTo>
                  <a:cubicBezTo>
                    <a:pt x="5262" y="10240"/>
                    <a:pt x="5356" y="10240"/>
                    <a:pt x="5451" y="10177"/>
                  </a:cubicBezTo>
                  <a:lnTo>
                    <a:pt x="4978" y="8444"/>
                  </a:lnTo>
                  <a:cubicBezTo>
                    <a:pt x="4959" y="8445"/>
                    <a:pt x="4940" y="8445"/>
                    <a:pt x="4921" y="8445"/>
                  </a:cubicBezTo>
                  <a:cubicBezTo>
                    <a:pt x="3089" y="8445"/>
                    <a:pt x="1639" y="6945"/>
                    <a:pt x="1639" y="5105"/>
                  </a:cubicBezTo>
                  <a:cubicBezTo>
                    <a:pt x="1639" y="3214"/>
                    <a:pt x="3151" y="1702"/>
                    <a:pt x="5073" y="1702"/>
                  </a:cubicBezTo>
                  <a:cubicBezTo>
                    <a:pt x="6900" y="1702"/>
                    <a:pt x="8412" y="3151"/>
                    <a:pt x="8475" y="4979"/>
                  </a:cubicBezTo>
                  <a:lnTo>
                    <a:pt x="10208" y="5451"/>
                  </a:lnTo>
                  <a:cubicBezTo>
                    <a:pt x="10303" y="4002"/>
                    <a:pt x="9799" y="2553"/>
                    <a:pt x="8759" y="1482"/>
                  </a:cubicBezTo>
                  <a:cubicBezTo>
                    <a:pt x="7782" y="505"/>
                    <a:pt x="6522" y="1"/>
                    <a:pt x="51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cxnSp>
        <p:nvCxnSpPr>
          <p:cNvPr id="69" name="Google Shape;1299;p42">
            <a:extLst>
              <a:ext uri="{FF2B5EF4-FFF2-40B4-BE49-F238E27FC236}">
                <a16:creationId xmlns:a16="http://schemas.microsoft.com/office/drawing/2014/main" id="{941E93EE-4F47-C00D-8493-C2DD2DF4CD6F}"/>
              </a:ext>
            </a:extLst>
          </p:cNvPr>
          <p:cNvCxnSpPr>
            <a:stCxn id="45" idx="4"/>
            <a:endCxn id="48" idx="0"/>
          </p:cNvCxnSpPr>
          <p:nvPr/>
        </p:nvCxnSpPr>
        <p:spPr>
          <a:xfrm rot="16200000" flipH="1">
            <a:off x="8484679" y="2073883"/>
            <a:ext cx="1131708" cy="1648227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666666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70" name="Google Shape;1300;p42">
            <a:extLst>
              <a:ext uri="{FF2B5EF4-FFF2-40B4-BE49-F238E27FC236}">
                <a16:creationId xmlns:a16="http://schemas.microsoft.com/office/drawing/2014/main" id="{12540EC1-E0F6-E027-0338-B0BE23F4B205}"/>
              </a:ext>
            </a:extLst>
          </p:cNvPr>
          <p:cNvCxnSpPr>
            <a:stCxn id="48" idx="4"/>
            <a:endCxn id="50" idx="0"/>
          </p:cNvCxnSpPr>
          <p:nvPr/>
        </p:nvCxnSpPr>
        <p:spPr>
          <a:xfrm rot="5400000">
            <a:off x="8408149" y="4029719"/>
            <a:ext cx="1219167" cy="1713831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666666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71" name="Google Shape;1301;p42">
            <a:extLst>
              <a:ext uri="{FF2B5EF4-FFF2-40B4-BE49-F238E27FC236}">
                <a16:creationId xmlns:a16="http://schemas.microsoft.com/office/drawing/2014/main" id="{CB90AD7A-C658-A809-60A5-CBDCCFB2F127}"/>
              </a:ext>
            </a:extLst>
          </p:cNvPr>
          <p:cNvCxnSpPr>
            <a:stCxn id="61" idx="0"/>
            <a:endCxn id="56" idx="4"/>
          </p:cNvCxnSpPr>
          <p:nvPr/>
        </p:nvCxnSpPr>
        <p:spPr>
          <a:xfrm rot="5400000" flipH="1">
            <a:off x="1930845" y="3996417"/>
            <a:ext cx="1219200" cy="1780400"/>
          </a:xfrm>
          <a:prstGeom prst="bentConnector3">
            <a:avLst>
              <a:gd name="adj1" fmla="val 49999"/>
            </a:avLst>
          </a:prstGeom>
          <a:noFill/>
          <a:ln w="9525" cap="flat" cmpd="sng">
            <a:solidFill>
              <a:srgbClr val="666666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72" name="Google Shape;1302;p42">
            <a:extLst>
              <a:ext uri="{FF2B5EF4-FFF2-40B4-BE49-F238E27FC236}">
                <a16:creationId xmlns:a16="http://schemas.microsoft.com/office/drawing/2014/main" id="{75EE75BE-6DBF-B750-DB99-2F2BFF2BD207}"/>
              </a:ext>
            </a:extLst>
          </p:cNvPr>
          <p:cNvCxnSpPr>
            <a:stCxn id="56" idx="0"/>
            <a:endCxn id="53" idx="4"/>
          </p:cNvCxnSpPr>
          <p:nvPr/>
        </p:nvCxnSpPr>
        <p:spPr>
          <a:xfrm rot="16200000">
            <a:off x="1974845" y="2008051"/>
            <a:ext cx="1131200" cy="1780400"/>
          </a:xfrm>
          <a:prstGeom prst="bentConnector3">
            <a:avLst>
              <a:gd name="adj1" fmla="val 50001"/>
            </a:avLst>
          </a:prstGeom>
          <a:noFill/>
          <a:ln w="9525" cap="flat" cmpd="sng">
            <a:solidFill>
              <a:srgbClr val="666666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73" name="Google Shape;1303;p42">
            <a:extLst>
              <a:ext uri="{FF2B5EF4-FFF2-40B4-BE49-F238E27FC236}">
                <a16:creationId xmlns:a16="http://schemas.microsoft.com/office/drawing/2014/main" id="{25F549A9-5212-E0CB-4533-C828078982B3}"/>
              </a:ext>
            </a:extLst>
          </p:cNvPr>
          <p:cNvCxnSpPr>
            <a:stCxn id="50" idx="2"/>
            <a:endCxn id="63" idx="6"/>
          </p:cNvCxnSpPr>
          <p:nvPr/>
        </p:nvCxnSpPr>
        <p:spPr>
          <a:xfrm rot="10800000">
            <a:off x="6169047" y="5902818"/>
            <a:ext cx="1518599" cy="16933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666666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74" name="Google Shape;1304;p42">
            <a:extLst>
              <a:ext uri="{FF2B5EF4-FFF2-40B4-BE49-F238E27FC236}">
                <a16:creationId xmlns:a16="http://schemas.microsoft.com/office/drawing/2014/main" id="{62BD04D9-1005-684E-7F5F-283BF95828DF}"/>
              </a:ext>
            </a:extLst>
          </p:cNvPr>
          <p:cNvCxnSpPr>
            <a:stCxn id="63" idx="2"/>
            <a:endCxn id="61" idx="6"/>
          </p:cNvCxnSpPr>
          <p:nvPr/>
        </p:nvCxnSpPr>
        <p:spPr>
          <a:xfrm flipH="1">
            <a:off x="3837045" y="5902817"/>
            <a:ext cx="1518800" cy="800"/>
          </a:xfrm>
          <a:prstGeom prst="bentConnector3">
            <a:avLst>
              <a:gd name="adj1" fmla="val 49993"/>
            </a:avLst>
          </a:prstGeom>
          <a:noFill/>
          <a:ln w="9525" cap="flat" cmpd="sng">
            <a:solidFill>
              <a:srgbClr val="666666"/>
            </a:solidFill>
            <a:prstDash val="dash"/>
            <a:round/>
            <a:headEnd type="none" w="med" len="med"/>
            <a:tailEnd type="triangle" w="med" len="med"/>
          </a:ln>
        </p:spPr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1453C03D-90BA-B905-1F7A-0B78AB1B1571}"/>
              </a:ext>
            </a:extLst>
          </p:cNvPr>
          <p:cNvSpPr txBox="1"/>
          <p:nvPr/>
        </p:nvSpPr>
        <p:spPr>
          <a:xfrm>
            <a:off x="3048886" y="3244334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Arial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080903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54187AB-4AFB-48FA-F877-028B6DB1AD20}"/>
              </a:ext>
            </a:extLst>
          </p:cNvPr>
          <p:cNvSpPr txBox="1">
            <a:spLocks/>
          </p:cNvSpPr>
          <p:nvPr/>
        </p:nvSpPr>
        <p:spPr>
          <a:xfrm>
            <a:off x="3467100" y="184806"/>
            <a:ext cx="5257800" cy="825288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dirty="0">
                <a:solidFill>
                  <a:srgbClr val="1C2835"/>
                </a:solidFill>
                <a:latin typeface="Poppins" pitchFamily="2" charset="77"/>
                <a:ea typeface="+mn-ea"/>
                <a:cs typeface="Poppins" pitchFamily="2" charset="77"/>
              </a:rPr>
              <a:t>Model Performance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6F308A5-694F-CC0D-B681-E60A429A94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862793"/>
              </p:ext>
            </p:extLst>
          </p:nvPr>
        </p:nvGraphicFramePr>
        <p:xfrm>
          <a:off x="550235" y="841999"/>
          <a:ext cx="11091530" cy="565449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325913">
                  <a:extLst>
                    <a:ext uri="{9D8B030D-6E8A-4147-A177-3AD203B41FA5}">
                      <a16:colId xmlns:a16="http://schemas.microsoft.com/office/drawing/2014/main" val="1123730043"/>
                    </a:ext>
                  </a:extLst>
                </a:gridCol>
                <a:gridCol w="1311629">
                  <a:extLst>
                    <a:ext uri="{9D8B030D-6E8A-4147-A177-3AD203B41FA5}">
                      <a16:colId xmlns:a16="http://schemas.microsoft.com/office/drawing/2014/main" val="1917377500"/>
                    </a:ext>
                  </a:extLst>
                </a:gridCol>
                <a:gridCol w="1241363">
                  <a:extLst>
                    <a:ext uri="{9D8B030D-6E8A-4147-A177-3AD203B41FA5}">
                      <a16:colId xmlns:a16="http://schemas.microsoft.com/office/drawing/2014/main" val="75782219"/>
                    </a:ext>
                  </a:extLst>
                </a:gridCol>
                <a:gridCol w="1510761">
                  <a:extLst>
                    <a:ext uri="{9D8B030D-6E8A-4147-A177-3AD203B41FA5}">
                      <a16:colId xmlns:a16="http://schemas.microsoft.com/office/drawing/2014/main" val="508499432"/>
                    </a:ext>
                  </a:extLst>
                </a:gridCol>
                <a:gridCol w="1423193">
                  <a:extLst>
                    <a:ext uri="{9D8B030D-6E8A-4147-A177-3AD203B41FA5}">
                      <a16:colId xmlns:a16="http://schemas.microsoft.com/office/drawing/2014/main" val="1771992321"/>
                    </a:ext>
                  </a:extLst>
                </a:gridCol>
                <a:gridCol w="1033190">
                  <a:extLst>
                    <a:ext uri="{9D8B030D-6E8A-4147-A177-3AD203B41FA5}">
                      <a16:colId xmlns:a16="http://schemas.microsoft.com/office/drawing/2014/main" val="2161730711"/>
                    </a:ext>
                  </a:extLst>
                </a:gridCol>
                <a:gridCol w="1245481">
                  <a:extLst>
                    <a:ext uri="{9D8B030D-6E8A-4147-A177-3AD203B41FA5}">
                      <a16:colId xmlns:a16="http://schemas.microsoft.com/office/drawing/2014/main" val="2726705198"/>
                    </a:ext>
                  </a:extLst>
                </a:gridCol>
              </a:tblGrid>
              <a:tr h="632072">
                <a:tc>
                  <a:txBody>
                    <a:bodyPr/>
                    <a:lstStyle>
                      <a:lvl1pPr marL="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0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172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257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343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5429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2514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19960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66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en-GB" sz="1400" b="1" u="none" strike="noStrik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MODEL</a:t>
                      </a:r>
                      <a:endParaRPr lang="en-GB" sz="1400" b="1" i="0" u="none" strike="noStrike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134450" marR="4668" marT="67225" marB="672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0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172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257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343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5429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2514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19960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66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en-GB" sz="1400" b="1" u="none" strike="noStrik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TRAIN SCORE</a:t>
                      </a:r>
                      <a:endParaRPr lang="en-GB" sz="1400" b="1" i="0" u="none" strike="noStrike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134450" marR="4668" marT="67225" marB="672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0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172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257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343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5429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2514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19960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66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en-GB" sz="1400" b="1" u="none" strike="noStrik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TEST SCORE</a:t>
                      </a:r>
                      <a:endParaRPr lang="en-GB" sz="1400" b="1" i="0" u="none" strike="noStrike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134450" marR="4668" marT="67225" marB="672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0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172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257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343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5429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2514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19960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66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en-GB" sz="1400" b="1" u="none" strike="noStrik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TRAIN LOGLOSS</a:t>
                      </a:r>
                      <a:endParaRPr lang="en-GB" sz="1400" b="1" i="0" u="none" strike="noStrike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134450" marR="4668" marT="67225" marB="672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0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172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257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343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5429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2514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19960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66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en-GB" sz="1400" b="1" u="none" strike="noStrik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TEST LOGLOSS</a:t>
                      </a:r>
                      <a:endParaRPr lang="en-GB" sz="1400" b="1" i="0" u="none" strike="noStrike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134450" marR="4668" marT="67225" marB="672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0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172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257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343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5429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2514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19960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66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en-GB" sz="1400" b="1" u="none" strike="noStrik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CV WITH</a:t>
                      </a:r>
                    </a:p>
                    <a:p>
                      <a:pPr algn="ctr" fontAlgn="b"/>
                      <a:r>
                        <a:rPr lang="en-GB" sz="1400" b="1" u="none" strike="noStrik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F1 SCORE</a:t>
                      </a:r>
                    </a:p>
                  </a:txBody>
                  <a:tcPr marL="134450" marR="4668" marT="67225" marB="672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0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172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257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343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5429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2514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19960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66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en-GB" sz="1400" b="1" u="none" strike="noStrik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ACCURACY</a:t>
                      </a:r>
                      <a:endParaRPr lang="en-GB" sz="1400" b="1" i="0" u="none" strike="noStrike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134450" marR="4668" marT="67225" marB="672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6241226"/>
                  </a:ext>
                </a:extLst>
              </a:tr>
              <a:tr h="418535">
                <a:tc>
                  <a:txBody>
                    <a:bodyPr/>
                    <a:lstStyle>
                      <a:lvl1pPr marL="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0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172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257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343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5429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2514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19960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66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 fontAlgn="b"/>
                      <a:r>
                        <a:rPr lang="en-GB" sz="1400" u="none" strike="noStrik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Dummy Model</a:t>
                      </a:r>
                      <a:endParaRPr lang="en-GB" sz="1400" b="0" i="0" u="none" strike="noStrike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134450" marR="4668" marT="67225" marB="67225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0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172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257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343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5429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2514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19960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66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en-GB" sz="1400" u="none" strike="noStrik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0.761</a:t>
                      </a:r>
                      <a:endParaRPr lang="en-GB" sz="1400" b="0" i="0" u="none" strike="noStrike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134450" marR="4668" marT="67225" marB="67225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0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172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257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343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5429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2514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19960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66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en-GB" sz="1400" u="none" strike="noStrik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0.764</a:t>
                      </a:r>
                      <a:endParaRPr lang="en-GB" sz="1400" b="0" i="0" u="none" strike="noStrike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134450" marR="4668" marT="67225" marB="67225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0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172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257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343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5429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2514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19960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66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en-GB" sz="1400" u="none" strike="noStrik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0.550</a:t>
                      </a:r>
                      <a:endParaRPr lang="en-GB" sz="1400" b="0" i="0" u="none" strike="noStrike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134450" marR="4668" marT="67225" marB="67225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0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172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257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343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5429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2514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19960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66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en-GB" sz="1400" u="none" strike="noStrik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0.546</a:t>
                      </a:r>
                      <a:endParaRPr lang="en-GB" sz="1400" b="0" i="0" u="none" strike="noStrike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134450" marR="4668" marT="67225" marB="67225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0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172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257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343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5429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2514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19960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66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en-GB" sz="1400" u="none" strike="noStrik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0.000</a:t>
                      </a:r>
                      <a:endParaRPr lang="en-GB" sz="1400" b="0" i="0" u="none" strike="noStrike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134450" marR="4668" marT="67225" marB="67225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0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172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257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343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5429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2514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19960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66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en-GB" sz="1400" u="none" strike="noStrik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0.76</a:t>
                      </a:r>
                      <a:endParaRPr lang="en-GB" sz="1400" b="0" i="0" u="none" strike="noStrike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134450" marR="4668" marT="67225" marB="67225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1986771"/>
                  </a:ext>
                </a:extLst>
              </a:tr>
              <a:tr h="418535">
                <a:tc>
                  <a:txBody>
                    <a:bodyPr/>
                    <a:lstStyle>
                      <a:lvl1pPr marL="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0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172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257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343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5429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2514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19960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66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 fontAlgn="b"/>
                      <a:r>
                        <a:rPr lang="en-GB" sz="1400" u="none" strike="noStrik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Logistic Regression</a:t>
                      </a:r>
                      <a:endParaRPr lang="en-GB" sz="1400" b="0" i="0" u="none" strike="noStrike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134450" marR="4668" marT="67225" marB="67225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0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172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257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343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5429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2514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19960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66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en-GB" sz="1400" u="none" strike="noStrik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0.784</a:t>
                      </a:r>
                      <a:endParaRPr lang="en-GB" sz="1400" b="0" i="0" u="none" strike="noStrike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134450" marR="4668" marT="67225" marB="67225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0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172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257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343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5429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2514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19960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66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en-GB" sz="1400" u="none" strike="noStrik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0.787</a:t>
                      </a:r>
                      <a:endParaRPr lang="en-GB" sz="1400" b="0" i="0" u="none" strike="noStrike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134450" marR="4668" marT="67225" marB="67225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0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172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257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343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5429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2514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19960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66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en-GB" sz="1400" u="none" strike="noStrik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0.466</a:t>
                      </a:r>
                      <a:endParaRPr lang="en-GB" sz="1400" b="0" i="0" u="none" strike="noStrike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134450" marR="4668" marT="67225" marB="67225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0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172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257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343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5429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2514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19960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66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en-GB" sz="1400" u="none" strike="noStrik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0.462</a:t>
                      </a:r>
                      <a:endParaRPr lang="en-GB" sz="1400" b="0" i="0" u="none" strike="noStrike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134450" marR="4668" marT="67225" marB="67225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0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172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257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343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5429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2514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19960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66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en-GB" sz="1400" u="none" strike="noStrik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0.376</a:t>
                      </a:r>
                      <a:endParaRPr lang="en-GB" sz="1400" b="0" i="0" u="none" strike="noStrike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134450" marR="4668" marT="67225" marB="67225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0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172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257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343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5429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2514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19960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66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en-GB" sz="1400" u="none" strike="noStrik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0.79</a:t>
                      </a:r>
                      <a:endParaRPr lang="en-GB" sz="1400" b="0" i="0" u="none" strike="noStrike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134450" marR="4668" marT="67225" marB="67225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2337318"/>
                  </a:ext>
                </a:extLst>
              </a:tr>
              <a:tr h="418535">
                <a:tc>
                  <a:txBody>
                    <a:bodyPr/>
                    <a:lstStyle>
                      <a:lvl1pPr marL="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0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172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257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343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5429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2514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19960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66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 fontAlgn="b"/>
                      <a:r>
                        <a:rPr lang="en-GB" sz="1400" u="none" strike="noStrik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Logistic Reg. with Poly</a:t>
                      </a:r>
                      <a:endParaRPr lang="en-GB" sz="1400" b="0" i="0" u="none" strike="noStrike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134450" marR="4668" marT="67225" marB="67225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0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172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257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343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5429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2514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19960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66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en-GB" sz="1400" u="none" strike="noStrik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0.791</a:t>
                      </a:r>
                      <a:endParaRPr lang="en-GB" sz="1400" b="0" i="0" u="none" strike="noStrike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134450" marR="4668" marT="67225" marB="67225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0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172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257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343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5429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2514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19960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66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en-GB" sz="1400" u="none" strike="noStrik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0.794</a:t>
                      </a:r>
                      <a:endParaRPr lang="en-GB" sz="1400" b="0" i="0" u="none" strike="noStrike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134450" marR="4668" marT="67225" marB="67225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0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172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257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343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5429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2514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19960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66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en-GB" sz="1400" u="none" strike="noStrik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0.451</a:t>
                      </a:r>
                      <a:endParaRPr lang="en-GB" sz="1400" b="0" i="0" u="none" strike="noStrike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134450" marR="4668" marT="67225" marB="67225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0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172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257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343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5429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2514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19960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66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en-GB" sz="1400" u="none" strike="noStrik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0.447</a:t>
                      </a:r>
                      <a:endParaRPr lang="en-GB" sz="1400" b="0" i="0" u="none" strike="noStrike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134450" marR="4668" marT="67225" marB="67225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0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172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257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343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5429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2514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19960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66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en-GB" sz="1400" u="none" strike="noStrik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0.424</a:t>
                      </a:r>
                      <a:endParaRPr lang="en-GB" sz="1400" b="0" i="0" u="none" strike="noStrike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134450" marR="4668" marT="67225" marB="67225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0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172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257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343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5429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2514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19960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66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en-GB" sz="1400" u="none" strike="noStrik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0.79</a:t>
                      </a:r>
                      <a:endParaRPr lang="en-GB" sz="1400" b="0" i="0" u="none" strike="noStrike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134450" marR="4668" marT="67225" marB="67225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2084212"/>
                  </a:ext>
                </a:extLst>
              </a:tr>
              <a:tr h="418535">
                <a:tc>
                  <a:txBody>
                    <a:bodyPr/>
                    <a:lstStyle>
                      <a:lvl1pPr marL="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0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172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257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343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5429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2514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19960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66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 fontAlgn="b"/>
                      <a:r>
                        <a:rPr lang="en-GB" sz="1400" u="none" strike="noStrik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Gradient Boost</a:t>
                      </a:r>
                      <a:endParaRPr lang="en-GB" sz="1400" b="0" i="0" u="none" strike="noStrike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134450" marR="4668" marT="67225" marB="67225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0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172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257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343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5429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2514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19960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66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en-GB" sz="1400" u="none" strike="noStrik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0.788</a:t>
                      </a:r>
                      <a:endParaRPr lang="en-GB" sz="1400" b="0" i="0" u="none" strike="noStrike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134450" marR="4668" marT="67225" marB="67225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0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172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257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343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5429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2514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19960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66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en-GB" sz="1400" u="none" strike="noStrik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0.789</a:t>
                      </a:r>
                      <a:endParaRPr lang="en-GB" sz="1400" b="0" i="0" u="none" strike="noStrike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134450" marR="4668" marT="67225" marB="67225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0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172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257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343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5429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2514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19960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66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en-GB" sz="1400" u="none" strike="noStrik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0.458</a:t>
                      </a:r>
                      <a:endParaRPr lang="en-GB" sz="1400" b="0" i="0" u="none" strike="noStrike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134450" marR="4668" marT="67225" marB="67225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0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172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257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343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5429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2514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19960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66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en-GB" sz="1400" u="none" strike="noStrik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0.454</a:t>
                      </a:r>
                      <a:endParaRPr lang="en-GB" sz="1400" b="0" i="0" u="none" strike="noStrike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134450" marR="4668" marT="67225" marB="67225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0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172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257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343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5429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2514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19960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66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en-GB" sz="1400" u="none" strike="noStrik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0.300</a:t>
                      </a:r>
                      <a:endParaRPr lang="en-GB" sz="1400" b="0" i="0" u="none" strike="noStrike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134450" marR="4668" marT="67225" marB="67225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0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172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257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343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5429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2514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19960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66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en-GB" sz="1400" u="none" strike="noStrik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0.79</a:t>
                      </a:r>
                      <a:endParaRPr lang="en-GB" sz="1400" b="0" i="0" u="none" strike="noStrike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134450" marR="4668" marT="67225" marB="67225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6505901"/>
                  </a:ext>
                </a:extLst>
              </a:tr>
              <a:tr h="418535">
                <a:tc>
                  <a:txBody>
                    <a:bodyPr/>
                    <a:lstStyle>
                      <a:lvl1pPr marL="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0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172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257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343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5429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2514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19960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66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 fontAlgn="b"/>
                      <a:r>
                        <a:rPr lang="en-GB" sz="1400" b="0" u="none" strike="noStrik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XG Boost</a:t>
                      </a:r>
                      <a:endParaRPr lang="en-GB" sz="1400" b="0" i="0" u="none" strike="noStrike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134450" marR="4668" marT="67225" marB="67225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0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172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257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343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5429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2514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19960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66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en-GB" sz="1400" b="0" u="none" strike="noStrik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0.859</a:t>
                      </a:r>
                      <a:endParaRPr lang="en-GB" sz="1400" b="0" i="0" u="none" strike="noStrike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134450" marR="4668" marT="67225" marB="67225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0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172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257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343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5429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2514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19960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66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00B050"/>
                          </a:solidFill>
                          <a:effectLst/>
                          <a:latin typeface="Trebuchet MS" panose="020B0603020202020204" pitchFamily="34" charset="0"/>
                        </a:rPr>
                        <a:t>0.822</a:t>
                      </a:r>
                      <a:endParaRPr lang="en-GB" sz="1600" b="1" i="0" u="none" strike="noStrike" dirty="0">
                        <a:solidFill>
                          <a:srgbClr val="00B05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134450" marR="4668" marT="67225" marB="67225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0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172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257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343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5429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2514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19960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66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00B050"/>
                          </a:solidFill>
                          <a:effectLst/>
                          <a:latin typeface="Trebuchet MS" panose="020B0603020202020204" pitchFamily="34" charset="0"/>
                        </a:rPr>
                        <a:t>0.331</a:t>
                      </a:r>
                      <a:endParaRPr lang="en-GB" sz="1600" b="1" i="0" u="none" strike="noStrike" dirty="0">
                        <a:solidFill>
                          <a:srgbClr val="00B05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134450" marR="4668" marT="67225" marB="67225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0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172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257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343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5429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2514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19960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66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00B050"/>
                          </a:solidFill>
                          <a:effectLst/>
                          <a:latin typeface="Trebuchet MS" panose="020B0603020202020204" pitchFamily="34" charset="0"/>
                        </a:rPr>
                        <a:t>0.400</a:t>
                      </a:r>
                      <a:endParaRPr lang="en-GB" sz="1600" b="1" i="0" u="none" strike="noStrike" dirty="0">
                        <a:solidFill>
                          <a:srgbClr val="00B05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134450" marR="4668" marT="67225" marB="67225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0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172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257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343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5429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2514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19960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66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en-GB" sz="1400" b="0" u="none" strike="noStrik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0.526</a:t>
                      </a:r>
                      <a:endParaRPr lang="en-GB" sz="1400" b="0" i="0" u="none" strike="noStrike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134450" marR="4668" marT="67225" marB="67225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0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172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257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343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5429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2514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19960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66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00B050"/>
                          </a:solidFill>
                          <a:effectLst/>
                          <a:latin typeface="Trebuchet MS" panose="020B0603020202020204" pitchFamily="34" charset="0"/>
                        </a:rPr>
                        <a:t>0.82</a:t>
                      </a:r>
                      <a:endParaRPr lang="en-GB" sz="1600" b="1" i="0" u="none" strike="noStrike" dirty="0">
                        <a:solidFill>
                          <a:srgbClr val="00B05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134450" marR="4668" marT="67225" marB="67225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7412621"/>
                  </a:ext>
                </a:extLst>
              </a:tr>
              <a:tr h="418535">
                <a:tc>
                  <a:txBody>
                    <a:bodyPr/>
                    <a:lstStyle>
                      <a:lvl1pPr marL="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0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172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257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343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5429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2514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19960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66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 fontAlgn="b"/>
                      <a:r>
                        <a:rPr lang="en-GB" sz="1400" u="none" strike="noStrik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XG Boost with SMOTE</a:t>
                      </a:r>
                      <a:endParaRPr lang="en-GB" sz="1400" b="0" i="0" u="none" strike="noStrike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134450" marR="4668" marT="67225" marB="67225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0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172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257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343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5429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2514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19960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66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en-GB" sz="1400" u="none" strike="noStrik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0.846</a:t>
                      </a:r>
                      <a:endParaRPr lang="en-GB" sz="1400" b="0" i="0" u="none" strike="noStrike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134450" marR="4668" marT="67225" marB="67225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0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172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257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343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5429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2514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19960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66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en-GB" sz="1400" u="none" strike="noStrik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0.821</a:t>
                      </a:r>
                      <a:endParaRPr lang="en-GB" sz="1400" b="0" i="0" u="none" strike="noStrike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134450" marR="4668" marT="67225" marB="67225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0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172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257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343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5429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2514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19960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66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en-GB" sz="1400" u="none" strike="noStrik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0.357</a:t>
                      </a:r>
                      <a:endParaRPr lang="en-GB" sz="1400" b="0" i="0" u="none" strike="noStrike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134450" marR="4668" marT="67225" marB="67225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0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172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257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343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5429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2514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19960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66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en-GB" sz="1400" u="none" strike="noStrik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0.402</a:t>
                      </a:r>
                      <a:endParaRPr lang="en-GB" sz="1400" b="0" i="0" u="none" strike="noStrike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134450" marR="4668" marT="67225" marB="67225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0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172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257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343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5429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2514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19960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66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en-GB" sz="1400" u="none" strike="noStrik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0.530</a:t>
                      </a:r>
                      <a:endParaRPr lang="en-GB" sz="1400" b="0" i="0" u="none" strike="noStrike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134450" marR="4668" marT="67225" marB="67225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0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172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257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343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5429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2514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19960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66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00B050"/>
                          </a:solidFill>
                          <a:effectLst/>
                          <a:latin typeface="Trebuchet MS" panose="020B0603020202020204" pitchFamily="34" charset="0"/>
                        </a:rPr>
                        <a:t>0.82</a:t>
                      </a:r>
                      <a:endParaRPr lang="en-GB" sz="1600" b="1" i="0" u="none" strike="noStrike" dirty="0">
                        <a:solidFill>
                          <a:srgbClr val="00B05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134450" marR="4668" marT="67225" marB="67225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2213495"/>
                  </a:ext>
                </a:extLst>
              </a:tr>
              <a:tr h="418535">
                <a:tc>
                  <a:txBody>
                    <a:bodyPr/>
                    <a:lstStyle>
                      <a:lvl1pPr marL="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0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172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257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343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5429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2514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19960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66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 fontAlgn="b"/>
                      <a:r>
                        <a:rPr lang="en-GB" sz="1400" u="none" strike="noStrik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Random Forest</a:t>
                      </a:r>
                      <a:endParaRPr lang="en-GB" sz="1400" b="0" i="0" u="none" strike="noStrike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134450" marR="4668" marT="67225" marB="67225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0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172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257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343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5429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2514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19960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66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en-GB" sz="1400" u="none" strike="noStrik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0.778</a:t>
                      </a:r>
                      <a:endParaRPr lang="en-GB" sz="1400" b="0" i="0" u="none" strike="noStrike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134450" marR="4668" marT="67225" marB="67225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0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172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257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343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5429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2514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19960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66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en-GB" sz="1400" u="none" strike="noStrik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0.776</a:t>
                      </a:r>
                      <a:endParaRPr lang="en-GB" sz="1400" b="0" i="0" u="none" strike="noStrike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134450" marR="4668" marT="67225" marB="67225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0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172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257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343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5429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2514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19960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66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en-GB" sz="1400" u="none" strike="noStrik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0.458</a:t>
                      </a:r>
                      <a:endParaRPr lang="en-GB" sz="1400" b="0" i="0" u="none" strike="noStrike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134450" marR="4668" marT="67225" marB="67225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0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172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257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343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5429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2514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19960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66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en-GB" sz="1400" u="none" strike="noStrik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0.474</a:t>
                      </a:r>
                      <a:endParaRPr lang="en-GB" sz="1400" b="0" i="0" u="none" strike="noStrike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134450" marR="4668" marT="67225" marB="67225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0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172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257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343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5429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2514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19960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66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en-GB" sz="1400" u="none" strike="noStrik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0.132</a:t>
                      </a:r>
                      <a:endParaRPr lang="en-GB" sz="1400" b="0" i="0" u="none" strike="noStrike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134450" marR="4668" marT="67225" marB="67225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0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172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257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343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5429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2514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19960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66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en-GB" sz="1400" u="none" strike="noStrik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0.78</a:t>
                      </a:r>
                      <a:endParaRPr lang="en-GB" sz="1400" b="0" i="0" u="none" strike="noStrike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134450" marR="4668" marT="67225" marB="67225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291473"/>
                  </a:ext>
                </a:extLst>
              </a:tr>
              <a:tr h="418535">
                <a:tc>
                  <a:txBody>
                    <a:bodyPr/>
                    <a:lstStyle>
                      <a:lvl1pPr marL="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0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172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257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343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5429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2514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19960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66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 fontAlgn="b"/>
                      <a:r>
                        <a:rPr lang="en-GB" sz="1400" u="none" strike="noStrik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RF with SMOTE</a:t>
                      </a:r>
                      <a:endParaRPr lang="en-GB" sz="1400" b="0" i="0" u="none" strike="noStrike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134450" marR="4668" marT="67225" marB="67225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0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172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257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343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5429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2514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19960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66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en-GB" sz="1400" u="none" strike="noStrik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0.735</a:t>
                      </a:r>
                      <a:endParaRPr lang="en-GB" sz="1400" b="0" i="0" u="none" strike="noStrike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134450" marR="4668" marT="67225" marB="67225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0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172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257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343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5429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2514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19960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66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en-GB" sz="1400" u="none" strike="noStrik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0.725</a:t>
                      </a:r>
                      <a:endParaRPr lang="en-GB" sz="1400" b="0" i="0" u="none" strike="noStrike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134450" marR="4668" marT="67225" marB="67225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0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172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257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343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5429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2514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19960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66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en-GB" sz="1400" u="none" strike="noStrik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0.533</a:t>
                      </a:r>
                      <a:endParaRPr lang="en-GB" sz="1400" b="0" i="0" u="none" strike="noStrike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134450" marR="4668" marT="67225" marB="67225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0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172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257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343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5429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2514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19960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66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en-GB" sz="1400" u="none" strike="noStrik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0.544</a:t>
                      </a:r>
                      <a:endParaRPr lang="en-GB" sz="1400" b="0" i="0" u="none" strike="noStrike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134450" marR="4668" marT="67225" marB="67225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0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172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257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343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5429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2514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19960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66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en-GB" sz="1400" u="none" strike="noStrik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0.486</a:t>
                      </a:r>
                      <a:endParaRPr lang="en-GB" sz="1400" b="0" i="0" u="none" strike="noStrike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134450" marR="4668" marT="67225" marB="67225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0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172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257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343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5429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2514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19960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66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en-GB" sz="1400" u="none" strike="noStrik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0.72</a:t>
                      </a:r>
                      <a:endParaRPr lang="en-GB" sz="1400" b="0" i="0" u="none" strike="noStrike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134450" marR="4668" marT="67225" marB="67225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4439911"/>
                  </a:ext>
                </a:extLst>
              </a:tr>
              <a:tr h="418535">
                <a:tc>
                  <a:txBody>
                    <a:bodyPr/>
                    <a:lstStyle>
                      <a:lvl1pPr marL="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0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172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257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343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5429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2514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19960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66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 fontAlgn="b"/>
                      <a:r>
                        <a:rPr lang="en-GB" sz="1400" u="none" strike="noStrik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K-Neighbors</a:t>
                      </a:r>
                      <a:endParaRPr lang="en-GB" sz="1400" b="0" i="0" u="none" strike="noStrike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134450" marR="4668" marT="67225" marB="67225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0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172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257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343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5429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2514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19960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66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en-GB" sz="1400" u="none" strike="noStrik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0.792</a:t>
                      </a:r>
                      <a:endParaRPr lang="en-GB" sz="1400" b="0" i="0" u="none" strike="noStrike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134450" marR="4668" marT="67225" marB="67225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0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172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257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343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5429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2514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19960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66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en-GB" sz="1400" u="none" strike="noStrik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0.771</a:t>
                      </a:r>
                      <a:endParaRPr lang="en-GB" sz="1400" b="0" i="0" u="none" strike="noStrike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134450" marR="4668" marT="67225" marB="67225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0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172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257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343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5429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2514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19960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66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en-GB" sz="1400" u="none" strike="noStrik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0.443</a:t>
                      </a:r>
                      <a:endParaRPr lang="en-GB" sz="1400" b="0" i="0" u="none" strike="noStrike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134450" marR="4668" marT="67225" marB="67225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0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172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257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343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5429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2514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19960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66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en-GB" sz="1400" u="none" strike="noStrik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0.695</a:t>
                      </a:r>
                      <a:endParaRPr lang="en-GB" sz="1400" b="0" i="0" u="none" strike="noStrike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134450" marR="4668" marT="67225" marB="67225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0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172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257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343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5429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2514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19960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66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en-GB" sz="1400" u="none" strike="noStrik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0.287</a:t>
                      </a:r>
                      <a:endParaRPr lang="en-GB" sz="1400" b="0" i="0" u="none" strike="noStrike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134450" marR="4668" marT="67225" marB="67225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0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172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257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343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5429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2514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19960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66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en-GB" sz="1400" u="none" strike="noStrik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0.77</a:t>
                      </a:r>
                      <a:endParaRPr lang="en-GB" sz="1400" b="0" i="0" u="none" strike="noStrike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134450" marR="4668" marT="67225" marB="67225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8242208"/>
                  </a:ext>
                </a:extLst>
              </a:tr>
              <a:tr h="418535">
                <a:tc>
                  <a:txBody>
                    <a:bodyPr/>
                    <a:lstStyle>
                      <a:lvl1pPr marL="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0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172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257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343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5429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2514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19960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66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 fontAlgn="b"/>
                      <a:r>
                        <a:rPr lang="en-GB" sz="1400" u="none" strike="noStrik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Stacking (XG Boost &amp; lr)</a:t>
                      </a:r>
                      <a:endParaRPr lang="en-GB" sz="1400" b="0" i="0" u="none" strike="noStrike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134450" marR="4668" marT="67225" marB="67225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0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172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257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343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5429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2514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19960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66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en-GB" sz="1400" u="none" strike="noStrik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0.860</a:t>
                      </a:r>
                      <a:endParaRPr lang="en-GB" sz="1400" b="0" i="0" u="none" strike="noStrike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134450" marR="4668" marT="67225" marB="67225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0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172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257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343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5429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2514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19960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66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en-GB" sz="1400" u="none" strike="noStrik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0.821</a:t>
                      </a:r>
                      <a:endParaRPr lang="en-GB" sz="1400" b="0" i="0" u="none" strike="noStrike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134450" marR="4668" marT="67225" marB="67225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0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172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257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343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5429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2514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19960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66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en-GB" sz="1400" u="none" strike="noStrik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0.333</a:t>
                      </a:r>
                      <a:endParaRPr lang="en-GB" sz="1400" b="0" i="0" u="none" strike="noStrike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134450" marR="4668" marT="67225" marB="67225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0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172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257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343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5429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2514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19960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66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en-GB" sz="1400" u="none" strike="noStrik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0.405</a:t>
                      </a:r>
                      <a:endParaRPr lang="en-GB" sz="1400" b="0" i="0" u="none" strike="noStrike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134450" marR="4668" marT="67225" marB="67225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0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172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257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343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5429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2514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19960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66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00B050"/>
                          </a:solidFill>
                          <a:effectLst/>
                          <a:latin typeface="Trebuchet MS" panose="020B0603020202020204" pitchFamily="34" charset="0"/>
                        </a:rPr>
                        <a:t>0.538</a:t>
                      </a:r>
                      <a:endParaRPr lang="en-GB" sz="1600" b="1" i="0" u="none" strike="noStrike" dirty="0">
                        <a:solidFill>
                          <a:srgbClr val="00B05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134450" marR="4668" marT="67225" marB="67225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0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172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257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343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5429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2514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19960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66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00B050"/>
                          </a:solidFill>
                          <a:effectLst/>
                          <a:latin typeface="Trebuchet MS" panose="020B0603020202020204" pitchFamily="34" charset="0"/>
                        </a:rPr>
                        <a:t>0.82</a:t>
                      </a:r>
                      <a:endParaRPr lang="en-GB" sz="1600" b="1" i="0" u="none" strike="noStrike" dirty="0">
                        <a:solidFill>
                          <a:srgbClr val="00B05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134450" marR="4668" marT="67225" marB="67225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9600763"/>
                  </a:ext>
                </a:extLst>
              </a:tr>
              <a:tr h="418535">
                <a:tc>
                  <a:txBody>
                    <a:bodyPr/>
                    <a:lstStyle>
                      <a:lvl1pPr marL="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0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172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257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343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5429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2514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19960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66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 fontAlgn="b"/>
                      <a:r>
                        <a:rPr lang="en-GB" sz="1400" u="none" strike="noStrik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Stacking (XG Boost &amp; RF)</a:t>
                      </a:r>
                      <a:endParaRPr lang="en-GB" sz="1400" b="0" i="0" u="none" strike="noStrike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134450" marR="4668" marT="67225" marB="67225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0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172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257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343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5429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2514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19960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66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00B050"/>
                          </a:solidFill>
                          <a:effectLst/>
                          <a:latin typeface="Trebuchet MS" panose="020B0603020202020204" pitchFamily="34" charset="0"/>
                        </a:rPr>
                        <a:t>0.861</a:t>
                      </a:r>
                      <a:endParaRPr lang="en-GB" sz="1600" b="1" i="0" u="none" strike="noStrike" dirty="0">
                        <a:solidFill>
                          <a:srgbClr val="00B05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134450" marR="4668" marT="67225" marB="67225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0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172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257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343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5429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2514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19960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66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en-GB" sz="1400" u="none" strike="noStrik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0.821</a:t>
                      </a:r>
                      <a:endParaRPr lang="en-GB" sz="1400" b="0" i="0" u="none" strike="noStrike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134450" marR="4668" marT="67225" marB="67225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0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172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257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343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5429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2514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19960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66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en-GB" sz="1400" u="none" strike="noStrik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0.331</a:t>
                      </a:r>
                      <a:endParaRPr lang="en-GB" sz="1400" b="0" i="0" u="none" strike="noStrike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134450" marR="4668" marT="67225" marB="67225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0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172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257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343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5429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2514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19960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66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en-GB" sz="1400" u="none" strike="noStrik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0.405</a:t>
                      </a:r>
                      <a:endParaRPr lang="en-GB" sz="1400" b="0" i="0" u="none" strike="noStrike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134450" marR="4668" marT="67225" marB="67225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0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172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257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343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5429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2514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19960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66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en-GB" sz="1400" u="none" strike="noStrik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0.537</a:t>
                      </a:r>
                      <a:endParaRPr lang="en-GB" sz="1400" b="0" i="0" u="none" strike="noStrike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134450" marR="4668" marT="67225" marB="67225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0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172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257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343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5429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2514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19960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66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00B050"/>
                          </a:solidFill>
                          <a:effectLst/>
                          <a:latin typeface="Trebuchet MS" panose="020B0603020202020204" pitchFamily="34" charset="0"/>
                        </a:rPr>
                        <a:t>0.82</a:t>
                      </a:r>
                      <a:endParaRPr lang="en-GB" sz="1600" b="1" i="0" u="none" strike="noStrike" dirty="0">
                        <a:solidFill>
                          <a:srgbClr val="00B05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134450" marR="4668" marT="67225" marB="67225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4909195"/>
                  </a:ext>
                </a:extLst>
              </a:tr>
              <a:tr h="418535">
                <a:tc>
                  <a:txBody>
                    <a:bodyPr/>
                    <a:lstStyle>
                      <a:lvl1pPr marL="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0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172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257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343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5429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2514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19960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66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 fontAlgn="b"/>
                      <a:r>
                        <a:rPr lang="en-GB" sz="1400" u="none" strike="noStrik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Stacking (XG Boost,RF &amp; lr)</a:t>
                      </a:r>
                      <a:endParaRPr lang="en-GB" sz="1400" b="0" i="0" u="none" strike="noStrike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134450" marR="4668" marT="67225" marB="67225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0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172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257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343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5429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2514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19960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66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en-GB" sz="1400" u="none" strike="noStrik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0.860</a:t>
                      </a:r>
                      <a:endParaRPr lang="en-GB" sz="1400" b="0" i="0" u="none" strike="noStrike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134450" marR="4668" marT="67225" marB="67225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0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172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257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343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5429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2514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19960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66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en-GB" sz="1400" u="none" strike="noStrik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0.821</a:t>
                      </a:r>
                      <a:endParaRPr lang="en-GB" sz="1400" b="0" i="0" u="none" strike="noStrike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134450" marR="4668" marT="67225" marB="67225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0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172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257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343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5429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2514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19960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66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en-GB" sz="1400" u="none" strike="noStrik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0.333</a:t>
                      </a:r>
                      <a:endParaRPr lang="en-GB" sz="1400" b="0" i="0" u="none" strike="noStrike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134450" marR="4668" marT="67225" marB="67225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0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172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257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343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5429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2514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19960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66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en-GB" sz="1400" u="none" strike="noStrik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0.405</a:t>
                      </a:r>
                      <a:endParaRPr lang="en-GB" sz="1400" b="0" i="0" u="none" strike="noStrike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134450" marR="4668" marT="67225" marB="67225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0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172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257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343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5429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2514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19960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66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en-GB" sz="1400" u="none" strike="noStrik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0.539</a:t>
                      </a:r>
                      <a:endParaRPr lang="en-GB" sz="1400" b="0" i="0" u="none" strike="noStrike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134450" marR="4668" marT="67225" marB="67225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0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172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257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343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5429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2514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19960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66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00B050"/>
                          </a:solidFill>
                          <a:effectLst/>
                          <a:latin typeface="Trebuchet MS" panose="020B0603020202020204" pitchFamily="34" charset="0"/>
                        </a:rPr>
                        <a:t>0.82</a:t>
                      </a:r>
                      <a:endParaRPr lang="en-GB" sz="1600" b="1" i="0" u="none" strike="noStrike" dirty="0">
                        <a:solidFill>
                          <a:srgbClr val="00B05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134450" marR="4668" marT="67225" marB="67225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78090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3984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Background">
            <a:extLst>
              <a:ext uri="{FF2B5EF4-FFF2-40B4-BE49-F238E27FC236}">
                <a16:creationId xmlns:a16="http://schemas.microsoft.com/office/drawing/2014/main" id="{5F637E18-EF26-4327-9077-7FFC67B98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3EED6667-6BE8-A2AB-422A-5A1D89727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12192001" cy="1696413"/>
          </a:xfrm>
          <a:prstGeom prst="rect">
            <a:avLst/>
          </a:prstGeom>
          <a:ln>
            <a:noFill/>
          </a:ln>
          <a:effectLst>
            <a:outerShdw blurRad="304800" dist="114300" dir="5460000" sx="92000" sy="92000" algn="t" rotWithShape="0">
              <a:srgbClr val="000000">
                <a:alpha val="1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ECEE9F-76DB-D145-7ED2-0805107CB0E9}"/>
              </a:ext>
            </a:extLst>
          </p:cNvPr>
          <p:cNvSpPr txBox="1">
            <a:spLocks/>
          </p:cNvSpPr>
          <p:nvPr/>
        </p:nvSpPr>
        <p:spPr>
          <a:xfrm>
            <a:off x="4125930" y="311806"/>
            <a:ext cx="3940140" cy="900527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dirty="0">
                <a:solidFill>
                  <a:srgbClr val="1C2835"/>
                </a:solidFill>
                <a:latin typeface="Poppins" pitchFamily="2" charset="77"/>
                <a:ea typeface="+mn-ea"/>
                <a:cs typeface="Poppins" pitchFamily="2" charset="77"/>
              </a:rPr>
              <a:t>Model Selection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A0E9CEF9-5B17-422D-8698-95004BCEFCC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59402480"/>
              </p:ext>
            </p:extLst>
          </p:nvPr>
        </p:nvGraphicFramePr>
        <p:xfrm>
          <a:off x="368397" y="1801052"/>
          <a:ext cx="10668003" cy="38446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C634415B-AA6D-498E-F3C4-56CEBE0DE6B9}"/>
              </a:ext>
            </a:extLst>
          </p:cNvPr>
          <p:cNvSpPr txBox="1"/>
          <p:nvPr/>
        </p:nvSpPr>
        <p:spPr>
          <a:xfrm>
            <a:off x="1155600" y="4295553"/>
            <a:ext cx="10249198" cy="712382"/>
          </a:xfrm>
          <a:prstGeom prst="rect">
            <a:avLst/>
          </a:prstGeom>
          <a:noFill/>
          <a:ln w="28575">
            <a:solidFill>
              <a:srgbClr val="0D0D0D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6328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715">
            <a:extLst>
              <a:ext uri="{FF2B5EF4-FFF2-40B4-BE49-F238E27FC236}">
                <a16:creationId xmlns:a16="http://schemas.microsoft.com/office/drawing/2014/main" id="{27DC8A38-331B-DF42-9C28-6A59E55FCD08}"/>
              </a:ext>
            </a:extLst>
          </p:cNvPr>
          <p:cNvSpPr/>
          <p:nvPr/>
        </p:nvSpPr>
        <p:spPr>
          <a:xfrm rot="16200000">
            <a:off x="5791109" y="4238031"/>
            <a:ext cx="2607361" cy="18705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16889" y="0"/>
                </a:lnTo>
                <a:lnTo>
                  <a:pt x="12819" y="0"/>
                </a:lnTo>
                <a:lnTo>
                  <a:pt x="4711" y="0"/>
                </a:lnTo>
                <a:cubicBezTo>
                  <a:pt x="2109" y="0"/>
                  <a:pt x="0" y="2938"/>
                  <a:pt x="0" y="6561"/>
                </a:cubicBezTo>
                <a:lnTo>
                  <a:pt x="0" y="9373"/>
                </a:lnTo>
                <a:lnTo>
                  <a:pt x="0" y="15039"/>
                </a:lnTo>
                <a:lnTo>
                  <a:pt x="0" y="21600"/>
                </a:lnTo>
                <a:cubicBezTo>
                  <a:pt x="0" y="21600"/>
                  <a:pt x="4711" y="21600"/>
                  <a:pt x="4711" y="21600"/>
                </a:cubicBezTo>
                <a:lnTo>
                  <a:pt x="8781" y="21600"/>
                </a:lnTo>
                <a:lnTo>
                  <a:pt x="16889" y="21600"/>
                </a:lnTo>
                <a:cubicBezTo>
                  <a:pt x="19491" y="21600"/>
                  <a:pt x="21600" y="18662"/>
                  <a:pt x="21600" y="15039"/>
                </a:cubicBezTo>
                <a:lnTo>
                  <a:pt x="21600" y="12227"/>
                </a:lnTo>
                <a:lnTo>
                  <a:pt x="21600" y="6561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>
              <a:defRPr sz="80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UltraLight"/>
              </a:defRPr>
            </a:lvl1pPr>
          </a:lstStyle>
          <a:p>
            <a:pPr defTabSz="914217"/>
            <a:endParaRPr sz="5625" dirty="0">
              <a:latin typeface="Lato Light" panose="020F0502020204030203" pitchFamily="34" charset="0"/>
            </a:endParaRPr>
          </a:p>
        </p:txBody>
      </p:sp>
      <p:sp>
        <p:nvSpPr>
          <p:cNvPr id="3" name="Shape 1712">
            <a:extLst>
              <a:ext uri="{FF2B5EF4-FFF2-40B4-BE49-F238E27FC236}">
                <a16:creationId xmlns:a16="http://schemas.microsoft.com/office/drawing/2014/main" id="{4CE22545-004F-1B42-920E-E54C76CDEF22}"/>
              </a:ext>
            </a:extLst>
          </p:cNvPr>
          <p:cNvSpPr/>
          <p:nvPr/>
        </p:nvSpPr>
        <p:spPr>
          <a:xfrm rot="16200000">
            <a:off x="3821204" y="1515436"/>
            <a:ext cx="2607361" cy="18705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16889" y="0"/>
                </a:lnTo>
                <a:lnTo>
                  <a:pt x="12819" y="0"/>
                </a:lnTo>
                <a:lnTo>
                  <a:pt x="4711" y="0"/>
                </a:lnTo>
                <a:cubicBezTo>
                  <a:pt x="2109" y="0"/>
                  <a:pt x="0" y="2938"/>
                  <a:pt x="0" y="6561"/>
                </a:cubicBezTo>
                <a:lnTo>
                  <a:pt x="0" y="9373"/>
                </a:lnTo>
                <a:lnTo>
                  <a:pt x="0" y="15039"/>
                </a:lnTo>
                <a:lnTo>
                  <a:pt x="0" y="21600"/>
                </a:lnTo>
                <a:cubicBezTo>
                  <a:pt x="0" y="21600"/>
                  <a:pt x="4711" y="21600"/>
                  <a:pt x="4711" y="21600"/>
                </a:cubicBezTo>
                <a:lnTo>
                  <a:pt x="8781" y="21600"/>
                </a:lnTo>
                <a:lnTo>
                  <a:pt x="16889" y="21600"/>
                </a:lnTo>
                <a:cubicBezTo>
                  <a:pt x="19491" y="21600"/>
                  <a:pt x="21600" y="18662"/>
                  <a:pt x="21600" y="15039"/>
                </a:cubicBezTo>
                <a:lnTo>
                  <a:pt x="21600" y="12227"/>
                </a:lnTo>
                <a:lnTo>
                  <a:pt x="21600" y="6561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>
              <a:defRPr sz="80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UltraLight"/>
              </a:defRPr>
            </a:lvl1pPr>
          </a:lstStyle>
          <a:p>
            <a:pPr defTabSz="914217"/>
            <a:endParaRPr sz="5625" dirty="0">
              <a:latin typeface="Lato Light" panose="020F0502020204030203" pitchFamily="34" charset="0"/>
            </a:endParaRPr>
          </a:p>
        </p:txBody>
      </p:sp>
      <p:sp>
        <p:nvSpPr>
          <p:cNvPr id="4" name="Shape 1713">
            <a:extLst>
              <a:ext uri="{FF2B5EF4-FFF2-40B4-BE49-F238E27FC236}">
                <a16:creationId xmlns:a16="http://schemas.microsoft.com/office/drawing/2014/main" id="{86169782-85F0-C84E-8794-DA45CF6F2C0B}"/>
              </a:ext>
            </a:extLst>
          </p:cNvPr>
          <p:cNvSpPr/>
          <p:nvPr/>
        </p:nvSpPr>
        <p:spPr>
          <a:xfrm>
            <a:off x="6159501" y="1883828"/>
            <a:ext cx="2607362" cy="18705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16889" y="0"/>
                </a:lnTo>
                <a:lnTo>
                  <a:pt x="12819" y="0"/>
                </a:lnTo>
                <a:lnTo>
                  <a:pt x="4711" y="0"/>
                </a:lnTo>
                <a:cubicBezTo>
                  <a:pt x="2109" y="0"/>
                  <a:pt x="0" y="2938"/>
                  <a:pt x="0" y="6561"/>
                </a:cubicBezTo>
                <a:lnTo>
                  <a:pt x="0" y="9373"/>
                </a:lnTo>
                <a:lnTo>
                  <a:pt x="0" y="15039"/>
                </a:lnTo>
                <a:lnTo>
                  <a:pt x="0" y="21600"/>
                </a:lnTo>
                <a:cubicBezTo>
                  <a:pt x="0" y="21600"/>
                  <a:pt x="4711" y="21600"/>
                  <a:pt x="4711" y="21600"/>
                </a:cubicBezTo>
                <a:lnTo>
                  <a:pt x="8781" y="21600"/>
                </a:lnTo>
                <a:lnTo>
                  <a:pt x="16889" y="21600"/>
                </a:lnTo>
                <a:cubicBezTo>
                  <a:pt x="19491" y="21600"/>
                  <a:pt x="21600" y="18662"/>
                  <a:pt x="21600" y="15039"/>
                </a:cubicBezTo>
                <a:lnTo>
                  <a:pt x="21600" y="12227"/>
                </a:lnTo>
                <a:lnTo>
                  <a:pt x="21600" y="6561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2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>
              <a:defRPr sz="80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UltraLight"/>
              </a:defRPr>
            </a:lvl1pPr>
          </a:lstStyle>
          <a:p>
            <a:pPr defTabSz="914217"/>
            <a:endParaRPr sz="5625" dirty="0">
              <a:latin typeface="Lato Light" panose="020F0502020204030203" pitchFamily="34" charset="0"/>
            </a:endParaRPr>
          </a:p>
        </p:txBody>
      </p:sp>
      <p:sp>
        <p:nvSpPr>
          <p:cNvPr id="5" name="Shape 1714">
            <a:extLst>
              <a:ext uri="{FF2B5EF4-FFF2-40B4-BE49-F238E27FC236}">
                <a16:creationId xmlns:a16="http://schemas.microsoft.com/office/drawing/2014/main" id="{C31783F3-44A2-5648-B53C-85E443563490}"/>
              </a:ext>
            </a:extLst>
          </p:cNvPr>
          <p:cNvSpPr/>
          <p:nvPr/>
        </p:nvSpPr>
        <p:spPr>
          <a:xfrm>
            <a:off x="3452814" y="3869639"/>
            <a:ext cx="2607360" cy="18705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16889" y="0"/>
                </a:lnTo>
                <a:lnTo>
                  <a:pt x="12819" y="0"/>
                </a:lnTo>
                <a:lnTo>
                  <a:pt x="4711" y="0"/>
                </a:lnTo>
                <a:cubicBezTo>
                  <a:pt x="2109" y="0"/>
                  <a:pt x="0" y="2938"/>
                  <a:pt x="0" y="6561"/>
                </a:cubicBezTo>
                <a:lnTo>
                  <a:pt x="0" y="9373"/>
                </a:lnTo>
                <a:lnTo>
                  <a:pt x="0" y="15039"/>
                </a:lnTo>
                <a:lnTo>
                  <a:pt x="0" y="21600"/>
                </a:lnTo>
                <a:cubicBezTo>
                  <a:pt x="0" y="21600"/>
                  <a:pt x="4711" y="21600"/>
                  <a:pt x="4711" y="21600"/>
                </a:cubicBezTo>
                <a:lnTo>
                  <a:pt x="8781" y="21600"/>
                </a:lnTo>
                <a:lnTo>
                  <a:pt x="16889" y="21600"/>
                </a:lnTo>
                <a:cubicBezTo>
                  <a:pt x="19491" y="21600"/>
                  <a:pt x="21600" y="18662"/>
                  <a:pt x="21600" y="15039"/>
                </a:cubicBezTo>
                <a:lnTo>
                  <a:pt x="21600" y="12227"/>
                </a:lnTo>
                <a:lnTo>
                  <a:pt x="21600" y="6561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4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>
              <a:defRPr sz="80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UltraLight"/>
              </a:defRPr>
            </a:lvl1pPr>
          </a:lstStyle>
          <a:p>
            <a:pPr defTabSz="914217"/>
            <a:endParaRPr sz="5625" dirty="0">
              <a:latin typeface="Lato Light" panose="020F050202020403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58A91C-8910-0E4E-9F94-94FC72ADF8EA}"/>
              </a:ext>
            </a:extLst>
          </p:cNvPr>
          <p:cNvSpPr txBox="1"/>
          <p:nvPr/>
        </p:nvSpPr>
        <p:spPr>
          <a:xfrm>
            <a:off x="3053340" y="291270"/>
            <a:ext cx="6085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b="1" dirty="0">
                <a:solidFill>
                  <a:srgbClr val="1C2835"/>
                </a:solidFill>
                <a:latin typeface="Poppins" pitchFamily="2" charset="77"/>
                <a:cs typeface="Poppins" pitchFamily="2" charset="77"/>
                <a:sym typeface="Fira Sans Extra Condensed"/>
              </a:rPr>
              <a:t>Final Model Performance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DDC1814-DBDA-F849-8E10-E18A3C4051E8}"/>
              </a:ext>
            </a:extLst>
          </p:cNvPr>
          <p:cNvSpPr txBox="1"/>
          <p:nvPr/>
        </p:nvSpPr>
        <p:spPr>
          <a:xfrm>
            <a:off x="691116" y="1400971"/>
            <a:ext cx="3084459" cy="1015663"/>
          </a:xfrm>
          <a:prstGeom prst="rect">
            <a:avLst/>
          </a:prstGeom>
          <a:noFill/>
          <a:ln w="28575">
            <a:solidFill>
              <a:srgbClr val="0D0D0D"/>
            </a:solidFill>
            <a:prstDash val="dash"/>
          </a:ln>
        </p:spPr>
        <p:txBody>
          <a:bodyPr wrap="square" rtlCol="0" anchor="t">
            <a:spAutoFit/>
          </a:bodyPr>
          <a:lstStyle/>
          <a:p>
            <a:pPr algn="just" defTabSz="914217">
              <a:lnSpc>
                <a:spcPts val="1750"/>
              </a:lnSpc>
            </a:pPr>
            <a:r>
              <a:rPr lang="en-US" sz="1600" b="1" dirty="0">
                <a:solidFill>
                  <a:srgbClr val="0D0D0D"/>
                </a:solidFill>
                <a:latin typeface="Trebuchet MS" panose="020B0603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Train Score 0.8535</a:t>
            </a:r>
          </a:p>
          <a:p>
            <a:pPr algn="just" defTabSz="914217">
              <a:lnSpc>
                <a:spcPts val="1750"/>
              </a:lnSpc>
            </a:pPr>
            <a:r>
              <a:rPr lang="en-US" sz="1600" b="1" dirty="0">
                <a:solidFill>
                  <a:srgbClr val="0D0D0D"/>
                </a:solidFill>
                <a:latin typeface="Trebuchet MS" panose="020B0603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Test Score  0.819</a:t>
            </a:r>
          </a:p>
          <a:p>
            <a:pPr algn="just" defTabSz="914217">
              <a:lnSpc>
                <a:spcPts val="1750"/>
              </a:lnSpc>
            </a:pPr>
            <a:r>
              <a:rPr lang="en-US" sz="1600" b="1" dirty="0">
                <a:solidFill>
                  <a:srgbClr val="0D0D0D"/>
                </a:solidFill>
                <a:latin typeface="Trebuchet MS" panose="020B0603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Log-Loss on Train data 0.3392</a:t>
            </a:r>
          </a:p>
          <a:p>
            <a:pPr algn="just" defTabSz="914217">
              <a:lnSpc>
                <a:spcPts val="1750"/>
              </a:lnSpc>
            </a:pPr>
            <a:r>
              <a:rPr lang="en-US" sz="1600" b="1" dirty="0">
                <a:solidFill>
                  <a:srgbClr val="0D0D0D"/>
                </a:solidFill>
                <a:latin typeface="Trebuchet MS" panose="020B0603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Log-Loss on Test data 0.402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8F770D-C1ED-9147-8835-0381173EF25E}"/>
              </a:ext>
            </a:extLst>
          </p:cNvPr>
          <p:cNvSpPr txBox="1"/>
          <p:nvPr/>
        </p:nvSpPr>
        <p:spPr>
          <a:xfrm>
            <a:off x="6439804" y="5556228"/>
            <a:ext cx="1309974" cy="5847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 defTabSz="914217"/>
            <a:r>
              <a:rPr lang="en-US" sz="1600" b="1" dirty="0">
                <a:solidFill>
                  <a:srgbClr val="FFFFFF"/>
                </a:solidFill>
                <a:latin typeface="Poppins" pitchFamily="2" charset="77"/>
                <a:cs typeface="Poppins" pitchFamily="2" charset="77"/>
              </a:rPr>
              <a:t>Confusion </a:t>
            </a:r>
          </a:p>
          <a:p>
            <a:pPr algn="ctr" defTabSz="914217"/>
            <a:r>
              <a:rPr lang="en-US" sz="1600" b="1" dirty="0">
                <a:solidFill>
                  <a:srgbClr val="FFFFFF"/>
                </a:solidFill>
                <a:latin typeface="Poppins" pitchFamily="2" charset="77"/>
                <a:cs typeface="Poppins" pitchFamily="2" charset="77"/>
              </a:rPr>
              <a:t>Matrix</a:t>
            </a: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CA95117-ADAB-9D4C-8E30-CCCDD86E68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5634" y="4625167"/>
            <a:ext cx="618310" cy="618310"/>
          </a:xfrm>
          <a:custGeom>
            <a:avLst/>
            <a:gdLst>
              <a:gd name="connsiteX0" fmla="*/ 0 w 899754"/>
              <a:gd name="connsiteY0" fmla="*/ 619125 h 899754"/>
              <a:gd name="connsiteX1" fmla="*/ 112108 w 899754"/>
              <a:gd name="connsiteY1" fmla="*/ 619125 h 899754"/>
              <a:gd name="connsiteX2" fmla="*/ 112108 w 899754"/>
              <a:gd name="connsiteY2" fmla="*/ 675179 h 899754"/>
              <a:gd name="connsiteX3" fmla="*/ 57850 w 899754"/>
              <a:gd name="connsiteY3" fmla="*/ 675179 h 899754"/>
              <a:gd name="connsiteX4" fmla="*/ 252602 w 899754"/>
              <a:gd name="connsiteY4" fmla="*/ 843700 h 899754"/>
              <a:gd name="connsiteX5" fmla="*/ 280629 w 899754"/>
              <a:gd name="connsiteY5" fmla="*/ 843700 h 899754"/>
              <a:gd name="connsiteX6" fmla="*/ 280629 w 899754"/>
              <a:gd name="connsiteY6" fmla="*/ 899754 h 899754"/>
              <a:gd name="connsiteX7" fmla="*/ 252602 w 899754"/>
              <a:gd name="connsiteY7" fmla="*/ 899754 h 899754"/>
              <a:gd name="connsiteX8" fmla="*/ 0 w 899754"/>
              <a:gd name="connsiteY8" fmla="*/ 647152 h 899754"/>
              <a:gd name="connsiteX9" fmla="*/ 618946 w 899754"/>
              <a:gd name="connsiteY9" fmla="*/ 338138 h 899754"/>
              <a:gd name="connsiteX10" fmla="*/ 899754 w 899754"/>
              <a:gd name="connsiteY10" fmla="*/ 618946 h 899754"/>
              <a:gd name="connsiteX11" fmla="*/ 618946 w 899754"/>
              <a:gd name="connsiteY11" fmla="*/ 899754 h 899754"/>
              <a:gd name="connsiteX12" fmla="*/ 338138 w 899754"/>
              <a:gd name="connsiteY12" fmla="*/ 618946 h 899754"/>
              <a:gd name="connsiteX13" fmla="*/ 340295 w 899754"/>
              <a:gd name="connsiteY13" fmla="*/ 585148 h 899754"/>
              <a:gd name="connsiteX14" fmla="*/ 585148 w 899754"/>
              <a:gd name="connsiteY14" fmla="*/ 340296 h 899754"/>
              <a:gd name="connsiteX15" fmla="*/ 618946 w 899754"/>
              <a:gd name="connsiteY15" fmla="*/ 338138 h 899754"/>
              <a:gd name="connsiteX16" fmla="*/ 254262 w 899754"/>
              <a:gd name="connsiteY16" fmla="*/ 112713 h 899754"/>
              <a:gd name="connsiteX17" fmla="*/ 310528 w 899754"/>
              <a:gd name="connsiteY17" fmla="*/ 112713 h 899754"/>
              <a:gd name="connsiteX18" fmla="*/ 310528 w 899754"/>
              <a:gd name="connsiteY18" fmla="*/ 140831 h 899754"/>
              <a:gd name="connsiteX19" fmla="*/ 338661 w 899754"/>
              <a:gd name="connsiteY19" fmla="*/ 140831 h 899754"/>
              <a:gd name="connsiteX20" fmla="*/ 366794 w 899754"/>
              <a:gd name="connsiteY20" fmla="*/ 140831 h 899754"/>
              <a:gd name="connsiteX21" fmla="*/ 366794 w 899754"/>
              <a:gd name="connsiteY21" fmla="*/ 197067 h 899754"/>
              <a:gd name="connsiteX22" fmla="*/ 338661 w 899754"/>
              <a:gd name="connsiteY22" fmla="*/ 197067 h 899754"/>
              <a:gd name="connsiteX23" fmla="*/ 310528 w 899754"/>
              <a:gd name="connsiteY23" fmla="*/ 197067 h 899754"/>
              <a:gd name="connsiteX24" fmla="*/ 254262 w 899754"/>
              <a:gd name="connsiteY24" fmla="*/ 197067 h 899754"/>
              <a:gd name="connsiteX25" fmla="*/ 226129 w 899754"/>
              <a:gd name="connsiteY25" fmla="*/ 225545 h 899754"/>
              <a:gd name="connsiteX26" fmla="*/ 254262 w 899754"/>
              <a:gd name="connsiteY26" fmla="*/ 253663 h 899754"/>
              <a:gd name="connsiteX27" fmla="*/ 310528 w 899754"/>
              <a:gd name="connsiteY27" fmla="*/ 253663 h 899754"/>
              <a:gd name="connsiteX28" fmla="*/ 394927 w 899754"/>
              <a:gd name="connsiteY28" fmla="*/ 338017 h 899754"/>
              <a:gd name="connsiteX29" fmla="*/ 310528 w 899754"/>
              <a:gd name="connsiteY29" fmla="*/ 422732 h 899754"/>
              <a:gd name="connsiteX30" fmla="*/ 310528 w 899754"/>
              <a:gd name="connsiteY30" fmla="*/ 450490 h 899754"/>
              <a:gd name="connsiteX31" fmla="*/ 254262 w 899754"/>
              <a:gd name="connsiteY31" fmla="*/ 450490 h 899754"/>
              <a:gd name="connsiteX32" fmla="*/ 254262 w 899754"/>
              <a:gd name="connsiteY32" fmla="*/ 422732 h 899754"/>
              <a:gd name="connsiteX33" fmla="*/ 226129 w 899754"/>
              <a:gd name="connsiteY33" fmla="*/ 422732 h 899754"/>
              <a:gd name="connsiteX34" fmla="*/ 197996 w 899754"/>
              <a:gd name="connsiteY34" fmla="*/ 422732 h 899754"/>
              <a:gd name="connsiteX35" fmla="*/ 197996 w 899754"/>
              <a:gd name="connsiteY35" fmla="*/ 366136 h 899754"/>
              <a:gd name="connsiteX36" fmla="*/ 226129 w 899754"/>
              <a:gd name="connsiteY36" fmla="*/ 366136 h 899754"/>
              <a:gd name="connsiteX37" fmla="*/ 254262 w 899754"/>
              <a:gd name="connsiteY37" fmla="*/ 366136 h 899754"/>
              <a:gd name="connsiteX38" fmla="*/ 310528 w 899754"/>
              <a:gd name="connsiteY38" fmla="*/ 366136 h 899754"/>
              <a:gd name="connsiteX39" fmla="*/ 338661 w 899754"/>
              <a:gd name="connsiteY39" fmla="*/ 338017 h 899754"/>
              <a:gd name="connsiteX40" fmla="*/ 310528 w 899754"/>
              <a:gd name="connsiteY40" fmla="*/ 309899 h 899754"/>
              <a:gd name="connsiteX41" fmla="*/ 254262 w 899754"/>
              <a:gd name="connsiteY41" fmla="*/ 309899 h 899754"/>
              <a:gd name="connsiteX42" fmla="*/ 169863 w 899754"/>
              <a:gd name="connsiteY42" fmla="*/ 225545 h 899754"/>
              <a:gd name="connsiteX43" fmla="*/ 254262 w 899754"/>
              <a:gd name="connsiteY43" fmla="*/ 140831 h 899754"/>
              <a:gd name="connsiteX44" fmla="*/ 280808 w 899754"/>
              <a:gd name="connsiteY44" fmla="*/ 56089 h 899754"/>
              <a:gd name="connsiteX45" fmla="*/ 56090 w 899754"/>
              <a:gd name="connsiteY45" fmla="*/ 280807 h 899754"/>
              <a:gd name="connsiteX46" fmla="*/ 280808 w 899754"/>
              <a:gd name="connsiteY46" fmla="*/ 505526 h 899754"/>
              <a:gd name="connsiteX47" fmla="*/ 505526 w 899754"/>
              <a:gd name="connsiteY47" fmla="*/ 280807 h 899754"/>
              <a:gd name="connsiteX48" fmla="*/ 280808 w 899754"/>
              <a:gd name="connsiteY48" fmla="*/ 56089 h 899754"/>
              <a:gd name="connsiteX49" fmla="*/ 619125 w 899754"/>
              <a:gd name="connsiteY49" fmla="*/ 0 h 899754"/>
              <a:gd name="connsiteX50" fmla="*/ 647152 w 899754"/>
              <a:gd name="connsiteY50" fmla="*/ 0 h 899754"/>
              <a:gd name="connsiteX51" fmla="*/ 899754 w 899754"/>
              <a:gd name="connsiteY51" fmla="*/ 252602 h 899754"/>
              <a:gd name="connsiteX52" fmla="*/ 899754 w 899754"/>
              <a:gd name="connsiteY52" fmla="*/ 280628 h 899754"/>
              <a:gd name="connsiteX53" fmla="*/ 787646 w 899754"/>
              <a:gd name="connsiteY53" fmla="*/ 280628 h 899754"/>
              <a:gd name="connsiteX54" fmla="*/ 787646 w 899754"/>
              <a:gd name="connsiteY54" fmla="*/ 224575 h 899754"/>
              <a:gd name="connsiteX55" fmla="*/ 841544 w 899754"/>
              <a:gd name="connsiteY55" fmla="*/ 224575 h 899754"/>
              <a:gd name="connsiteX56" fmla="*/ 647152 w 899754"/>
              <a:gd name="connsiteY56" fmla="*/ 56054 h 899754"/>
              <a:gd name="connsiteX57" fmla="*/ 619125 w 899754"/>
              <a:gd name="connsiteY57" fmla="*/ 56054 h 899754"/>
              <a:gd name="connsiteX58" fmla="*/ 280808 w 899754"/>
              <a:gd name="connsiteY58" fmla="*/ 0 h 899754"/>
              <a:gd name="connsiteX59" fmla="*/ 561616 w 899754"/>
              <a:gd name="connsiteY59" fmla="*/ 280807 h 899754"/>
              <a:gd name="connsiteX60" fmla="*/ 280808 w 899754"/>
              <a:gd name="connsiteY60" fmla="*/ 561616 h 899754"/>
              <a:gd name="connsiteX61" fmla="*/ 0 w 899754"/>
              <a:gd name="connsiteY61" fmla="*/ 280807 h 899754"/>
              <a:gd name="connsiteX62" fmla="*/ 280808 w 899754"/>
              <a:gd name="connsiteY62" fmla="*/ 0 h 899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899754" h="899754">
                <a:moveTo>
                  <a:pt x="0" y="619125"/>
                </a:moveTo>
                <a:lnTo>
                  <a:pt x="112108" y="619125"/>
                </a:lnTo>
                <a:lnTo>
                  <a:pt x="112108" y="675179"/>
                </a:lnTo>
                <a:lnTo>
                  <a:pt x="57850" y="675179"/>
                </a:lnTo>
                <a:cubicBezTo>
                  <a:pt x="71505" y="770399"/>
                  <a:pt x="153789" y="843700"/>
                  <a:pt x="252602" y="843700"/>
                </a:cubicBezTo>
                <a:lnTo>
                  <a:pt x="280629" y="843700"/>
                </a:lnTo>
                <a:lnTo>
                  <a:pt x="280629" y="899754"/>
                </a:lnTo>
                <a:lnTo>
                  <a:pt x="252602" y="899754"/>
                </a:lnTo>
                <a:cubicBezTo>
                  <a:pt x="113186" y="899754"/>
                  <a:pt x="0" y="786568"/>
                  <a:pt x="0" y="647152"/>
                </a:cubicBezTo>
                <a:close/>
                <a:moveTo>
                  <a:pt x="618946" y="338138"/>
                </a:moveTo>
                <a:cubicBezTo>
                  <a:pt x="773911" y="338138"/>
                  <a:pt x="899754" y="463621"/>
                  <a:pt x="899754" y="618946"/>
                </a:cubicBezTo>
                <a:cubicBezTo>
                  <a:pt x="899754" y="773912"/>
                  <a:pt x="773911" y="899754"/>
                  <a:pt x="618946" y="899754"/>
                </a:cubicBezTo>
                <a:cubicBezTo>
                  <a:pt x="463980" y="899754"/>
                  <a:pt x="338138" y="773912"/>
                  <a:pt x="338138" y="618946"/>
                </a:cubicBezTo>
                <a:cubicBezTo>
                  <a:pt x="338138" y="607800"/>
                  <a:pt x="338857" y="596294"/>
                  <a:pt x="340295" y="585148"/>
                </a:cubicBezTo>
                <a:cubicBezTo>
                  <a:pt x="463980" y="561418"/>
                  <a:pt x="561778" y="463980"/>
                  <a:pt x="585148" y="340296"/>
                </a:cubicBezTo>
                <a:cubicBezTo>
                  <a:pt x="596294" y="339217"/>
                  <a:pt x="607440" y="338138"/>
                  <a:pt x="618946" y="338138"/>
                </a:cubicBezTo>
                <a:close/>
                <a:moveTo>
                  <a:pt x="254262" y="112713"/>
                </a:moveTo>
                <a:lnTo>
                  <a:pt x="310528" y="112713"/>
                </a:lnTo>
                <a:lnTo>
                  <a:pt x="310528" y="140831"/>
                </a:lnTo>
                <a:lnTo>
                  <a:pt x="338661" y="140831"/>
                </a:lnTo>
                <a:lnTo>
                  <a:pt x="366794" y="140831"/>
                </a:lnTo>
                <a:lnTo>
                  <a:pt x="366794" y="197067"/>
                </a:lnTo>
                <a:lnTo>
                  <a:pt x="338661" y="197067"/>
                </a:lnTo>
                <a:lnTo>
                  <a:pt x="310528" y="197067"/>
                </a:lnTo>
                <a:lnTo>
                  <a:pt x="254262" y="197067"/>
                </a:lnTo>
                <a:cubicBezTo>
                  <a:pt x="238753" y="197067"/>
                  <a:pt x="226129" y="210044"/>
                  <a:pt x="226129" y="225545"/>
                </a:cubicBezTo>
                <a:cubicBezTo>
                  <a:pt x="226129" y="240686"/>
                  <a:pt x="238753" y="253663"/>
                  <a:pt x="254262" y="253663"/>
                </a:cubicBezTo>
                <a:lnTo>
                  <a:pt x="310528" y="253663"/>
                </a:lnTo>
                <a:cubicBezTo>
                  <a:pt x="357056" y="253663"/>
                  <a:pt x="394927" y="291514"/>
                  <a:pt x="394927" y="338017"/>
                </a:cubicBezTo>
                <a:cubicBezTo>
                  <a:pt x="394927" y="384521"/>
                  <a:pt x="357056" y="422732"/>
                  <a:pt x="310528" y="422732"/>
                </a:cubicBezTo>
                <a:lnTo>
                  <a:pt x="310528" y="450490"/>
                </a:lnTo>
                <a:lnTo>
                  <a:pt x="254262" y="450490"/>
                </a:lnTo>
                <a:lnTo>
                  <a:pt x="254262" y="422732"/>
                </a:lnTo>
                <a:lnTo>
                  <a:pt x="226129" y="422732"/>
                </a:lnTo>
                <a:lnTo>
                  <a:pt x="197996" y="422732"/>
                </a:lnTo>
                <a:lnTo>
                  <a:pt x="197996" y="366136"/>
                </a:lnTo>
                <a:lnTo>
                  <a:pt x="226129" y="366136"/>
                </a:lnTo>
                <a:lnTo>
                  <a:pt x="254262" y="366136"/>
                </a:lnTo>
                <a:lnTo>
                  <a:pt x="310528" y="366136"/>
                </a:lnTo>
                <a:cubicBezTo>
                  <a:pt x="326037" y="366136"/>
                  <a:pt x="338661" y="353519"/>
                  <a:pt x="338661" y="338017"/>
                </a:cubicBezTo>
                <a:cubicBezTo>
                  <a:pt x="338661" y="322516"/>
                  <a:pt x="326037" y="309899"/>
                  <a:pt x="310528" y="309899"/>
                </a:cubicBezTo>
                <a:lnTo>
                  <a:pt x="254262" y="309899"/>
                </a:lnTo>
                <a:cubicBezTo>
                  <a:pt x="207374" y="309899"/>
                  <a:pt x="169863" y="272048"/>
                  <a:pt x="169863" y="225545"/>
                </a:cubicBezTo>
                <a:cubicBezTo>
                  <a:pt x="169863" y="178682"/>
                  <a:pt x="207374" y="140831"/>
                  <a:pt x="254262" y="140831"/>
                </a:cubicBezTo>
                <a:close/>
                <a:moveTo>
                  <a:pt x="280808" y="56089"/>
                </a:moveTo>
                <a:cubicBezTo>
                  <a:pt x="156763" y="56089"/>
                  <a:pt x="56090" y="156763"/>
                  <a:pt x="56090" y="280807"/>
                </a:cubicBezTo>
                <a:cubicBezTo>
                  <a:pt x="56090" y="404493"/>
                  <a:pt x="156763" y="505526"/>
                  <a:pt x="280808" y="505526"/>
                </a:cubicBezTo>
                <a:cubicBezTo>
                  <a:pt x="404493" y="505526"/>
                  <a:pt x="505526" y="404493"/>
                  <a:pt x="505526" y="280807"/>
                </a:cubicBezTo>
                <a:cubicBezTo>
                  <a:pt x="505526" y="156763"/>
                  <a:pt x="404493" y="56089"/>
                  <a:pt x="280808" y="56089"/>
                </a:cubicBezTo>
                <a:close/>
                <a:moveTo>
                  <a:pt x="619125" y="0"/>
                </a:moveTo>
                <a:lnTo>
                  <a:pt x="647152" y="0"/>
                </a:lnTo>
                <a:cubicBezTo>
                  <a:pt x="786568" y="0"/>
                  <a:pt x="899754" y="113185"/>
                  <a:pt x="899754" y="252602"/>
                </a:cubicBezTo>
                <a:lnTo>
                  <a:pt x="899754" y="280628"/>
                </a:lnTo>
                <a:lnTo>
                  <a:pt x="787646" y="280628"/>
                </a:lnTo>
                <a:lnTo>
                  <a:pt x="787646" y="224575"/>
                </a:lnTo>
                <a:lnTo>
                  <a:pt x="841544" y="224575"/>
                </a:lnTo>
                <a:cubicBezTo>
                  <a:pt x="827890" y="129355"/>
                  <a:pt x="745965" y="56054"/>
                  <a:pt x="647152" y="56054"/>
                </a:cubicBezTo>
                <a:lnTo>
                  <a:pt x="619125" y="56054"/>
                </a:lnTo>
                <a:close/>
                <a:moveTo>
                  <a:pt x="280808" y="0"/>
                </a:moveTo>
                <a:cubicBezTo>
                  <a:pt x="435773" y="0"/>
                  <a:pt x="561616" y="125482"/>
                  <a:pt x="561616" y="280807"/>
                </a:cubicBezTo>
                <a:cubicBezTo>
                  <a:pt x="561616" y="435774"/>
                  <a:pt x="435773" y="561616"/>
                  <a:pt x="280808" y="561616"/>
                </a:cubicBezTo>
                <a:cubicBezTo>
                  <a:pt x="125483" y="561616"/>
                  <a:pt x="0" y="435774"/>
                  <a:pt x="0" y="280807"/>
                </a:cubicBezTo>
                <a:cubicBezTo>
                  <a:pt x="0" y="125482"/>
                  <a:pt x="125483" y="0"/>
                  <a:pt x="28080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pPr defTabSz="914217"/>
            <a:endParaRPr lang="en-US" dirty="0">
              <a:solidFill>
                <a:srgbClr val="B3B3B3"/>
              </a:solidFill>
              <a:latin typeface="Lato Light" panose="020F0502020204030203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592BA68-AF4F-134C-B8E5-947CFA4947ED}"/>
              </a:ext>
            </a:extLst>
          </p:cNvPr>
          <p:cNvSpPr txBox="1"/>
          <p:nvPr/>
        </p:nvSpPr>
        <p:spPr>
          <a:xfrm>
            <a:off x="4071854" y="5205714"/>
            <a:ext cx="1369285" cy="5847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 defTabSz="914217"/>
            <a:r>
              <a:rPr lang="en-US" sz="1600" b="1" dirty="0">
                <a:solidFill>
                  <a:srgbClr val="FFFFFF"/>
                </a:solidFill>
                <a:latin typeface="Poppins" pitchFamily="2" charset="77"/>
                <a:cs typeface="Poppins" pitchFamily="2" charset="77"/>
              </a:rPr>
              <a:t>Area Under</a:t>
            </a:r>
          </a:p>
          <a:p>
            <a:pPr algn="ctr" defTabSz="914217"/>
            <a:r>
              <a:rPr lang="en-US" sz="1600" b="1" dirty="0">
                <a:solidFill>
                  <a:srgbClr val="FFFFFF"/>
                </a:solidFill>
                <a:latin typeface="Poppins" pitchFamily="2" charset="77"/>
                <a:cs typeface="Poppins" pitchFamily="2" charset="77"/>
              </a:rPr>
              <a:t>ROC Curve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EB83BCB-01E3-134C-9752-B024643387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1913" y="2084359"/>
            <a:ext cx="385942" cy="618309"/>
          </a:xfrm>
          <a:custGeom>
            <a:avLst/>
            <a:gdLst>
              <a:gd name="connsiteX0" fmla="*/ 252413 w 561616"/>
              <a:gd name="connsiteY0" fmla="*/ 533400 h 899752"/>
              <a:gd name="connsiteX1" fmla="*/ 309199 w 561616"/>
              <a:gd name="connsiteY1" fmla="*/ 533400 h 899752"/>
              <a:gd name="connsiteX2" fmla="*/ 309199 w 561616"/>
              <a:gd name="connsiteY2" fmla="*/ 590188 h 899752"/>
              <a:gd name="connsiteX3" fmla="*/ 252413 w 561616"/>
              <a:gd name="connsiteY3" fmla="*/ 590188 h 899752"/>
              <a:gd name="connsiteX4" fmla="*/ 252763 w 561616"/>
              <a:gd name="connsiteY4" fmla="*/ 478263 h 899752"/>
              <a:gd name="connsiteX5" fmla="*/ 252763 w 561616"/>
              <a:gd name="connsiteY5" fmla="*/ 490131 h 899752"/>
              <a:gd name="connsiteX6" fmla="*/ 153527 w 561616"/>
              <a:gd name="connsiteY6" fmla="*/ 589389 h 899752"/>
              <a:gd name="connsiteX7" fmla="*/ 112179 w 561616"/>
              <a:gd name="connsiteY7" fmla="*/ 688648 h 899752"/>
              <a:gd name="connsiteX8" fmla="*/ 112179 w 561616"/>
              <a:gd name="connsiteY8" fmla="*/ 703033 h 899752"/>
              <a:gd name="connsiteX9" fmla="*/ 252763 w 561616"/>
              <a:gd name="connsiteY9" fmla="*/ 646931 h 899752"/>
              <a:gd name="connsiteX10" fmla="*/ 308853 w 561616"/>
              <a:gd name="connsiteY10" fmla="*/ 646931 h 899752"/>
              <a:gd name="connsiteX11" fmla="*/ 449436 w 561616"/>
              <a:gd name="connsiteY11" fmla="*/ 703033 h 899752"/>
              <a:gd name="connsiteX12" fmla="*/ 449436 w 561616"/>
              <a:gd name="connsiteY12" fmla="*/ 688648 h 899752"/>
              <a:gd name="connsiteX13" fmla="*/ 408088 w 561616"/>
              <a:gd name="connsiteY13" fmla="*/ 589389 h 899752"/>
              <a:gd name="connsiteX14" fmla="*/ 308853 w 561616"/>
              <a:gd name="connsiteY14" fmla="*/ 490131 h 899752"/>
              <a:gd name="connsiteX15" fmla="*/ 308853 w 561616"/>
              <a:gd name="connsiteY15" fmla="*/ 478263 h 899752"/>
              <a:gd name="connsiteX16" fmla="*/ 56089 w 561616"/>
              <a:gd name="connsiteY16" fmla="*/ 141287 h 899752"/>
              <a:gd name="connsiteX17" fmla="*/ 112179 w 561616"/>
              <a:gd name="connsiteY17" fmla="*/ 141287 h 899752"/>
              <a:gd name="connsiteX18" fmla="*/ 112179 w 561616"/>
              <a:gd name="connsiteY18" fmla="*/ 212135 h 899752"/>
              <a:gd name="connsiteX19" fmla="*/ 152089 w 561616"/>
              <a:gd name="connsiteY19" fmla="*/ 309955 h 899752"/>
              <a:gd name="connsiteX20" fmla="*/ 409526 w 561616"/>
              <a:gd name="connsiteY20" fmla="*/ 309955 h 899752"/>
              <a:gd name="connsiteX21" fmla="*/ 449436 w 561616"/>
              <a:gd name="connsiteY21" fmla="*/ 212135 h 899752"/>
              <a:gd name="connsiteX22" fmla="*/ 449436 w 561616"/>
              <a:gd name="connsiteY22" fmla="*/ 141287 h 899752"/>
              <a:gd name="connsiteX23" fmla="*/ 505526 w 561616"/>
              <a:gd name="connsiteY23" fmla="*/ 141287 h 899752"/>
              <a:gd name="connsiteX24" fmla="*/ 505526 w 561616"/>
              <a:gd name="connsiteY24" fmla="*/ 212135 h 899752"/>
              <a:gd name="connsiteX25" fmla="*/ 447998 w 561616"/>
              <a:gd name="connsiteY25" fmla="*/ 350953 h 899752"/>
              <a:gd name="connsiteX26" fmla="*/ 364942 w 561616"/>
              <a:gd name="connsiteY26" fmla="*/ 434028 h 899752"/>
              <a:gd name="connsiteX27" fmla="*/ 364942 w 561616"/>
              <a:gd name="connsiteY27" fmla="*/ 466755 h 899752"/>
              <a:gd name="connsiteX28" fmla="*/ 447998 w 561616"/>
              <a:gd name="connsiteY28" fmla="*/ 549830 h 899752"/>
              <a:gd name="connsiteX29" fmla="*/ 505526 w 561616"/>
              <a:gd name="connsiteY29" fmla="*/ 688648 h 899752"/>
              <a:gd name="connsiteX30" fmla="*/ 505526 w 561616"/>
              <a:gd name="connsiteY30" fmla="*/ 787547 h 899752"/>
              <a:gd name="connsiteX31" fmla="*/ 561616 w 561616"/>
              <a:gd name="connsiteY31" fmla="*/ 787547 h 899752"/>
              <a:gd name="connsiteX32" fmla="*/ 561616 w 561616"/>
              <a:gd name="connsiteY32" fmla="*/ 899752 h 899752"/>
              <a:gd name="connsiteX33" fmla="*/ 0 w 561616"/>
              <a:gd name="connsiteY33" fmla="*/ 899752 h 899752"/>
              <a:gd name="connsiteX34" fmla="*/ 0 w 561616"/>
              <a:gd name="connsiteY34" fmla="*/ 787547 h 899752"/>
              <a:gd name="connsiteX35" fmla="*/ 56089 w 561616"/>
              <a:gd name="connsiteY35" fmla="*/ 787547 h 899752"/>
              <a:gd name="connsiteX36" fmla="*/ 56089 w 561616"/>
              <a:gd name="connsiteY36" fmla="*/ 688648 h 899752"/>
              <a:gd name="connsiteX37" fmla="*/ 113977 w 561616"/>
              <a:gd name="connsiteY37" fmla="*/ 549830 h 899752"/>
              <a:gd name="connsiteX38" fmla="*/ 196673 w 561616"/>
              <a:gd name="connsiteY38" fmla="*/ 466755 h 899752"/>
              <a:gd name="connsiteX39" fmla="*/ 196673 w 561616"/>
              <a:gd name="connsiteY39" fmla="*/ 434028 h 899752"/>
              <a:gd name="connsiteX40" fmla="*/ 113977 w 561616"/>
              <a:gd name="connsiteY40" fmla="*/ 350953 h 899752"/>
              <a:gd name="connsiteX41" fmla="*/ 56089 w 561616"/>
              <a:gd name="connsiteY41" fmla="*/ 212135 h 899752"/>
              <a:gd name="connsiteX42" fmla="*/ 0 w 561616"/>
              <a:gd name="connsiteY42" fmla="*/ 0 h 899752"/>
              <a:gd name="connsiteX43" fmla="*/ 561616 w 561616"/>
              <a:gd name="connsiteY43" fmla="*/ 0 h 899752"/>
              <a:gd name="connsiteX44" fmla="*/ 561616 w 561616"/>
              <a:gd name="connsiteY44" fmla="*/ 112352 h 899752"/>
              <a:gd name="connsiteX45" fmla="*/ 0 w 561616"/>
              <a:gd name="connsiteY45" fmla="*/ 112352 h 899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561616" h="899752">
                <a:moveTo>
                  <a:pt x="252413" y="533400"/>
                </a:moveTo>
                <a:lnTo>
                  <a:pt x="309199" y="533400"/>
                </a:lnTo>
                <a:lnTo>
                  <a:pt x="309199" y="590188"/>
                </a:lnTo>
                <a:lnTo>
                  <a:pt x="252413" y="590188"/>
                </a:lnTo>
                <a:close/>
                <a:moveTo>
                  <a:pt x="252763" y="478263"/>
                </a:moveTo>
                <a:lnTo>
                  <a:pt x="252763" y="490131"/>
                </a:lnTo>
                <a:lnTo>
                  <a:pt x="153527" y="589389"/>
                </a:lnTo>
                <a:cubicBezTo>
                  <a:pt x="126921" y="616002"/>
                  <a:pt x="112179" y="651246"/>
                  <a:pt x="112179" y="688648"/>
                </a:cubicBezTo>
                <a:lnTo>
                  <a:pt x="112179" y="703033"/>
                </a:lnTo>
                <a:lnTo>
                  <a:pt x="252763" y="646931"/>
                </a:lnTo>
                <a:lnTo>
                  <a:pt x="308853" y="646931"/>
                </a:lnTo>
                <a:lnTo>
                  <a:pt x="449436" y="703033"/>
                </a:lnTo>
                <a:lnTo>
                  <a:pt x="449436" y="688648"/>
                </a:lnTo>
                <a:cubicBezTo>
                  <a:pt x="449436" y="651246"/>
                  <a:pt x="434695" y="616002"/>
                  <a:pt x="408088" y="589389"/>
                </a:cubicBezTo>
                <a:lnTo>
                  <a:pt x="308853" y="490131"/>
                </a:lnTo>
                <a:lnTo>
                  <a:pt x="308853" y="478263"/>
                </a:lnTo>
                <a:close/>
                <a:moveTo>
                  <a:pt x="56089" y="141287"/>
                </a:moveTo>
                <a:lnTo>
                  <a:pt x="112179" y="141287"/>
                </a:lnTo>
                <a:lnTo>
                  <a:pt x="112179" y="212135"/>
                </a:lnTo>
                <a:cubicBezTo>
                  <a:pt x="112179" y="248817"/>
                  <a:pt x="126561" y="283701"/>
                  <a:pt x="152089" y="309955"/>
                </a:cubicBezTo>
                <a:lnTo>
                  <a:pt x="409526" y="309955"/>
                </a:lnTo>
                <a:cubicBezTo>
                  <a:pt x="435054" y="283701"/>
                  <a:pt x="449436" y="248817"/>
                  <a:pt x="449436" y="212135"/>
                </a:cubicBezTo>
                <a:lnTo>
                  <a:pt x="449436" y="141287"/>
                </a:lnTo>
                <a:lnTo>
                  <a:pt x="505526" y="141287"/>
                </a:lnTo>
                <a:lnTo>
                  <a:pt x="505526" y="212135"/>
                </a:lnTo>
                <a:cubicBezTo>
                  <a:pt x="505526" y="264641"/>
                  <a:pt x="485032" y="313911"/>
                  <a:pt x="447998" y="350953"/>
                </a:cubicBezTo>
                <a:lnTo>
                  <a:pt x="364942" y="434028"/>
                </a:lnTo>
                <a:lnTo>
                  <a:pt x="364942" y="466755"/>
                </a:lnTo>
                <a:lnTo>
                  <a:pt x="447998" y="549830"/>
                </a:lnTo>
                <a:cubicBezTo>
                  <a:pt x="485032" y="586872"/>
                  <a:pt x="505526" y="636142"/>
                  <a:pt x="505526" y="688648"/>
                </a:cubicBezTo>
                <a:lnTo>
                  <a:pt x="505526" y="787547"/>
                </a:lnTo>
                <a:lnTo>
                  <a:pt x="561616" y="787547"/>
                </a:lnTo>
                <a:lnTo>
                  <a:pt x="561616" y="899752"/>
                </a:lnTo>
                <a:lnTo>
                  <a:pt x="0" y="899752"/>
                </a:lnTo>
                <a:lnTo>
                  <a:pt x="0" y="787547"/>
                </a:lnTo>
                <a:lnTo>
                  <a:pt x="56089" y="787547"/>
                </a:lnTo>
                <a:lnTo>
                  <a:pt x="56089" y="688648"/>
                </a:lnTo>
                <a:cubicBezTo>
                  <a:pt x="56089" y="636142"/>
                  <a:pt x="76584" y="586872"/>
                  <a:pt x="113977" y="549830"/>
                </a:cubicBezTo>
                <a:lnTo>
                  <a:pt x="196673" y="466755"/>
                </a:lnTo>
                <a:lnTo>
                  <a:pt x="196673" y="434028"/>
                </a:lnTo>
                <a:lnTo>
                  <a:pt x="113977" y="350953"/>
                </a:lnTo>
                <a:cubicBezTo>
                  <a:pt x="76584" y="313911"/>
                  <a:pt x="56089" y="264641"/>
                  <a:pt x="56089" y="212135"/>
                </a:cubicBezTo>
                <a:close/>
                <a:moveTo>
                  <a:pt x="0" y="0"/>
                </a:moveTo>
                <a:lnTo>
                  <a:pt x="561616" y="0"/>
                </a:lnTo>
                <a:lnTo>
                  <a:pt x="561616" y="112352"/>
                </a:lnTo>
                <a:lnTo>
                  <a:pt x="0" y="11235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pPr defTabSz="914217"/>
            <a:endParaRPr lang="en-US" dirty="0">
              <a:solidFill>
                <a:srgbClr val="B3B3B3"/>
              </a:solidFill>
              <a:latin typeface="Lato Light" panose="020F050202020403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A244C8-A6FA-424F-8040-6B87F89A12B4}"/>
              </a:ext>
            </a:extLst>
          </p:cNvPr>
          <p:cNvSpPr txBox="1"/>
          <p:nvPr/>
        </p:nvSpPr>
        <p:spPr>
          <a:xfrm>
            <a:off x="4240673" y="2839163"/>
            <a:ext cx="1768433" cy="5847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 defTabSz="914217"/>
            <a:r>
              <a:rPr lang="en-US" sz="1600" b="1" dirty="0">
                <a:solidFill>
                  <a:srgbClr val="FFFFFF"/>
                </a:solidFill>
                <a:latin typeface="Poppins" pitchFamily="2" charset="77"/>
                <a:cs typeface="Poppins" pitchFamily="2" charset="77"/>
              </a:rPr>
              <a:t>Train-Test &amp; </a:t>
            </a:r>
          </a:p>
          <a:p>
            <a:pPr algn="ctr" defTabSz="914217"/>
            <a:r>
              <a:rPr lang="en-US" sz="1600" b="1" dirty="0">
                <a:solidFill>
                  <a:srgbClr val="FFFFFF"/>
                </a:solidFill>
                <a:latin typeface="Poppins" pitchFamily="2" charset="77"/>
                <a:cs typeface="Poppins" pitchFamily="2" charset="77"/>
              </a:rPr>
              <a:t>Log-Loss Score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27760ED-0591-D14F-B03D-223D4989AE7E}"/>
              </a:ext>
            </a:extLst>
          </p:cNvPr>
          <p:cNvSpPr txBox="1"/>
          <p:nvPr/>
        </p:nvSpPr>
        <p:spPr>
          <a:xfrm>
            <a:off x="6620650" y="3193031"/>
            <a:ext cx="1685077" cy="5847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 defTabSz="914217"/>
            <a:r>
              <a:rPr lang="en-US" sz="1600" b="1" dirty="0">
                <a:solidFill>
                  <a:srgbClr val="FFFFFF"/>
                </a:solidFill>
                <a:latin typeface="Poppins" pitchFamily="2" charset="77"/>
                <a:cs typeface="Poppins" pitchFamily="2" charset="77"/>
              </a:rPr>
              <a:t>Classification </a:t>
            </a:r>
          </a:p>
          <a:p>
            <a:pPr algn="ctr" defTabSz="914217"/>
            <a:r>
              <a:rPr lang="en-US" sz="1600" b="1" dirty="0">
                <a:solidFill>
                  <a:srgbClr val="FFFFFF"/>
                </a:solidFill>
                <a:latin typeface="Poppins" pitchFamily="2" charset="77"/>
                <a:cs typeface="Poppins" pitchFamily="2" charset="77"/>
              </a:rPr>
              <a:t>Summary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C1EC40B-E816-233A-765A-8FD9610B2F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48" y="4587404"/>
            <a:ext cx="3233340" cy="222476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0FC86F8-97FB-06A2-2B47-EF6E38ECBA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8873" y="4625167"/>
            <a:ext cx="3618145" cy="2150503"/>
          </a:xfrm>
          <a:prstGeom prst="rect">
            <a:avLst/>
          </a:prstGeom>
        </p:spPr>
      </p:pic>
      <p:sp>
        <p:nvSpPr>
          <p:cNvPr id="20" name="Freeform 12">
            <a:extLst>
              <a:ext uri="{FF2B5EF4-FFF2-40B4-BE49-F238E27FC236}">
                <a16:creationId xmlns:a16="http://schemas.microsoft.com/office/drawing/2014/main" id="{345147C5-CEEB-5F9C-5DFC-F89423F596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6313" y="4394787"/>
            <a:ext cx="618310" cy="618310"/>
          </a:xfrm>
          <a:custGeom>
            <a:avLst/>
            <a:gdLst>
              <a:gd name="connsiteX0" fmla="*/ 57150 w 899753"/>
              <a:gd name="connsiteY0" fmla="*/ 225425 h 899754"/>
              <a:gd name="connsiteX1" fmla="*/ 113290 w 899753"/>
              <a:gd name="connsiteY1" fmla="*/ 225425 h 899754"/>
              <a:gd name="connsiteX2" fmla="*/ 113290 w 899753"/>
              <a:gd name="connsiteY2" fmla="*/ 562409 h 899754"/>
              <a:gd name="connsiteX3" fmla="*/ 422780 w 899753"/>
              <a:gd name="connsiteY3" fmla="*/ 562409 h 899754"/>
              <a:gd name="connsiteX4" fmla="*/ 478920 w 899753"/>
              <a:gd name="connsiteY4" fmla="*/ 562409 h 899754"/>
              <a:gd name="connsiteX5" fmla="*/ 788050 w 899753"/>
              <a:gd name="connsiteY5" fmla="*/ 562409 h 899754"/>
              <a:gd name="connsiteX6" fmla="*/ 788050 w 899753"/>
              <a:gd name="connsiteY6" fmla="*/ 225425 h 899754"/>
              <a:gd name="connsiteX7" fmla="*/ 844190 w 899753"/>
              <a:gd name="connsiteY7" fmla="*/ 225425 h 899754"/>
              <a:gd name="connsiteX8" fmla="*/ 844190 w 899753"/>
              <a:gd name="connsiteY8" fmla="*/ 618873 h 899754"/>
              <a:gd name="connsiteX9" fmla="*/ 478920 w 899753"/>
              <a:gd name="connsiteY9" fmla="*/ 618873 h 899754"/>
              <a:gd name="connsiteX10" fmla="*/ 478920 w 899753"/>
              <a:gd name="connsiteY10" fmla="*/ 803729 h 899754"/>
              <a:gd name="connsiteX11" fmla="*/ 490436 w 899753"/>
              <a:gd name="connsiteY11" fmla="*/ 815597 h 899754"/>
              <a:gd name="connsiteX12" fmla="*/ 518506 w 899753"/>
              <a:gd name="connsiteY12" fmla="*/ 843649 h 899754"/>
              <a:gd name="connsiteX13" fmla="*/ 591200 w 899753"/>
              <a:gd name="connsiteY13" fmla="*/ 843649 h 899754"/>
              <a:gd name="connsiteX14" fmla="*/ 591200 w 899753"/>
              <a:gd name="connsiteY14" fmla="*/ 899754 h 899754"/>
              <a:gd name="connsiteX15" fmla="*/ 495114 w 899753"/>
              <a:gd name="connsiteY15" fmla="*/ 899754 h 899754"/>
              <a:gd name="connsiteX16" fmla="*/ 450850 w 899753"/>
              <a:gd name="connsiteY16" fmla="*/ 855158 h 899754"/>
              <a:gd name="connsiteX17" fmla="*/ 406226 w 899753"/>
              <a:gd name="connsiteY17" fmla="*/ 899754 h 899754"/>
              <a:gd name="connsiteX18" fmla="*/ 310140 w 899753"/>
              <a:gd name="connsiteY18" fmla="*/ 899754 h 899754"/>
              <a:gd name="connsiteX19" fmla="*/ 310140 w 899753"/>
              <a:gd name="connsiteY19" fmla="*/ 843649 h 899754"/>
              <a:gd name="connsiteX20" fmla="*/ 382834 w 899753"/>
              <a:gd name="connsiteY20" fmla="*/ 843649 h 899754"/>
              <a:gd name="connsiteX21" fmla="*/ 410904 w 899753"/>
              <a:gd name="connsiteY21" fmla="*/ 815597 h 899754"/>
              <a:gd name="connsiteX22" fmla="*/ 422780 w 899753"/>
              <a:gd name="connsiteY22" fmla="*/ 803729 h 899754"/>
              <a:gd name="connsiteX23" fmla="*/ 422780 w 899753"/>
              <a:gd name="connsiteY23" fmla="*/ 618873 h 899754"/>
              <a:gd name="connsiteX24" fmla="*/ 57150 w 899753"/>
              <a:gd name="connsiteY24" fmla="*/ 618873 h 899754"/>
              <a:gd name="connsiteX25" fmla="*/ 672018 w 899753"/>
              <a:gd name="connsiteY25" fmla="*/ 214313 h 899754"/>
              <a:gd name="connsiteX26" fmla="*/ 715603 w 899753"/>
              <a:gd name="connsiteY26" fmla="*/ 249981 h 899754"/>
              <a:gd name="connsiteX27" fmla="*/ 542343 w 899753"/>
              <a:gd name="connsiteY27" fmla="*/ 457505 h 899754"/>
              <a:gd name="connsiteX28" fmla="*/ 371965 w 899753"/>
              <a:gd name="connsiteY28" fmla="*/ 372478 h 899754"/>
              <a:gd name="connsiteX29" fmla="*/ 225721 w 899753"/>
              <a:gd name="connsiteY29" fmla="*/ 518753 h 899754"/>
              <a:gd name="connsiteX30" fmla="*/ 185738 w 899753"/>
              <a:gd name="connsiteY30" fmla="*/ 478761 h 899754"/>
              <a:gd name="connsiteX31" fmla="*/ 360799 w 899753"/>
              <a:gd name="connsiteY31" fmla="*/ 303663 h 899754"/>
              <a:gd name="connsiteX32" fmla="*/ 527935 w 899753"/>
              <a:gd name="connsiteY32" fmla="*/ 387249 h 899754"/>
              <a:gd name="connsiteX33" fmla="*/ 421973 w 899753"/>
              <a:gd name="connsiteY33" fmla="*/ 0 h 899754"/>
              <a:gd name="connsiteX34" fmla="*/ 478140 w 899753"/>
              <a:gd name="connsiteY34" fmla="*/ 0 h 899754"/>
              <a:gd name="connsiteX35" fmla="*/ 478140 w 899753"/>
              <a:gd name="connsiteY35" fmla="*/ 56380 h 899754"/>
              <a:gd name="connsiteX36" fmla="*/ 899753 w 899753"/>
              <a:gd name="connsiteY36" fmla="*/ 56380 h 899754"/>
              <a:gd name="connsiteX37" fmla="*/ 899753 w 899753"/>
              <a:gd name="connsiteY37" fmla="*/ 169501 h 899754"/>
              <a:gd name="connsiteX38" fmla="*/ 0 w 899753"/>
              <a:gd name="connsiteY38" fmla="*/ 169501 h 899754"/>
              <a:gd name="connsiteX39" fmla="*/ 0 w 899753"/>
              <a:gd name="connsiteY39" fmla="*/ 56380 h 899754"/>
              <a:gd name="connsiteX40" fmla="*/ 421973 w 899753"/>
              <a:gd name="connsiteY40" fmla="*/ 56380 h 899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899753" h="899754">
                <a:moveTo>
                  <a:pt x="57150" y="225425"/>
                </a:moveTo>
                <a:lnTo>
                  <a:pt x="113290" y="225425"/>
                </a:lnTo>
                <a:lnTo>
                  <a:pt x="113290" y="562409"/>
                </a:lnTo>
                <a:lnTo>
                  <a:pt x="422780" y="562409"/>
                </a:lnTo>
                <a:lnTo>
                  <a:pt x="478920" y="562409"/>
                </a:lnTo>
                <a:lnTo>
                  <a:pt x="788050" y="562409"/>
                </a:lnTo>
                <a:lnTo>
                  <a:pt x="788050" y="225425"/>
                </a:lnTo>
                <a:lnTo>
                  <a:pt x="844190" y="225425"/>
                </a:lnTo>
                <a:lnTo>
                  <a:pt x="844190" y="618873"/>
                </a:lnTo>
                <a:lnTo>
                  <a:pt x="478920" y="618873"/>
                </a:lnTo>
                <a:lnTo>
                  <a:pt x="478920" y="803729"/>
                </a:lnTo>
                <a:lnTo>
                  <a:pt x="490436" y="815597"/>
                </a:lnTo>
                <a:lnTo>
                  <a:pt x="518506" y="843649"/>
                </a:lnTo>
                <a:lnTo>
                  <a:pt x="591200" y="843649"/>
                </a:lnTo>
                <a:lnTo>
                  <a:pt x="591200" y="899754"/>
                </a:lnTo>
                <a:lnTo>
                  <a:pt x="495114" y="899754"/>
                </a:lnTo>
                <a:lnTo>
                  <a:pt x="450850" y="855158"/>
                </a:lnTo>
                <a:lnTo>
                  <a:pt x="406226" y="899754"/>
                </a:lnTo>
                <a:lnTo>
                  <a:pt x="310140" y="899754"/>
                </a:lnTo>
                <a:lnTo>
                  <a:pt x="310140" y="843649"/>
                </a:lnTo>
                <a:lnTo>
                  <a:pt x="382834" y="843649"/>
                </a:lnTo>
                <a:lnTo>
                  <a:pt x="410904" y="815597"/>
                </a:lnTo>
                <a:lnTo>
                  <a:pt x="422780" y="803729"/>
                </a:lnTo>
                <a:lnTo>
                  <a:pt x="422780" y="618873"/>
                </a:lnTo>
                <a:lnTo>
                  <a:pt x="57150" y="618873"/>
                </a:lnTo>
                <a:close/>
                <a:moveTo>
                  <a:pt x="672018" y="214313"/>
                </a:moveTo>
                <a:lnTo>
                  <a:pt x="715603" y="249981"/>
                </a:lnTo>
                <a:lnTo>
                  <a:pt x="542343" y="457505"/>
                </a:lnTo>
                <a:lnTo>
                  <a:pt x="371965" y="372478"/>
                </a:lnTo>
                <a:lnTo>
                  <a:pt x="225721" y="518753"/>
                </a:lnTo>
                <a:lnTo>
                  <a:pt x="185738" y="478761"/>
                </a:lnTo>
                <a:lnTo>
                  <a:pt x="360799" y="303663"/>
                </a:lnTo>
                <a:lnTo>
                  <a:pt x="527935" y="387249"/>
                </a:lnTo>
                <a:close/>
                <a:moveTo>
                  <a:pt x="421973" y="0"/>
                </a:moveTo>
                <a:lnTo>
                  <a:pt x="478140" y="0"/>
                </a:lnTo>
                <a:lnTo>
                  <a:pt x="478140" y="56380"/>
                </a:lnTo>
                <a:lnTo>
                  <a:pt x="899753" y="56380"/>
                </a:lnTo>
                <a:lnTo>
                  <a:pt x="899753" y="169501"/>
                </a:lnTo>
                <a:lnTo>
                  <a:pt x="0" y="169501"/>
                </a:lnTo>
                <a:lnTo>
                  <a:pt x="0" y="56380"/>
                </a:lnTo>
                <a:lnTo>
                  <a:pt x="421973" y="5638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pPr defTabSz="914217"/>
            <a:endParaRPr lang="en-US" dirty="0">
              <a:solidFill>
                <a:srgbClr val="B3B3B3"/>
              </a:solidFill>
              <a:latin typeface="Lato Light" panose="020F0502020204030203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DB6085E-4DDE-4586-225B-840A90420B06}"/>
              </a:ext>
            </a:extLst>
          </p:cNvPr>
          <p:cNvSpPr txBox="1"/>
          <p:nvPr/>
        </p:nvSpPr>
        <p:spPr>
          <a:xfrm>
            <a:off x="8945526" y="2232833"/>
            <a:ext cx="3084459" cy="1015663"/>
          </a:xfrm>
          <a:prstGeom prst="rect">
            <a:avLst/>
          </a:prstGeom>
          <a:noFill/>
          <a:ln w="28575">
            <a:solidFill>
              <a:srgbClr val="0D0D0D"/>
            </a:solidFill>
            <a:prstDash val="dash"/>
          </a:ln>
        </p:spPr>
        <p:txBody>
          <a:bodyPr wrap="square" rtlCol="0" anchor="t">
            <a:spAutoFit/>
          </a:bodyPr>
          <a:lstStyle/>
          <a:p>
            <a:pPr algn="just" defTabSz="914217">
              <a:lnSpc>
                <a:spcPts val="1750"/>
              </a:lnSpc>
            </a:pPr>
            <a:r>
              <a:rPr lang="en-US" sz="1600" b="1" dirty="0">
                <a:solidFill>
                  <a:srgbClr val="0D0D0D"/>
                </a:solidFill>
                <a:latin typeface="Trebuchet MS" panose="020B0603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Accuracy 0.82</a:t>
            </a:r>
          </a:p>
          <a:p>
            <a:pPr algn="just" defTabSz="914217">
              <a:lnSpc>
                <a:spcPts val="1750"/>
              </a:lnSpc>
            </a:pPr>
            <a:r>
              <a:rPr lang="en-US" sz="1600" b="1" dirty="0">
                <a:solidFill>
                  <a:srgbClr val="0D0D0D"/>
                </a:solidFill>
                <a:latin typeface="Trebuchet MS" panose="020B0603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Precision 0.69</a:t>
            </a:r>
          </a:p>
          <a:p>
            <a:pPr algn="just" defTabSz="914217">
              <a:lnSpc>
                <a:spcPts val="1750"/>
              </a:lnSpc>
            </a:pPr>
            <a:r>
              <a:rPr lang="en-US" sz="1600" b="1" dirty="0">
                <a:solidFill>
                  <a:srgbClr val="0D0D0D"/>
                </a:solidFill>
                <a:latin typeface="Trebuchet MS" panose="020B0603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Recall 0.43</a:t>
            </a:r>
          </a:p>
          <a:p>
            <a:pPr algn="just" defTabSz="914217">
              <a:lnSpc>
                <a:spcPts val="1750"/>
              </a:lnSpc>
            </a:pPr>
            <a:r>
              <a:rPr lang="en-US" sz="1600" b="1" dirty="0">
                <a:solidFill>
                  <a:srgbClr val="0D0D0D"/>
                </a:solidFill>
                <a:latin typeface="Trebuchet MS" panose="020B0603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f1-Score 0.53 </a:t>
            </a:r>
          </a:p>
        </p:txBody>
      </p:sp>
      <p:sp>
        <p:nvSpPr>
          <p:cNvPr id="22" name="Freeform 60">
            <a:extLst>
              <a:ext uri="{FF2B5EF4-FFF2-40B4-BE49-F238E27FC236}">
                <a16:creationId xmlns:a16="http://schemas.microsoft.com/office/drawing/2014/main" id="{7941A6D7-6B54-7FFB-552D-167ABFB683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6021" y="2535877"/>
            <a:ext cx="687330" cy="558780"/>
          </a:xfrm>
          <a:custGeom>
            <a:avLst/>
            <a:gdLst>
              <a:gd name="connsiteX0" fmla="*/ 0 w 899752"/>
              <a:gd name="connsiteY0" fmla="*/ 674688 h 731474"/>
              <a:gd name="connsiteX1" fmla="*/ 899752 w 899752"/>
              <a:gd name="connsiteY1" fmla="*/ 674688 h 731474"/>
              <a:gd name="connsiteX2" fmla="*/ 899752 w 899752"/>
              <a:gd name="connsiteY2" fmla="*/ 731474 h 731474"/>
              <a:gd name="connsiteX3" fmla="*/ 0 w 899752"/>
              <a:gd name="connsiteY3" fmla="*/ 731474 h 731474"/>
              <a:gd name="connsiteX4" fmla="*/ 477948 w 899752"/>
              <a:gd name="connsiteY4" fmla="*/ 0 h 731474"/>
              <a:gd name="connsiteX5" fmla="*/ 646742 w 899752"/>
              <a:gd name="connsiteY5" fmla="*/ 0 h 731474"/>
              <a:gd name="connsiteX6" fmla="*/ 646742 w 899752"/>
              <a:gd name="connsiteY6" fmla="*/ 562219 h 731474"/>
              <a:gd name="connsiteX7" fmla="*/ 702886 w 899752"/>
              <a:gd name="connsiteY7" fmla="*/ 562219 h 731474"/>
              <a:gd name="connsiteX8" fmla="*/ 702886 w 899752"/>
              <a:gd name="connsiteY8" fmla="*/ 140465 h 731474"/>
              <a:gd name="connsiteX9" fmla="*/ 871680 w 899752"/>
              <a:gd name="connsiteY9" fmla="*/ 140465 h 731474"/>
              <a:gd name="connsiteX10" fmla="*/ 871680 w 899752"/>
              <a:gd name="connsiteY10" fmla="*/ 562219 h 731474"/>
              <a:gd name="connsiteX11" fmla="*/ 899752 w 899752"/>
              <a:gd name="connsiteY11" fmla="*/ 562219 h 731474"/>
              <a:gd name="connsiteX12" fmla="*/ 899752 w 899752"/>
              <a:gd name="connsiteY12" fmla="*/ 618765 h 731474"/>
              <a:gd name="connsiteX13" fmla="*/ 815176 w 899752"/>
              <a:gd name="connsiteY13" fmla="*/ 618765 h 731474"/>
              <a:gd name="connsiteX14" fmla="*/ 815176 w 899752"/>
              <a:gd name="connsiteY14" fmla="*/ 196651 h 731474"/>
              <a:gd name="connsiteX15" fmla="*/ 759031 w 899752"/>
              <a:gd name="connsiteY15" fmla="*/ 196651 h 731474"/>
              <a:gd name="connsiteX16" fmla="*/ 759031 w 899752"/>
              <a:gd name="connsiteY16" fmla="*/ 618765 h 731474"/>
              <a:gd name="connsiteX17" fmla="*/ 590597 w 899752"/>
              <a:gd name="connsiteY17" fmla="*/ 618765 h 731474"/>
              <a:gd name="connsiteX18" fmla="*/ 590597 w 899752"/>
              <a:gd name="connsiteY18" fmla="*/ 56186 h 731474"/>
              <a:gd name="connsiteX19" fmla="*/ 534093 w 899752"/>
              <a:gd name="connsiteY19" fmla="*/ 56186 h 731474"/>
              <a:gd name="connsiteX20" fmla="*/ 534093 w 899752"/>
              <a:gd name="connsiteY20" fmla="*/ 618765 h 731474"/>
              <a:gd name="connsiteX21" fmla="*/ 365659 w 899752"/>
              <a:gd name="connsiteY21" fmla="*/ 618765 h 731474"/>
              <a:gd name="connsiteX22" fmla="*/ 365659 w 899752"/>
              <a:gd name="connsiteY22" fmla="*/ 252837 h 731474"/>
              <a:gd name="connsiteX23" fmla="*/ 309155 w 899752"/>
              <a:gd name="connsiteY23" fmla="*/ 252837 h 731474"/>
              <a:gd name="connsiteX24" fmla="*/ 309155 w 899752"/>
              <a:gd name="connsiteY24" fmla="*/ 618765 h 731474"/>
              <a:gd name="connsiteX25" fmla="*/ 140721 w 899752"/>
              <a:gd name="connsiteY25" fmla="*/ 618765 h 731474"/>
              <a:gd name="connsiteX26" fmla="*/ 140721 w 899752"/>
              <a:gd name="connsiteY26" fmla="*/ 393661 h 731474"/>
              <a:gd name="connsiteX27" fmla="*/ 84217 w 899752"/>
              <a:gd name="connsiteY27" fmla="*/ 393661 h 731474"/>
              <a:gd name="connsiteX28" fmla="*/ 84217 w 899752"/>
              <a:gd name="connsiteY28" fmla="*/ 618765 h 731474"/>
              <a:gd name="connsiteX29" fmla="*/ 0 w 899752"/>
              <a:gd name="connsiteY29" fmla="*/ 618765 h 731474"/>
              <a:gd name="connsiteX30" fmla="*/ 0 w 899752"/>
              <a:gd name="connsiteY30" fmla="*/ 562219 h 731474"/>
              <a:gd name="connsiteX31" fmla="*/ 28072 w 899752"/>
              <a:gd name="connsiteY31" fmla="*/ 562219 h 731474"/>
              <a:gd name="connsiteX32" fmla="*/ 28072 w 899752"/>
              <a:gd name="connsiteY32" fmla="*/ 337476 h 731474"/>
              <a:gd name="connsiteX33" fmla="*/ 196866 w 899752"/>
              <a:gd name="connsiteY33" fmla="*/ 337476 h 731474"/>
              <a:gd name="connsiteX34" fmla="*/ 196866 w 899752"/>
              <a:gd name="connsiteY34" fmla="*/ 562219 h 731474"/>
              <a:gd name="connsiteX35" fmla="*/ 253010 w 899752"/>
              <a:gd name="connsiteY35" fmla="*/ 562219 h 731474"/>
              <a:gd name="connsiteX36" fmla="*/ 253010 w 899752"/>
              <a:gd name="connsiteY36" fmla="*/ 196651 h 731474"/>
              <a:gd name="connsiteX37" fmla="*/ 421804 w 899752"/>
              <a:gd name="connsiteY37" fmla="*/ 196651 h 731474"/>
              <a:gd name="connsiteX38" fmla="*/ 421804 w 899752"/>
              <a:gd name="connsiteY38" fmla="*/ 562219 h 731474"/>
              <a:gd name="connsiteX39" fmla="*/ 477948 w 899752"/>
              <a:gd name="connsiteY39" fmla="*/ 562219 h 731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899752" h="731474">
                <a:moveTo>
                  <a:pt x="0" y="674688"/>
                </a:moveTo>
                <a:lnTo>
                  <a:pt x="899752" y="674688"/>
                </a:lnTo>
                <a:lnTo>
                  <a:pt x="899752" y="731474"/>
                </a:lnTo>
                <a:lnTo>
                  <a:pt x="0" y="731474"/>
                </a:lnTo>
                <a:close/>
                <a:moveTo>
                  <a:pt x="477948" y="0"/>
                </a:moveTo>
                <a:lnTo>
                  <a:pt x="646742" y="0"/>
                </a:lnTo>
                <a:lnTo>
                  <a:pt x="646742" y="562219"/>
                </a:lnTo>
                <a:lnTo>
                  <a:pt x="702886" y="562219"/>
                </a:lnTo>
                <a:lnTo>
                  <a:pt x="702886" y="140465"/>
                </a:lnTo>
                <a:lnTo>
                  <a:pt x="871680" y="140465"/>
                </a:lnTo>
                <a:lnTo>
                  <a:pt x="871680" y="562219"/>
                </a:lnTo>
                <a:lnTo>
                  <a:pt x="899752" y="562219"/>
                </a:lnTo>
                <a:lnTo>
                  <a:pt x="899752" y="618765"/>
                </a:lnTo>
                <a:lnTo>
                  <a:pt x="815176" y="618765"/>
                </a:lnTo>
                <a:lnTo>
                  <a:pt x="815176" y="196651"/>
                </a:lnTo>
                <a:lnTo>
                  <a:pt x="759031" y="196651"/>
                </a:lnTo>
                <a:lnTo>
                  <a:pt x="759031" y="618765"/>
                </a:lnTo>
                <a:lnTo>
                  <a:pt x="590597" y="618765"/>
                </a:lnTo>
                <a:lnTo>
                  <a:pt x="590597" y="56186"/>
                </a:lnTo>
                <a:lnTo>
                  <a:pt x="534093" y="56186"/>
                </a:lnTo>
                <a:lnTo>
                  <a:pt x="534093" y="618765"/>
                </a:lnTo>
                <a:lnTo>
                  <a:pt x="365659" y="618765"/>
                </a:lnTo>
                <a:lnTo>
                  <a:pt x="365659" y="252837"/>
                </a:lnTo>
                <a:lnTo>
                  <a:pt x="309155" y="252837"/>
                </a:lnTo>
                <a:lnTo>
                  <a:pt x="309155" y="618765"/>
                </a:lnTo>
                <a:lnTo>
                  <a:pt x="140721" y="618765"/>
                </a:lnTo>
                <a:lnTo>
                  <a:pt x="140721" y="393661"/>
                </a:lnTo>
                <a:lnTo>
                  <a:pt x="84217" y="393661"/>
                </a:lnTo>
                <a:lnTo>
                  <a:pt x="84217" y="618765"/>
                </a:lnTo>
                <a:lnTo>
                  <a:pt x="0" y="618765"/>
                </a:lnTo>
                <a:lnTo>
                  <a:pt x="0" y="562219"/>
                </a:lnTo>
                <a:lnTo>
                  <a:pt x="28072" y="562219"/>
                </a:lnTo>
                <a:lnTo>
                  <a:pt x="28072" y="337476"/>
                </a:lnTo>
                <a:lnTo>
                  <a:pt x="196866" y="337476"/>
                </a:lnTo>
                <a:lnTo>
                  <a:pt x="196866" y="562219"/>
                </a:lnTo>
                <a:lnTo>
                  <a:pt x="253010" y="562219"/>
                </a:lnTo>
                <a:lnTo>
                  <a:pt x="253010" y="196651"/>
                </a:lnTo>
                <a:lnTo>
                  <a:pt x="421804" y="196651"/>
                </a:lnTo>
                <a:lnTo>
                  <a:pt x="421804" y="562219"/>
                </a:lnTo>
                <a:lnTo>
                  <a:pt x="477948" y="56221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3466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F4BD568-E50C-9912-BD74-190B5DCB7971}"/>
              </a:ext>
            </a:extLst>
          </p:cNvPr>
          <p:cNvSpPr txBox="1"/>
          <p:nvPr/>
        </p:nvSpPr>
        <p:spPr>
          <a:xfrm>
            <a:off x="859465" y="361507"/>
            <a:ext cx="10473070" cy="595548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/>
            </a:defPPr>
            <a:lvl1pPr marR="0" lvl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chemeClr val="dk1"/>
              </a:buClr>
              <a:buSzPts val="2800"/>
              <a:buFont typeface="Fira Sans Extra Condensed"/>
              <a:buNone/>
              <a:defRPr sz="3600" b="1" i="0" u="none" strike="noStrike" cap="none">
                <a:solidFill>
                  <a:srgbClr val="1C2835"/>
                </a:solidFill>
                <a:latin typeface="Poppins" pitchFamily="2" charset="77"/>
                <a:cs typeface="Poppins" pitchFamily="2" charset="77"/>
              </a:defRPr>
            </a:lvl1pPr>
            <a:lvl2pPr marR="0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</a:defRPr>
            </a:lvl2pPr>
            <a:lvl3pPr marR="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</a:defRPr>
            </a:lvl3pPr>
            <a:lvl4pPr marR="0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</a:defRPr>
            </a:lvl4pPr>
            <a:lvl5pPr marR="0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</a:defRPr>
            </a:lvl5pPr>
            <a:lvl6pPr marR="0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</a:defRPr>
            </a:lvl6pPr>
            <a:lvl7pPr marR="0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</a:defRPr>
            </a:lvl7pPr>
            <a:lvl8pPr marR="0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</a:defRPr>
            </a:lvl8pPr>
            <a:lvl9pPr marR="0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</a:defRPr>
            </a:lvl9pPr>
          </a:lstStyle>
          <a:p>
            <a:pPr algn="ctr"/>
            <a:r>
              <a:rPr lang="en-GB" dirty="0"/>
              <a:t>Recommendation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A00005-FA5B-EAE0-DA4F-183D7ECC6E46}"/>
              </a:ext>
            </a:extLst>
          </p:cNvPr>
          <p:cNvSpPr txBox="1"/>
          <p:nvPr/>
        </p:nvSpPr>
        <p:spPr>
          <a:xfrm>
            <a:off x="267586" y="1353941"/>
            <a:ext cx="10473070" cy="595548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/>
            </a:defPPr>
            <a:lvl1pPr marR="0" lvl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chemeClr val="dk1"/>
              </a:buClr>
              <a:buSzPts val="2800"/>
              <a:buFont typeface="Fira Sans Extra Condensed"/>
              <a:buNone/>
              <a:defRPr sz="3600" b="1" i="0" u="none" strike="noStrike" cap="none">
                <a:solidFill>
                  <a:srgbClr val="1C2835"/>
                </a:solidFill>
                <a:latin typeface="Poppins" pitchFamily="2" charset="77"/>
                <a:cs typeface="Poppins" pitchFamily="2" charset="77"/>
              </a:defRPr>
            </a:lvl1pPr>
            <a:lvl2pPr marR="0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</a:defRPr>
            </a:lvl2pPr>
            <a:lvl3pPr marR="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</a:defRPr>
            </a:lvl3pPr>
            <a:lvl4pPr marR="0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</a:defRPr>
            </a:lvl4pPr>
            <a:lvl5pPr marR="0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</a:defRPr>
            </a:lvl5pPr>
            <a:lvl6pPr marR="0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</a:defRPr>
            </a:lvl6pPr>
            <a:lvl7pPr marR="0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</a:defRPr>
            </a:lvl7pPr>
            <a:lvl8pPr marR="0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</a:defRPr>
            </a:lvl8pPr>
            <a:lvl9pPr marR="0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</a:defRPr>
            </a:lvl9pPr>
          </a:lstStyle>
          <a:p>
            <a:r>
              <a:rPr lang="en-GB" sz="3200" b="0" dirty="0" err="1">
                <a:latin typeface="Trebuchet MS" panose="020B0603020202020204" pitchFamily="34" charset="0"/>
              </a:rPr>
              <a:t>DefaultShield</a:t>
            </a:r>
            <a:r>
              <a:rPr lang="en-GB" sz="3200" b="0" dirty="0">
                <a:latin typeface="Trebuchet MS" panose="020B0603020202020204" pitchFamily="34" charset="0"/>
              </a:rPr>
              <a:t> : XG Boost Classifier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7E1F95-8BEE-534E-E9B8-8810A0FA61D7}"/>
              </a:ext>
            </a:extLst>
          </p:cNvPr>
          <p:cNvSpPr txBox="1"/>
          <p:nvPr/>
        </p:nvSpPr>
        <p:spPr>
          <a:xfrm>
            <a:off x="267586" y="1988599"/>
            <a:ext cx="7536712" cy="3554569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/>
            </a:defPPr>
            <a:lvl1pPr marR="0" lvl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chemeClr val="dk1"/>
              </a:buClr>
              <a:buSzPts val="2800"/>
              <a:buFont typeface="Fira Sans Extra Condensed"/>
              <a:buNone/>
              <a:defRPr sz="3600" b="1" i="0" u="none" strike="noStrike" cap="none">
                <a:solidFill>
                  <a:srgbClr val="1C2835"/>
                </a:solidFill>
                <a:latin typeface="Poppins" pitchFamily="2" charset="77"/>
                <a:cs typeface="Poppins" pitchFamily="2" charset="77"/>
              </a:defRPr>
            </a:lvl1pPr>
            <a:lvl2pPr marR="0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</a:defRPr>
            </a:lvl2pPr>
            <a:lvl3pPr marR="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</a:defRPr>
            </a:lvl3pPr>
            <a:lvl4pPr marR="0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</a:defRPr>
            </a:lvl4pPr>
            <a:lvl5pPr marR="0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</a:defRPr>
            </a:lvl5pPr>
            <a:lvl6pPr marR="0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</a:defRPr>
            </a:lvl6pPr>
            <a:lvl7pPr marR="0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</a:defRPr>
            </a:lvl7pPr>
            <a:lvl8pPr marR="0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</a:defRPr>
            </a:lvl8pPr>
            <a:lvl9pPr marR="0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b="0" dirty="0">
                <a:latin typeface="Trebuchet MS" panose="020B0603020202020204" pitchFamily="34" charset="0"/>
              </a:rPr>
              <a:t>booster='</a:t>
            </a:r>
            <a:r>
              <a:rPr lang="en-GB" sz="2400" b="0" dirty="0" err="1">
                <a:latin typeface="Trebuchet MS" panose="020B0603020202020204" pitchFamily="34" charset="0"/>
              </a:rPr>
              <a:t>gbtree</a:t>
            </a:r>
            <a:r>
              <a:rPr lang="en-GB" sz="2400" b="0" dirty="0">
                <a:latin typeface="Trebuchet MS" panose="020B0603020202020204" pitchFamily="34" charset="0"/>
              </a:rPr>
              <a:t>'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b="0" dirty="0" err="1">
                <a:latin typeface="Trebuchet MS" panose="020B0603020202020204" pitchFamily="34" charset="0"/>
              </a:rPr>
              <a:t>learning_rate</a:t>
            </a:r>
            <a:r>
              <a:rPr lang="en-GB" sz="2400" b="0" dirty="0">
                <a:latin typeface="Trebuchet MS" panose="020B0603020202020204" pitchFamily="34" charset="0"/>
              </a:rPr>
              <a:t>=0.1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b="0" dirty="0" err="1">
                <a:latin typeface="Trebuchet MS" panose="020B0603020202020204" pitchFamily="34" charset="0"/>
              </a:rPr>
              <a:t>max_depth</a:t>
            </a:r>
            <a:r>
              <a:rPr lang="en-GB" sz="2400" b="0" dirty="0">
                <a:latin typeface="Trebuchet MS" panose="020B0603020202020204" pitchFamily="34" charset="0"/>
              </a:rPr>
              <a:t>=10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b="0" dirty="0" err="1">
                <a:latin typeface="Trebuchet MS" panose="020B0603020202020204" pitchFamily="34" charset="0"/>
              </a:rPr>
              <a:t>n_estimators</a:t>
            </a:r>
            <a:r>
              <a:rPr lang="en-GB" sz="2400" b="0" dirty="0">
                <a:latin typeface="Trebuchet MS" panose="020B0603020202020204" pitchFamily="34" charset="0"/>
              </a:rPr>
              <a:t> = 175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b="0" dirty="0" err="1">
                <a:latin typeface="Trebuchet MS" panose="020B0603020202020204" pitchFamily="34" charset="0"/>
              </a:rPr>
              <a:t>reg_lambda</a:t>
            </a:r>
            <a:r>
              <a:rPr lang="en-GB" sz="2400" b="0" dirty="0">
                <a:latin typeface="Trebuchet MS" panose="020B0603020202020204" pitchFamily="34" charset="0"/>
              </a:rPr>
              <a:t> =1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b="0" dirty="0" err="1">
                <a:latin typeface="Trebuchet MS" panose="020B0603020202020204" pitchFamily="34" charset="0"/>
              </a:rPr>
              <a:t>colsample_bytree</a:t>
            </a:r>
            <a:r>
              <a:rPr lang="en-GB" sz="2400" b="0" dirty="0">
                <a:latin typeface="Trebuchet MS" panose="020B0603020202020204" pitchFamily="34" charset="0"/>
              </a:rPr>
              <a:t>=0.5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b="0" dirty="0">
                <a:latin typeface="Trebuchet MS" panose="020B0603020202020204" pitchFamily="34" charset="0"/>
              </a:rPr>
              <a:t>subsample=0.8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69D296-F89D-CB91-01F8-6B11A0C879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5778" y="4722754"/>
            <a:ext cx="6988636" cy="1747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24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IGPIA - Theme 15 - Light">
      <a:dk1>
        <a:srgbClr val="B3B3B3"/>
      </a:dk1>
      <a:lt1>
        <a:srgbClr val="FFFFFF"/>
      </a:lt1>
      <a:dk2>
        <a:srgbClr val="1C2835"/>
      </a:dk2>
      <a:lt2>
        <a:srgbClr val="FFFFFF"/>
      </a:lt2>
      <a:accent1>
        <a:srgbClr val="4DADB5"/>
      </a:accent1>
      <a:accent2>
        <a:srgbClr val="3984A3"/>
      </a:accent2>
      <a:accent3>
        <a:srgbClr val="2B526A"/>
      </a:accent3>
      <a:accent4>
        <a:srgbClr val="6C88B7"/>
      </a:accent4>
      <a:accent5>
        <a:srgbClr val="4C5974"/>
      </a:accent5>
      <a:accent6>
        <a:srgbClr val="303942"/>
      </a:accent6>
      <a:hlink>
        <a:srgbClr val="F33B48"/>
      </a:hlink>
      <a:folHlink>
        <a:srgbClr val="FFC00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3.xml><?xml version="1.0" encoding="utf-8"?>
<a:theme xmlns:a="http://schemas.openxmlformats.org/drawingml/2006/main" name="Strategic Analysis: Business Environment Infographics by Slidesgo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D9D9D9"/>
      </a:lt2>
      <a:accent1>
        <a:srgbClr val="E8B5BB"/>
      </a:accent1>
      <a:accent2>
        <a:srgbClr val="C79DA9"/>
      </a:accent2>
      <a:accent3>
        <a:srgbClr val="A68596"/>
      </a:accent3>
      <a:accent4>
        <a:srgbClr val="846E84"/>
      </a:accent4>
      <a:accent5>
        <a:srgbClr val="635671"/>
      </a:accent5>
      <a:accent6>
        <a:srgbClr val="423E5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655</TotalTime>
  <Words>483</Words>
  <Application>Microsoft Office PowerPoint</Application>
  <PresentationFormat>Widescreen</PresentationFormat>
  <Paragraphs>189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25" baseType="lpstr">
      <vt:lpstr>Arial</vt:lpstr>
      <vt:lpstr>Calibri</vt:lpstr>
      <vt:lpstr>Calibri Light</vt:lpstr>
      <vt:lpstr>Fira Sans Extra Condensed</vt:lpstr>
      <vt:lpstr>Fira Sans Extra Condensed SemiBold</vt:lpstr>
      <vt:lpstr>Helvetica Neue</vt:lpstr>
      <vt:lpstr>Lato Light</vt:lpstr>
      <vt:lpstr>Poppins</vt:lpstr>
      <vt:lpstr>Poppins Medium</vt:lpstr>
      <vt:lpstr>Roboto</vt:lpstr>
      <vt:lpstr>Trebuchet MS</vt:lpstr>
      <vt:lpstr>Office Theme</vt:lpstr>
      <vt:lpstr>1_Office Theme</vt:lpstr>
      <vt:lpstr>Strategic Analysis: Business Environment Infographics by Slidesgo</vt:lpstr>
      <vt:lpstr>Machine Learning Model to Predict  Creditworthiness of Borrowers</vt:lpstr>
      <vt:lpstr>Key Facts</vt:lpstr>
      <vt:lpstr>Business Understanding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Model to Predict  Loan Default</dc:title>
  <dc:creator>Yasitha De Alwis</dc:creator>
  <cp:lastModifiedBy>Yasitha De Alwis</cp:lastModifiedBy>
  <cp:revision>14</cp:revision>
  <dcterms:created xsi:type="dcterms:W3CDTF">2023-11-15T02:04:32Z</dcterms:created>
  <dcterms:modified xsi:type="dcterms:W3CDTF">2023-11-15T22:12:30Z</dcterms:modified>
</cp:coreProperties>
</file>