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sldIdLst>
    <p:sldId id="257" r:id="rId4"/>
    <p:sldId id="258" r:id="rId5"/>
    <p:sldId id="283" r:id="rId6"/>
    <p:sldId id="284" r:id="rId7"/>
    <p:sldId id="3321" r:id="rId8"/>
    <p:sldId id="3322" r:id="rId9"/>
    <p:sldId id="3323" r:id="rId10"/>
    <p:sldId id="3312" r:id="rId11"/>
    <p:sldId id="3325" r:id="rId12"/>
    <p:sldId id="3324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9034-4D0C-BCCC-99FD597F1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9034-4D0C-BCCC-99FD597F1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 loss 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Sheet1!$D$2:$D$13</c:f>
            </c:numRef>
          </c:val>
          <c:extLst>
            <c:ext xmlns:c16="http://schemas.microsoft.com/office/drawing/2014/chart" uri="{C3380CC4-5D6E-409C-BE32-E72D297353CC}">
              <c16:uniqueId val="{00000002-9034-4D0C-BCCC-99FD597F1E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 loss 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Sheet1!$E$2:$E$13</c:f>
              <c:numCache>
                <c:formatCode>0.000</c:formatCode>
                <c:ptCount val="5"/>
                <c:pt idx="0">
                  <c:v>0.39979999999999999</c:v>
                </c:pt>
                <c:pt idx="1">
                  <c:v>0.40229999999999999</c:v>
                </c:pt>
                <c:pt idx="2">
                  <c:v>0.4052</c:v>
                </c:pt>
                <c:pt idx="3">
                  <c:v>0.4052</c:v>
                </c:pt>
                <c:pt idx="4">
                  <c:v>0.40510000000000002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34-4D0C-BCCC-99FD597F1E7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CV(f1 Score)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Sheet1!$F$2:$F$13</c:f>
              <c:numCache>
                <c:formatCode>0.000</c:formatCode>
                <c:ptCount val="5"/>
                <c:pt idx="0">
                  <c:v>0.52622999999999998</c:v>
                </c:pt>
                <c:pt idx="1">
                  <c:v>0.53022999999999998</c:v>
                </c:pt>
                <c:pt idx="2">
                  <c:v>0.53827999999999998</c:v>
                </c:pt>
                <c:pt idx="3">
                  <c:v>0.53742000000000001</c:v>
                </c:pt>
                <c:pt idx="4">
                  <c:v>0.53895999999999999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34-4D0C-BCCC-99FD597F1E7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5"/>
                <c:pt idx="0">
                  <c:v>0.82</c:v>
                </c:pt>
                <c:pt idx="1">
                  <c:v>0.82</c:v>
                </c:pt>
                <c:pt idx="2">
                  <c:v>0.82</c:v>
                </c:pt>
                <c:pt idx="3">
                  <c:v>0.82</c:v>
                </c:pt>
                <c:pt idx="4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34-4D0C-BCCC-99FD597F1E7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5"/>
                <c:pt idx="0">
                  <c:v>XG Boost</c:v>
                </c:pt>
                <c:pt idx="1">
                  <c:v>XG Boost with SMOTE</c:v>
                </c:pt>
                <c:pt idx="2">
                  <c:v>Stacking (XG Boost &amp; lr)</c:v>
                </c:pt>
                <c:pt idx="3">
                  <c:v>Stacking (XG Boost &amp; RF)</c:v>
                </c:pt>
                <c:pt idx="4">
                  <c:v>Stacking (XG Boost,RF &amp; lr)</c:v>
                </c:pt>
              </c:strCache>
            </c:strRef>
          </c:cat>
          <c:val>
            <c:numRef>
              <c:f>Sheet1!$H$2:$H$13</c:f>
            </c:numRef>
          </c:val>
          <c:extLst>
            <c:ext xmlns:c16="http://schemas.microsoft.com/office/drawing/2014/chart" uri="{C3380CC4-5D6E-409C-BE32-E72D297353CC}">
              <c16:uniqueId val="{00000006-9034-4D0C-BCCC-99FD597F1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1747632"/>
        <c:axId val="1725201967"/>
      </c:barChart>
      <c:catAx>
        <c:axId val="33174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01967"/>
        <c:crosses val="autoZero"/>
        <c:auto val="1"/>
        <c:lblAlgn val="ctr"/>
        <c:lblOffset val="100"/>
        <c:noMultiLvlLbl val="0"/>
      </c:catAx>
      <c:valAx>
        <c:axId val="1725201967"/>
        <c:scaling>
          <c:orientation val="minMax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74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45D0-4315-8705-8EDD-C7733DC9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91D2-DA25-642B-8CA7-204E3B99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7292-3608-E97B-9EB4-236D8516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F309-08BD-431B-9E12-55518B4B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429-5246-001B-3262-84C09B3F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37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25B-99A7-026A-D754-85B9525E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E6FB-BB7D-E7CC-6BED-FB6D76C2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6BA6-9DE7-7DC4-CF59-D5C2FE64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2CD1-A32E-6659-92B1-359EF98F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C18C-1866-D8FA-ACBA-23386D2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76826-235D-061E-7A73-1E87B603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30031-245A-1C58-ED61-7F6A2D63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43C9-2CF7-BB13-5F61-1DCBE2D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EB45-7E89-78D5-E254-F8D5DBA9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0153-BC4F-B9BF-9DE5-3B3F021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5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6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433" y="1607133"/>
            <a:ext cx="6957600" cy="3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408" y="4782084"/>
            <a:ext cx="4894800" cy="4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11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61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42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6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37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162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07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4639-86E1-A3F2-2E0B-AF8660F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60F1-0778-F167-E5E8-CA86205E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F92F-AFBC-FDDE-9CA1-D4B8E596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B24C-E76B-2102-B8ED-20B69EF4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F8B2-CD63-F12C-A415-AEAEFBB1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0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555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0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960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07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2E7-A509-4673-7C74-288A32BC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B5B1-1D97-CCFA-DECB-AB4A4A21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047A-ABB7-12A4-0830-6D9DDAD6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FD6D-52A2-949F-FED4-41B37EC7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10AE-9189-1B2B-28D7-4F19F9D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7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F0C-4B1E-8B77-5AD7-744AE4FA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8668-5FAB-DDFC-8FA1-32A509328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0415-D3E2-6F6F-5E7B-461FD763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4152E-CBF1-132F-AE57-FC62270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6503E-443C-D21C-1DE0-1B70346C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3D09-D150-7CD5-8C7A-046F620A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6E00-F580-F0FE-8BA6-41C46369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BA2B-3941-D8D5-0721-F12FCE8A7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B23D-E4F1-32CE-A6B4-BA34C5A9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9804-EBAD-D05D-A14C-17E8793A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1FA8-24BF-5C79-E730-7E348FA3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C768-EFCB-2224-A067-7F0AA5E2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07CB-09C1-F264-0A54-70AFF4D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13EE8-2E92-E3FD-36A7-AF170223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D912-400E-F809-397D-BD298B2A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A1865-8FE7-7130-38D7-A65C525C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1C2C-581F-3636-4AFD-18B50310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DA34D-446C-331D-62F6-111FE17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CFC68-9938-660F-1423-6A140131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9F9F-8237-CB0D-2F7B-D9AE5E04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FCB1-D8C4-8689-6561-94718F5B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DF4-DEEB-5BA8-88A9-73EC2DEF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903D-8FC4-E686-D77C-E2D7FBC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F4D2-9AEF-4BF2-635E-5B45F621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9680-1C26-BA9C-A444-898660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9D31-4563-D189-647C-5F553DCA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28EB-A0FC-4421-F9DE-750FE17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607F-CAF7-8D16-C2B4-488BAC30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3C2B1-59FB-5587-1C27-9BAA5A3F9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36814-152B-811C-519F-D703F4AA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F903-5CCF-F956-CC77-223A2409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553C-2710-443F-D7BD-7956EFC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99D0F-2B5C-6610-4827-3B05F74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44543-7E34-F362-BA32-5A349D5D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BEBF-B247-ED14-8DAA-EE79BF8B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6F74-4957-D1F8-1881-0D4ECE08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BF98-BB32-4D77-94C0-F8150519D7DE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2BFE-D740-6744-EAFE-89DA93F2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7724-3CCE-BAE0-85A8-366802D9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BCCC-8620-4AD5-892B-9E82D5A6D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538EA4D-B71F-3E47-9CEB-B59B2E557C88}"/>
              </a:ext>
            </a:extLst>
          </p:cNvPr>
          <p:cNvSpPr/>
          <p:nvPr userDrawn="1"/>
        </p:nvSpPr>
        <p:spPr>
          <a:xfrm>
            <a:off x="11136114" y="376962"/>
            <a:ext cx="297789" cy="297712"/>
          </a:xfrm>
          <a:prstGeom prst="ellipse">
            <a:avLst/>
          </a:prstGeom>
          <a:solidFill>
            <a:srgbClr val="659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1019094" y="352094"/>
            <a:ext cx="536934" cy="357054"/>
          </a:xfrm>
          <a:prstGeom prst="ellipse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C2130A1F-96FE-9345-9E91-FD9BE4197128}" type="slidenum">
              <a:rPr lang="en-US" sz="105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05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9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105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ydealwis@gmail.com" TargetMode="External"/><Relationship Id="rId2" Type="http://schemas.openxmlformats.org/officeDocument/2006/relationships/hyperlink" Target="https://github.com/yasiSriLanka/dsc-capstone-loan-default-prediction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yasitha-de-alwis/" TargetMode="External"/><Relationship Id="rId4" Type="http://schemas.openxmlformats.org/officeDocument/2006/relationships/hyperlink" Target="https://github.com/yasiSriLank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4A788-B5A5-C35C-CFC4-C8AE30EE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GB" sz="3700" dirty="0"/>
              <a:t>Machine Learning Model to Predict </a:t>
            </a:r>
            <a:br>
              <a:rPr lang="en-GB" sz="3700" dirty="0"/>
            </a:br>
            <a:r>
              <a:rPr lang="en-GB" sz="3700" dirty="0"/>
              <a:t>Loan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65A8-2040-C292-EB0D-FF703BE1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n-GB"/>
              <a:t>Yasitha De Alwis</a:t>
            </a:r>
            <a:endParaRPr lang="en-GB" dirty="0"/>
          </a:p>
        </p:txBody>
      </p:sp>
      <p:pic>
        <p:nvPicPr>
          <p:cNvPr id="12" name="Picture 11" descr="White calculator">
            <a:extLst>
              <a:ext uri="{FF2B5EF4-FFF2-40B4-BE49-F238E27FC236}">
                <a16:creationId xmlns:a16="http://schemas.microsoft.com/office/drawing/2014/main" id="{8A48D333-16AB-9BEE-5B2D-73E4485A0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1" r="2" b="26147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23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48C0-DB5A-F831-BE04-EF3416E1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4790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F3C02-9450-D698-21A6-7ABB873C8AD6}"/>
              </a:ext>
            </a:extLst>
          </p:cNvPr>
          <p:cNvSpPr txBox="1"/>
          <p:nvPr/>
        </p:nvSpPr>
        <p:spPr>
          <a:xfrm>
            <a:off x="342623" y="625683"/>
            <a:ext cx="3793442" cy="87350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US">
                <a:solidFill>
                  <a:srgbClr val="0D0D0D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9FC91-C3EC-52F3-B766-0A066A4873FD}"/>
              </a:ext>
            </a:extLst>
          </p:cNvPr>
          <p:cNvSpPr txBox="1"/>
          <p:nvPr/>
        </p:nvSpPr>
        <p:spPr>
          <a:xfrm>
            <a:off x="481028" y="1605516"/>
            <a:ext cx="78548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Consider macro-economic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Incorporate real time data for dynamic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Implementation of the model in user friendly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</a:rPr>
              <a:t>Regular update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8E6-D629-2E4F-EA94-455EB98B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357693"/>
            <a:ext cx="5393600" cy="197640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E3D0E-B38B-9DF9-7195-C185FDC37923}"/>
              </a:ext>
            </a:extLst>
          </p:cNvPr>
          <p:cNvSpPr txBox="1"/>
          <p:nvPr/>
        </p:nvSpPr>
        <p:spPr>
          <a:xfrm>
            <a:off x="1183108" y="2334093"/>
            <a:ext cx="469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hlinkClick r:id="rId2"/>
              </a:rPr>
              <a:t>Github</a:t>
            </a:r>
            <a:r>
              <a:rPr lang="en-GB" sz="2400" dirty="0">
                <a:hlinkClick r:id="rId2"/>
              </a:rPr>
              <a:t> repository for workings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7C04E-0756-540E-C1FC-3CE16A751213}"/>
              </a:ext>
            </a:extLst>
          </p:cNvPr>
          <p:cNvSpPr txBox="1"/>
          <p:nvPr/>
        </p:nvSpPr>
        <p:spPr>
          <a:xfrm>
            <a:off x="179306" y="4523908"/>
            <a:ext cx="5276642" cy="223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Yasitha De Alwis</a:t>
            </a:r>
          </a:p>
          <a:p>
            <a:r>
              <a:rPr lang="en-GB" sz="2400" dirty="0">
                <a:hlinkClick r:id="rId3"/>
              </a:rPr>
              <a:t>ydealwis@gmail.com</a:t>
            </a:r>
            <a:endParaRPr lang="en-GB" sz="24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Git Hub : </a:t>
            </a:r>
            <a:r>
              <a:rPr lang="en-US" sz="2400" dirty="0">
                <a:hlinkClick r:id="rId4"/>
              </a:rPr>
              <a:t>@yasiSriLanka</a:t>
            </a:r>
            <a:endParaRPr lang="en-US" sz="2400" dirty="0"/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Linkedin</a:t>
            </a:r>
            <a:r>
              <a:rPr lang="en-US" sz="2400" dirty="0"/>
              <a:t>: </a:t>
            </a:r>
            <a:r>
              <a:rPr lang="en-US" sz="2400" dirty="0">
                <a:hlinkClick r:id="rId5"/>
              </a:rPr>
              <a:t>https://www.linkedin.com/in/yasitha-de-alwis/</a:t>
            </a:r>
            <a:endParaRPr lang="en-GB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CF5B5D-34C3-E118-67DF-526B5E37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378" y="1436612"/>
            <a:ext cx="4172808" cy="4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91ECC-B8E5-4394-87B8-DCB7343A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Key Facts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87E0D69-A113-EABE-B8C1-080D523A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3381"/>
            <a:ext cx="4084673" cy="355358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rebuchet MS" panose="020B0603020202020204" pitchFamily="34" charset="0"/>
              </a:rPr>
              <a:t>22.7 million </a:t>
            </a:r>
            <a:r>
              <a:rPr lang="en-GB" sz="1600" dirty="0">
                <a:latin typeface="Trebuchet MS" panose="020B0603020202020204" pitchFamily="34" charset="0"/>
              </a:rPr>
              <a:t>Americans owe </a:t>
            </a:r>
            <a:r>
              <a:rPr lang="en-GB" dirty="0">
                <a:latin typeface="Trebuchet MS" panose="020B0603020202020204" pitchFamily="34" charset="0"/>
              </a:rPr>
              <a:t>$232 billion</a:t>
            </a:r>
            <a:r>
              <a:rPr lang="en-GB" sz="1600" dirty="0">
                <a:latin typeface="Trebuchet MS" panose="020B0603020202020204" pitchFamily="34" charset="0"/>
              </a:rPr>
              <a:t> in personal loans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Personal debt </a:t>
            </a:r>
            <a:r>
              <a:rPr lang="en-GB" dirty="0">
                <a:latin typeface="Trebuchet MS" panose="020B0603020202020204" pitchFamily="34" charset="0"/>
              </a:rPr>
              <a:t>doubled</a:t>
            </a:r>
            <a:r>
              <a:rPr lang="en-GB" sz="1600" dirty="0">
                <a:latin typeface="Trebuchet MS" panose="020B0603020202020204" pitchFamily="34" charset="0"/>
              </a:rPr>
              <a:t> over last 5 years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600" dirty="0">
                <a:latin typeface="Trebuchet MS" panose="020B0603020202020204" pitchFamily="34" charset="0"/>
              </a:rPr>
              <a:t>On average default rates are </a:t>
            </a:r>
            <a:r>
              <a:rPr lang="en-GB" sz="2000" dirty="0">
                <a:latin typeface="Trebuchet MS" panose="020B0603020202020204" pitchFamily="34" charset="0"/>
              </a:rPr>
              <a:t>3.5% - 4%</a:t>
            </a:r>
          </a:p>
          <a:p>
            <a:endParaRPr lang="en-GB" sz="1600" dirty="0">
              <a:latin typeface="Trebuchet MS" panose="020B0603020202020204" pitchFamily="34" charset="0"/>
            </a:endParaRPr>
          </a:p>
          <a:p>
            <a:r>
              <a:rPr lang="en-GB" sz="1600" dirty="0">
                <a:latin typeface="Trebuchet MS" panose="020B0603020202020204" pitchFamily="34" charset="0"/>
              </a:rPr>
              <a:t>Most borrowers (58%) </a:t>
            </a:r>
            <a:r>
              <a:rPr lang="en-GB" sz="1600" i="0" dirty="0">
                <a:effectLst/>
                <a:latin typeface="Trebuchet MS" panose="020B0603020202020204" pitchFamily="34" charset="0"/>
              </a:rPr>
              <a:t>take out a personal loan to </a:t>
            </a:r>
            <a:r>
              <a:rPr lang="en-GB" sz="1600" b="1" i="0" dirty="0">
                <a:effectLst/>
                <a:latin typeface="Trebuchet MS" panose="020B0603020202020204" pitchFamily="34" charset="0"/>
              </a:rPr>
              <a:t>consolidate debt, refinance credit cards or home improvements</a:t>
            </a:r>
            <a:endParaRPr lang="en-GB" sz="1600" b="1" dirty="0">
              <a:latin typeface="Trebuchet MS" panose="020B0603020202020204" pitchFamily="34" charset="0"/>
            </a:endParaRPr>
          </a:p>
        </p:txBody>
      </p:sp>
      <p:pic>
        <p:nvPicPr>
          <p:cNvPr id="5" name="Picture 4" descr="A graph with green lines and numbers&#10;&#10;Description automatically generated">
            <a:extLst>
              <a:ext uri="{FF2B5EF4-FFF2-40B4-BE49-F238E27FC236}">
                <a16:creationId xmlns:a16="http://schemas.microsoft.com/office/drawing/2014/main" id="{EC1946C4-054E-8041-0211-C3786E38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735" y="643234"/>
            <a:ext cx="4233708" cy="2624899"/>
          </a:xfrm>
          <a:prstGeom prst="rect">
            <a:avLst/>
          </a:prstGeom>
        </p:spPr>
      </p:pic>
      <p:pic>
        <p:nvPicPr>
          <p:cNvPr id="7" name="Picture 6" descr="A graph of a graph of a financial growth&#10;&#10;Description automatically generated with medium confidence">
            <a:extLst>
              <a:ext uri="{FF2B5EF4-FFF2-40B4-BE49-F238E27FC236}">
                <a16:creationId xmlns:a16="http://schemas.microsoft.com/office/drawing/2014/main" id="{7F706C5A-BD30-A2E4-98CC-5E8CFE25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54" y="3589867"/>
            <a:ext cx="4241871" cy="2587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7D1F6-077B-A74D-19D7-AB9EE8B1FC5D}"/>
              </a:ext>
            </a:extLst>
          </p:cNvPr>
          <p:cNvSpPr txBox="1"/>
          <p:nvPr/>
        </p:nvSpPr>
        <p:spPr>
          <a:xfrm>
            <a:off x="8904129" y="6549656"/>
            <a:ext cx="472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The Wall Street Journal and TransUnion</a:t>
            </a:r>
          </a:p>
        </p:txBody>
      </p:sp>
    </p:spTree>
    <p:extLst>
      <p:ext uri="{BB962C8B-B14F-4D97-AF65-F5344CB8AC3E}">
        <p14:creationId xmlns:p14="http://schemas.microsoft.com/office/powerpoint/2010/main" val="247163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1467BC-74EE-E277-0EFD-CA16A7B21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5" r="941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D85D3-15B3-AA4F-AC50-254DD78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3" y="78046"/>
            <a:ext cx="5812573" cy="189991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E37A-DD4D-97DC-AA43-2ECF14F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61" y="2482526"/>
            <a:ext cx="4497681" cy="3870906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Scientific assessment of creditworthiness of potential borrowers</a:t>
            </a:r>
          </a:p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Maintain a healthy loan portfolio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GB" sz="1800" b="0" i="0" dirty="0">
                <a:solidFill>
                  <a:srgbClr val="000000"/>
                </a:solidFill>
                <a:effectLst/>
                <a:latin typeface="Helvetica Neue"/>
              </a:rPr>
              <a:t>Overall stability of the financial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1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258;p42">
            <a:extLst>
              <a:ext uri="{FF2B5EF4-FFF2-40B4-BE49-F238E27FC236}">
                <a16:creationId xmlns:a16="http://schemas.microsoft.com/office/drawing/2014/main" id="{9443A420-A258-847C-FDD9-BCAFC0A26FF0}"/>
              </a:ext>
            </a:extLst>
          </p:cNvPr>
          <p:cNvSpPr/>
          <p:nvPr/>
        </p:nvSpPr>
        <p:spPr>
          <a:xfrm rot="2700000">
            <a:off x="4947643" y="3055398"/>
            <a:ext cx="1629740" cy="1629740"/>
          </a:xfrm>
          <a:prstGeom prst="roundRect">
            <a:avLst>
              <a:gd name="adj" fmla="val 16667"/>
            </a:avLst>
          </a:prstGeom>
          <a:solidFill>
            <a:srgbClr val="C79DA9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259;p42">
            <a:extLst>
              <a:ext uri="{FF2B5EF4-FFF2-40B4-BE49-F238E27FC236}">
                <a16:creationId xmlns:a16="http://schemas.microsoft.com/office/drawing/2014/main" id="{69D43A45-46E8-1A24-A77A-A5E422014CCB}"/>
              </a:ext>
            </a:extLst>
          </p:cNvPr>
          <p:cNvSpPr txBox="1">
            <a:spLocks/>
          </p:cNvSpPr>
          <p:nvPr/>
        </p:nvSpPr>
        <p:spPr>
          <a:xfrm>
            <a:off x="1006416" y="277629"/>
            <a:ext cx="10179169" cy="64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  <a:sym typeface="Fira Sans Extra Condensed"/>
              </a:rPr>
              <a:t>Model Development Process</a:t>
            </a:r>
          </a:p>
        </p:txBody>
      </p:sp>
      <p:grpSp>
        <p:nvGrpSpPr>
          <p:cNvPr id="42" name="Google Shape;1261;p42">
            <a:extLst>
              <a:ext uri="{FF2B5EF4-FFF2-40B4-BE49-F238E27FC236}">
                <a16:creationId xmlns:a16="http://schemas.microsoft.com/office/drawing/2014/main" id="{D792CB77-EF26-2916-0C4F-B942BAE3E0EB}"/>
              </a:ext>
            </a:extLst>
          </p:cNvPr>
          <p:cNvGrpSpPr/>
          <p:nvPr/>
        </p:nvGrpSpPr>
        <p:grpSpPr>
          <a:xfrm>
            <a:off x="7532100" y="1122347"/>
            <a:ext cx="4434675" cy="1084311"/>
            <a:chOff x="6176611" y="1073600"/>
            <a:chExt cx="2510190" cy="755218"/>
          </a:xfrm>
        </p:grpSpPr>
        <p:sp>
          <p:nvSpPr>
            <p:cNvPr id="43" name="Google Shape;1262;p42">
              <a:extLst>
                <a:ext uri="{FF2B5EF4-FFF2-40B4-BE49-F238E27FC236}">
                  <a16:creationId xmlns:a16="http://schemas.microsoft.com/office/drawing/2014/main" id="{A091504D-EC31-8F3C-6AB3-946F9240A0A1}"/>
                </a:ext>
              </a:extLst>
            </p:cNvPr>
            <p:cNvSpPr txBox="1"/>
            <p:nvPr/>
          </p:nvSpPr>
          <p:spPr>
            <a:xfrm>
              <a:off x="6176611" y="1073600"/>
              <a:ext cx="251019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400" b="1" kern="0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Clensing &amp; Missing Values</a:t>
              </a:r>
              <a:endParaRPr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1263;p42">
              <a:extLst>
                <a:ext uri="{FF2B5EF4-FFF2-40B4-BE49-F238E27FC236}">
                  <a16:creationId xmlns:a16="http://schemas.microsoft.com/office/drawing/2014/main" id="{73792A9C-0B72-7ED0-266D-62EE76BDEBA2}"/>
                </a:ext>
              </a:extLst>
            </p:cNvPr>
            <p:cNvSpPr txBox="1"/>
            <p:nvPr/>
          </p:nvSpPr>
          <p:spPr>
            <a:xfrm>
              <a:off x="6862801" y="1430118"/>
              <a:ext cx="1824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Imputations using pipelines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" name="Google Shape;1264;p42">
            <a:extLst>
              <a:ext uri="{FF2B5EF4-FFF2-40B4-BE49-F238E27FC236}">
                <a16:creationId xmlns:a16="http://schemas.microsoft.com/office/drawing/2014/main" id="{882C8806-DC10-2514-EAF8-754B354EEC80}"/>
              </a:ext>
            </a:extLst>
          </p:cNvPr>
          <p:cNvSpPr/>
          <p:nvPr/>
        </p:nvSpPr>
        <p:spPr>
          <a:xfrm>
            <a:off x="7687673" y="1456474"/>
            <a:ext cx="1077492" cy="875669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" name="Google Shape;1265;p42">
            <a:extLst>
              <a:ext uri="{FF2B5EF4-FFF2-40B4-BE49-F238E27FC236}">
                <a16:creationId xmlns:a16="http://schemas.microsoft.com/office/drawing/2014/main" id="{91C9638B-85B9-28E3-34FD-66E7D3AA9978}"/>
              </a:ext>
            </a:extLst>
          </p:cNvPr>
          <p:cNvGrpSpPr/>
          <p:nvPr/>
        </p:nvGrpSpPr>
        <p:grpSpPr>
          <a:xfrm>
            <a:off x="6934579" y="3416667"/>
            <a:ext cx="3346667" cy="860384"/>
            <a:chOff x="5146300" y="2562500"/>
            <a:chExt cx="2510000" cy="645288"/>
          </a:xfrm>
        </p:grpSpPr>
        <p:sp>
          <p:nvSpPr>
            <p:cNvPr id="47" name="Google Shape;1267;p42">
              <a:extLst>
                <a:ext uri="{FF2B5EF4-FFF2-40B4-BE49-F238E27FC236}">
                  <a16:creationId xmlns:a16="http://schemas.microsoft.com/office/drawing/2014/main" id="{B8F55110-108A-34A2-F4FA-4D03DD8BB529}"/>
                </a:ext>
              </a:extLst>
            </p:cNvPr>
            <p:cNvSpPr txBox="1"/>
            <p:nvPr/>
          </p:nvSpPr>
          <p:spPr>
            <a:xfrm>
              <a:off x="5146300" y="2562500"/>
              <a:ext cx="1824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1269;p42">
              <a:extLst>
                <a:ext uri="{FF2B5EF4-FFF2-40B4-BE49-F238E27FC236}">
                  <a16:creationId xmlns:a16="http://schemas.microsoft.com/office/drawing/2014/main" id="{65690917-942D-BD66-4768-603659CC04E4}"/>
                </a:ext>
              </a:extLst>
            </p:cNvPr>
            <p:cNvSpPr/>
            <p:nvPr/>
          </p:nvSpPr>
          <p:spPr>
            <a:xfrm>
              <a:off x="7046400" y="2597888"/>
              <a:ext cx="609900" cy="609900"/>
            </a:xfrm>
            <a:prstGeom prst="ellipse">
              <a:avLst/>
            </a:prstGeom>
            <a:solidFill>
              <a:srgbClr val="C79D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" name="Google Shape;1272;p42">
            <a:extLst>
              <a:ext uri="{FF2B5EF4-FFF2-40B4-BE49-F238E27FC236}">
                <a16:creationId xmlns:a16="http://schemas.microsoft.com/office/drawing/2014/main" id="{A2AA3C39-EC6F-7F5C-3FDB-8D9E39F4B764}"/>
              </a:ext>
            </a:extLst>
          </p:cNvPr>
          <p:cNvSpPr txBox="1"/>
          <p:nvPr/>
        </p:nvSpPr>
        <p:spPr>
          <a:xfrm>
            <a:off x="8202007" y="5471484"/>
            <a:ext cx="2830179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Define pipelines for Transformations</a:t>
            </a:r>
            <a:endParaRPr sz="2400" b="1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" name="Google Shape;1274;p42">
            <a:extLst>
              <a:ext uri="{FF2B5EF4-FFF2-40B4-BE49-F238E27FC236}">
                <a16:creationId xmlns:a16="http://schemas.microsoft.com/office/drawing/2014/main" id="{49B55C12-7F9C-44B1-EAD0-D4E3EDB72806}"/>
              </a:ext>
            </a:extLst>
          </p:cNvPr>
          <p:cNvSpPr/>
          <p:nvPr/>
        </p:nvSpPr>
        <p:spPr>
          <a:xfrm>
            <a:off x="7687644" y="5496217"/>
            <a:ext cx="946341" cy="813200"/>
          </a:xfrm>
          <a:prstGeom prst="ellipse">
            <a:avLst/>
          </a:prstGeom>
          <a:solidFill>
            <a:srgbClr val="A685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" name="Google Shape;1275;p42">
            <a:extLst>
              <a:ext uri="{FF2B5EF4-FFF2-40B4-BE49-F238E27FC236}">
                <a16:creationId xmlns:a16="http://schemas.microsoft.com/office/drawing/2014/main" id="{B94E20A9-8B34-8CDC-0C95-B53D762C507D}"/>
              </a:ext>
            </a:extLst>
          </p:cNvPr>
          <p:cNvGrpSpPr/>
          <p:nvPr/>
        </p:nvGrpSpPr>
        <p:grpSpPr>
          <a:xfrm>
            <a:off x="490445" y="1431467"/>
            <a:ext cx="3346800" cy="901167"/>
            <a:chOff x="618000" y="1073600"/>
            <a:chExt cx="2510100" cy="675875"/>
          </a:xfrm>
        </p:grpSpPr>
        <p:sp>
          <p:nvSpPr>
            <p:cNvPr id="52" name="Google Shape;1277;p42">
              <a:extLst>
                <a:ext uri="{FF2B5EF4-FFF2-40B4-BE49-F238E27FC236}">
                  <a16:creationId xmlns:a16="http://schemas.microsoft.com/office/drawing/2014/main" id="{271B7818-2CF1-7DD3-5491-7F6DB83B244E}"/>
                </a:ext>
              </a:extLst>
            </p:cNvPr>
            <p:cNvSpPr txBox="1"/>
            <p:nvPr/>
          </p:nvSpPr>
          <p:spPr>
            <a:xfrm>
              <a:off x="618000" y="10736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Finalization and performance on unseen data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1279;p42">
              <a:extLst>
                <a:ext uri="{FF2B5EF4-FFF2-40B4-BE49-F238E27FC236}">
                  <a16:creationId xmlns:a16="http://schemas.microsoft.com/office/drawing/2014/main" id="{F50930F9-29DD-7FCA-37BA-40F3C992BCB2}"/>
                </a:ext>
              </a:extLst>
            </p:cNvPr>
            <p:cNvSpPr/>
            <p:nvPr/>
          </p:nvSpPr>
          <p:spPr>
            <a:xfrm>
              <a:off x="2518200" y="1139575"/>
              <a:ext cx="609900" cy="609900"/>
            </a:xfrm>
            <a:prstGeom prst="ellipse">
              <a:avLst/>
            </a:prstGeom>
            <a:solidFill>
              <a:srgbClr val="423E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" name="Google Shape;1280;p42">
            <a:extLst>
              <a:ext uri="{FF2B5EF4-FFF2-40B4-BE49-F238E27FC236}">
                <a16:creationId xmlns:a16="http://schemas.microsoft.com/office/drawing/2014/main" id="{6E7ABB64-D399-5CEA-E3A4-4877B2445665}"/>
              </a:ext>
            </a:extLst>
          </p:cNvPr>
          <p:cNvGrpSpPr/>
          <p:nvPr/>
        </p:nvGrpSpPr>
        <p:grpSpPr>
          <a:xfrm>
            <a:off x="1243645" y="3416668"/>
            <a:ext cx="3346800" cy="907569"/>
            <a:chOff x="1487700" y="2562500"/>
            <a:chExt cx="2510100" cy="680677"/>
          </a:xfrm>
        </p:grpSpPr>
        <p:grpSp>
          <p:nvGrpSpPr>
            <p:cNvPr id="55" name="Google Shape;1281;p42">
              <a:extLst>
                <a:ext uri="{FF2B5EF4-FFF2-40B4-BE49-F238E27FC236}">
                  <a16:creationId xmlns:a16="http://schemas.microsoft.com/office/drawing/2014/main" id="{846E9349-0BB5-BAEA-095A-CD871DAE2CB2}"/>
                </a:ext>
              </a:extLst>
            </p:cNvPr>
            <p:cNvGrpSpPr/>
            <p:nvPr/>
          </p:nvGrpSpPr>
          <p:grpSpPr>
            <a:xfrm>
              <a:off x="2173800" y="2562500"/>
              <a:ext cx="1824000" cy="680677"/>
              <a:chOff x="2097600" y="2562500"/>
              <a:chExt cx="1824000" cy="680677"/>
            </a:xfrm>
          </p:grpSpPr>
          <p:sp>
            <p:nvSpPr>
              <p:cNvPr id="57" name="Google Shape;1282;p42">
                <a:extLst>
                  <a:ext uri="{FF2B5EF4-FFF2-40B4-BE49-F238E27FC236}">
                    <a16:creationId xmlns:a16="http://schemas.microsoft.com/office/drawing/2014/main" id="{57E640D7-EE3C-A5B1-BF5C-754C3CBDD5DD}"/>
                  </a:ext>
                </a:extLst>
              </p:cNvPr>
              <p:cNvSpPr txBox="1"/>
              <p:nvPr/>
            </p:nvSpPr>
            <p:spPr>
              <a:xfrm>
                <a:off x="2097600" y="2562500"/>
                <a:ext cx="1824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Evaluation</a:t>
                </a: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" name="Google Shape;1283;p42">
                <a:extLst>
                  <a:ext uri="{FF2B5EF4-FFF2-40B4-BE49-F238E27FC236}">
                    <a16:creationId xmlns:a16="http://schemas.microsoft.com/office/drawing/2014/main" id="{63B6D4D8-7FED-8B13-9866-018FC4E29591}"/>
                  </a:ext>
                </a:extLst>
              </p:cNvPr>
              <p:cNvSpPr txBox="1"/>
              <p:nvPr/>
            </p:nvSpPr>
            <p:spPr>
              <a:xfrm>
                <a:off x="2097600" y="2839677"/>
                <a:ext cx="1824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score, </a:t>
                </a: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logloss</a:t>
                </a: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, CV, area under ROC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6" name="Google Shape;1284;p42">
              <a:extLst>
                <a:ext uri="{FF2B5EF4-FFF2-40B4-BE49-F238E27FC236}">
                  <a16:creationId xmlns:a16="http://schemas.microsoft.com/office/drawing/2014/main" id="{EA972E77-6976-48BE-1311-00B57EC3C32A}"/>
                </a:ext>
              </a:extLst>
            </p:cNvPr>
            <p:cNvSpPr/>
            <p:nvPr/>
          </p:nvSpPr>
          <p:spPr>
            <a:xfrm>
              <a:off x="1487700" y="2597888"/>
              <a:ext cx="609900" cy="609900"/>
            </a:xfrm>
            <a:prstGeom prst="ellipse">
              <a:avLst/>
            </a:prstGeom>
            <a:solidFill>
              <a:srgbClr val="6356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" name="Google Shape;1285;p42">
            <a:extLst>
              <a:ext uri="{FF2B5EF4-FFF2-40B4-BE49-F238E27FC236}">
                <a16:creationId xmlns:a16="http://schemas.microsoft.com/office/drawing/2014/main" id="{579E7E7E-D30B-8948-3409-05670A8921B1}"/>
              </a:ext>
            </a:extLst>
          </p:cNvPr>
          <p:cNvGrpSpPr/>
          <p:nvPr/>
        </p:nvGrpSpPr>
        <p:grpSpPr>
          <a:xfrm>
            <a:off x="490445" y="5401867"/>
            <a:ext cx="3346800" cy="907551"/>
            <a:chOff x="618000" y="4051400"/>
            <a:chExt cx="2510100" cy="680663"/>
          </a:xfrm>
        </p:grpSpPr>
        <p:sp>
          <p:nvSpPr>
            <p:cNvPr id="60" name="Google Shape;1287;p42">
              <a:extLst>
                <a:ext uri="{FF2B5EF4-FFF2-40B4-BE49-F238E27FC236}">
                  <a16:creationId xmlns:a16="http://schemas.microsoft.com/office/drawing/2014/main" id="{4B836A7C-022C-7ECC-C462-DB5FD85D1529}"/>
                </a:ext>
              </a:extLst>
            </p:cNvPr>
            <p:cNvSpPr txBox="1"/>
            <p:nvPr/>
          </p:nvSpPr>
          <p:spPr>
            <a:xfrm>
              <a:off x="618000" y="4051400"/>
              <a:ext cx="1824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Modeling &amp; Hyper Parameter tuning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1289;p42">
              <a:extLst>
                <a:ext uri="{FF2B5EF4-FFF2-40B4-BE49-F238E27FC236}">
                  <a16:creationId xmlns:a16="http://schemas.microsoft.com/office/drawing/2014/main" id="{B4C5D414-CDA5-179D-6C45-5A0399E85DEC}"/>
                </a:ext>
              </a:extLst>
            </p:cNvPr>
            <p:cNvSpPr/>
            <p:nvPr/>
          </p:nvSpPr>
          <p:spPr>
            <a:xfrm>
              <a:off x="2518200" y="4122163"/>
              <a:ext cx="609900" cy="609900"/>
            </a:xfrm>
            <a:prstGeom prst="ellipse">
              <a:avLst/>
            </a:prstGeom>
            <a:solidFill>
              <a:srgbClr val="846E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2" name="Google Shape;1291;p42">
            <a:extLst>
              <a:ext uri="{FF2B5EF4-FFF2-40B4-BE49-F238E27FC236}">
                <a16:creationId xmlns:a16="http://schemas.microsoft.com/office/drawing/2014/main" id="{EBB78411-9E3E-E4BC-6899-62B7C3401C4E}"/>
              </a:ext>
            </a:extLst>
          </p:cNvPr>
          <p:cNvSpPr/>
          <p:nvPr/>
        </p:nvSpPr>
        <p:spPr>
          <a:xfrm>
            <a:off x="5605615" y="3713652"/>
            <a:ext cx="314000" cy="31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1293;p42">
            <a:extLst>
              <a:ext uri="{FF2B5EF4-FFF2-40B4-BE49-F238E27FC236}">
                <a16:creationId xmlns:a16="http://schemas.microsoft.com/office/drawing/2014/main" id="{77964565-21A9-4481-0084-61D10D2AA4C3}"/>
              </a:ext>
            </a:extLst>
          </p:cNvPr>
          <p:cNvSpPr/>
          <p:nvPr/>
        </p:nvSpPr>
        <p:spPr>
          <a:xfrm>
            <a:off x="5355845" y="5496217"/>
            <a:ext cx="813200" cy="813200"/>
          </a:xfrm>
          <a:prstGeom prst="ellipse">
            <a:avLst/>
          </a:prstGeom>
          <a:solidFill>
            <a:srgbClr val="E8B5B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4" name="Google Shape;1294;p42">
            <a:extLst>
              <a:ext uri="{FF2B5EF4-FFF2-40B4-BE49-F238E27FC236}">
                <a16:creationId xmlns:a16="http://schemas.microsoft.com/office/drawing/2014/main" id="{F630DB74-DA63-777F-E0E9-C287CA82FF7D}"/>
              </a:ext>
            </a:extLst>
          </p:cNvPr>
          <p:cNvCxnSpPr>
            <a:stCxn id="62" idx="4"/>
            <a:endCxn id="63" idx="0"/>
          </p:cNvCxnSpPr>
          <p:nvPr/>
        </p:nvCxnSpPr>
        <p:spPr>
          <a:xfrm>
            <a:off x="5762615" y="4027652"/>
            <a:ext cx="0" cy="1468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5" name="Google Shape;1295;p42">
            <a:extLst>
              <a:ext uri="{FF2B5EF4-FFF2-40B4-BE49-F238E27FC236}">
                <a16:creationId xmlns:a16="http://schemas.microsoft.com/office/drawing/2014/main" id="{E079A227-6948-D928-CB1F-5DC99FDABEC2}"/>
              </a:ext>
            </a:extLst>
          </p:cNvPr>
          <p:cNvGrpSpPr/>
          <p:nvPr/>
        </p:nvGrpSpPr>
        <p:grpSpPr>
          <a:xfrm>
            <a:off x="5546213" y="5687820"/>
            <a:ext cx="431880" cy="429520"/>
            <a:chOff x="-6329100" y="3632100"/>
            <a:chExt cx="293025" cy="291450"/>
          </a:xfrm>
        </p:grpSpPr>
        <p:sp>
          <p:nvSpPr>
            <p:cNvPr id="66" name="Google Shape;1296;p42">
              <a:extLst>
                <a:ext uri="{FF2B5EF4-FFF2-40B4-BE49-F238E27FC236}">
                  <a16:creationId xmlns:a16="http://schemas.microsoft.com/office/drawing/2014/main" id="{C5141510-6997-C46A-8829-AE1A9855927C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97;p42">
              <a:extLst>
                <a:ext uri="{FF2B5EF4-FFF2-40B4-BE49-F238E27FC236}">
                  <a16:creationId xmlns:a16="http://schemas.microsoft.com/office/drawing/2014/main" id="{2BBA7240-1D1D-DFFC-5721-263C901C059B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298;p42">
              <a:extLst>
                <a:ext uri="{FF2B5EF4-FFF2-40B4-BE49-F238E27FC236}">
                  <a16:creationId xmlns:a16="http://schemas.microsoft.com/office/drawing/2014/main" id="{B26EB030-B983-B47D-B941-42003DD349B6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69" name="Google Shape;1299;p42">
            <a:extLst>
              <a:ext uri="{FF2B5EF4-FFF2-40B4-BE49-F238E27FC236}">
                <a16:creationId xmlns:a16="http://schemas.microsoft.com/office/drawing/2014/main" id="{941E93EE-4F47-C00D-8493-C2DD2DF4CD6F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 rot="16200000" flipH="1">
            <a:off x="8484679" y="2073883"/>
            <a:ext cx="1131708" cy="1648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0" name="Google Shape;1300;p42">
            <a:extLst>
              <a:ext uri="{FF2B5EF4-FFF2-40B4-BE49-F238E27FC236}">
                <a16:creationId xmlns:a16="http://schemas.microsoft.com/office/drawing/2014/main" id="{12540EC1-E0F6-E027-0338-B0BE23F4B205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5400000">
            <a:off x="8408149" y="4029719"/>
            <a:ext cx="1219167" cy="17138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1" name="Google Shape;1301;p42">
            <a:extLst>
              <a:ext uri="{FF2B5EF4-FFF2-40B4-BE49-F238E27FC236}">
                <a16:creationId xmlns:a16="http://schemas.microsoft.com/office/drawing/2014/main" id="{CB90AD7A-C658-A809-60A5-CBDCCFB2F127}"/>
              </a:ext>
            </a:extLst>
          </p:cNvPr>
          <p:cNvCxnSpPr>
            <a:stCxn id="61" idx="0"/>
            <a:endCxn id="56" idx="4"/>
          </p:cNvCxnSpPr>
          <p:nvPr/>
        </p:nvCxnSpPr>
        <p:spPr>
          <a:xfrm rot="5400000" flipH="1">
            <a:off x="1930845" y="3996417"/>
            <a:ext cx="1219200" cy="1780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2" name="Google Shape;1302;p42">
            <a:extLst>
              <a:ext uri="{FF2B5EF4-FFF2-40B4-BE49-F238E27FC236}">
                <a16:creationId xmlns:a16="http://schemas.microsoft.com/office/drawing/2014/main" id="{75EE75BE-6DBF-B750-DB99-2F2BFF2BD207}"/>
              </a:ext>
            </a:extLst>
          </p:cNvPr>
          <p:cNvCxnSpPr>
            <a:stCxn id="56" idx="0"/>
            <a:endCxn id="53" idx="4"/>
          </p:cNvCxnSpPr>
          <p:nvPr/>
        </p:nvCxnSpPr>
        <p:spPr>
          <a:xfrm rot="16200000">
            <a:off x="1974845" y="2008051"/>
            <a:ext cx="1131200" cy="1780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73" name="Google Shape;1303;p42">
            <a:extLst>
              <a:ext uri="{FF2B5EF4-FFF2-40B4-BE49-F238E27FC236}">
                <a16:creationId xmlns:a16="http://schemas.microsoft.com/office/drawing/2014/main" id="{25F549A9-5212-E0CB-4533-C828078982B3}"/>
              </a:ext>
            </a:extLst>
          </p:cNvPr>
          <p:cNvCxnSpPr>
            <a:stCxn id="50" idx="2"/>
            <a:endCxn id="63" idx="6"/>
          </p:cNvCxnSpPr>
          <p:nvPr/>
        </p:nvCxnSpPr>
        <p:spPr>
          <a:xfrm rot="10800000">
            <a:off x="6169047" y="5902818"/>
            <a:ext cx="1518599" cy="169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1304;p42">
            <a:extLst>
              <a:ext uri="{FF2B5EF4-FFF2-40B4-BE49-F238E27FC236}">
                <a16:creationId xmlns:a16="http://schemas.microsoft.com/office/drawing/2014/main" id="{62BD04D9-1005-684E-7F5F-283BF95828DF}"/>
              </a:ext>
            </a:extLst>
          </p:cNvPr>
          <p:cNvCxnSpPr>
            <a:stCxn id="63" idx="2"/>
            <a:endCxn id="61" idx="6"/>
          </p:cNvCxnSpPr>
          <p:nvPr/>
        </p:nvCxnSpPr>
        <p:spPr>
          <a:xfrm flipH="1">
            <a:off x="3837045" y="5902817"/>
            <a:ext cx="1518800" cy="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53C03D-90BA-B905-1F7A-0B78AB1B1571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8090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641">
            <a:extLst>
              <a:ext uri="{FF2B5EF4-FFF2-40B4-BE49-F238E27FC236}">
                <a16:creationId xmlns:a16="http://schemas.microsoft.com/office/drawing/2014/main" id="{6F21A49A-7B8A-FF44-9B07-213878D3B68F}"/>
              </a:ext>
            </a:extLst>
          </p:cNvPr>
          <p:cNvSpPr/>
          <p:nvPr/>
        </p:nvSpPr>
        <p:spPr>
          <a:xfrm>
            <a:off x="762000" y="1286911"/>
            <a:ext cx="477447" cy="557109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9B9B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1" name="Shape 9642">
            <a:extLst>
              <a:ext uri="{FF2B5EF4-FFF2-40B4-BE49-F238E27FC236}">
                <a16:creationId xmlns:a16="http://schemas.microsoft.com/office/drawing/2014/main" id="{5600BC78-490E-7C4C-A733-91F194609E88}"/>
              </a:ext>
            </a:extLst>
          </p:cNvPr>
          <p:cNvSpPr/>
          <p:nvPr/>
        </p:nvSpPr>
        <p:spPr>
          <a:xfrm>
            <a:off x="1781714" y="1814378"/>
            <a:ext cx="4546396" cy="746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2" name="Shape 9643">
            <a:extLst>
              <a:ext uri="{FF2B5EF4-FFF2-40B4-BE49-F238E27FC236}">
                <a16:creationId xmlns:a16="http://schemas.microsoft.com/office/drawing/2014/main" id="{8AA9C7BF-2373-6649-808C-D96771E0CB25}"/>
              </a:ext>
            </a:extLst>
          </p:cNvPr>
          <p:cNvSpPr/>
          <p:nvPr/>
        </p:nvSpPr>
        <p:spPr>
          <a:xfrm>
            <a:off x="1304267" y="1814337"/>
            <a:ext cx="477447" cy="7460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5" name="Shape 9649">
            <a:extLst>
              <a:ext uri="{FF2B5EF4-FFF2-40B4-BE49-F238E27FC236}">
                <a16:creationId xmlns:a16="http://schemas.microsoft.com/office/drawing/2014/main" id="{6C7D827A-0C5C-BA4A-B688-3C32144497EE}"/>
              </a:ext>
            </a:extLst>
          </p:cNvPr>
          <p:cNvSpPr/>
          <p:nvPr/>
        </p:nvSpPr>
        <p:spPr>
          <a:xfrm>
            <a:off x="1781714" y="294445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6" name="Shape 9650">
            <a:extLst>
              <a:ext uri="{FF2B5EF4-FFF2-40B4-BE49-F238E27FC236}">
                <a16:creationId xmlns:a16="http://schemas.microsoft.com/office/drawing/2014/main" id="{F41C4E79-F4F9-774F-8E71-030B4DB92A7E}"/>
              </a:ext>
            </a:extLst>
          </p:cNvPr>
          <p:cNvSpPr/>
          <p:nvPr/>
        </p:nvSpPr>
        <p:spPr>
          <a:xfrm>
            <a:off x="1304267" y="2944411"/>
            <a:ext cx="477447" cy="7460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9" name="Shape 9656">
            <a:extLst>
              <a:ext uri="{FF2B5EF4-FFF2-40B4-BE49-F238E27FC236}">
                <a16:creationId xmlns:a16="http://schemas.microsoft.com/office/drawing/2014/main" id="{9BF9A9CA-F59C-8249-9B27-ECB14F42A9DE}"/>
              </a:ext>
            </a:extLst>
          </p:cNvPr>
          <p:cNvSpPr/>
          <p:nvPr/>
        </p:nvSpPr>
        <p:spPr>
          <a:xfrm>
            <a:off x="1781714" y="4074526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20" name="Shape 9657">
            <a:extLst>
              <a:ext uri="{FF2B5EF4-FFF2-40B4-BE49-F238E27FC236}">
                <a16:creationId xmlns:a16="http://schemas.microsoft.com/office/drawing/2014/main" id="{A3883039-AB1C-9940-B66C-9BAA21F0527D}"/>
              </a:ext>
            </a:extLst>
          </p:cNvPr>
          <p:cNvSpPr/>
          <p:nvPr/>
        </p:nvSpPr>
        <p:spPr>
          <a:xfrm>
            <a:off x="1304267" y="4074485"/>
            <a:ext cx="477447" cy="74605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3" name="Shape 9663">
            <a:extLst>
              <a:ext uri="{FF2B5EF4-FFF2-40B4-BE49-F238E27FC236}">
                <a16:creationId xmlns:a16="http://schemas.microsoft.com/office/drawing/2014/main" id="{D0D323ED-7158-0E49-890E-64C9524726DE}"/>
              </a:ext>
            </a:extLst>
          </p:cNvPr>
          <p:cNvSpPr/>
          <p:nvPr/>
        </p:nvSpPr>
        <p:spPr>
          <a:xfrm>
            <a:off x="1781714" y="5204602"/>
            <a:ext cx="4546396" cy="746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971" y="21600"/>
                </a:lnTo>
                <a:lnTo>
                  <a:pt x="21600" y="10800"/>
                </a:lnTo>
                <a:lnTo>
                  <a:pt x="1897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14" name="Shape 9664">
            <a:extLst>
              <a:ext uri="{FF2B5EF4-FFF2-40B4-BE49-F238E27FC236}">
                <a16:creationId xmlns:a16="http://schemas.microsoft.com/office/drawing/2014/main" id="{BDBA2154-22D4-B24E-9947-4584312BC4A8}"/>
              </a:ext>
            </a:extLst>
          </p:cNvPr>
          <p:cNvSpPr/>
          <p:nvPr/>
        </p:nvSpPr>
        <p:spPr>
          <a:xfrm>
            <a:off x="1304267" y="5204561"/>
            <a:ext cx="477447" cy="7460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2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68440-3C0F-7941-B259-0E8891FE4921}"/>
              </a:ext>
            </a:extLst>
          </p:cNvPr>
          <p:cNvSpPr txBox="1"/>
          <p:nvPr/>
        </p:nvSpPr>
        <p:spPr>
          <a:xfrm>
            <a:off x="4259598" y="291270"/>
            <a:ext cx="367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C2835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Data Overview</a:t>
            </a:r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77773BE-5B21-0F4D-A5C1-04F3B6CA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148" y="1988926"/>
            <a:ext cx="454025" cy="396875"/>
          </a:xfrm>
          <a:custGeom>
            <a:avLst/>
            <a:gdLst>
              <a:gd name="T0" fmla="*/ 1969 w 2521"/>
              <a:gd name="T1" fmla="*/ 1260 h 2206"/>
              <a:gd name="T2" fmla="*/ 1024 w 2521"/>
              <a:gd name="T3" fmla="*/ 1260 h 2206"/>
              <a:gd name="T4" fmla="*/ 1024 w 2521"/>
              <a:gd name="T5" fmla="*/ 1103 h 2206"/>
              <a:gd name="T6" fmla="*/ 1969 w 2521"/>
              <a:gd name="T7" fmla="*/ 1103 h 2206"/>
              <a:gd name="T8" fmla="*/ 1969 w 2521"/>
              <a:gd name="T9" fmla="*/ 1260 h 2206"/>
              <a:gd name="T10" fmla="*/ 1732 w 2521"/>
              <a:gd name="T11" fmla="*/ 1575 h 2206"/>
              <a:gd name="T12" fmla="*/ 1260 w 2521"/>
              <a:gd name="T13" fmla="*/ 1575 h 2206"/>
              <a:gd name="T14" fmla="*/ 1260 w 2521"/>
              <a:gd name="T15" fmla="*/ 1418 h 2206"/>
              <a:gd name="T16" fmla="*/ 1732 w 2521"/>
              <a:gd name="T17" fmla="*/ 1418 h 2206"/>
              <a:gd name="T18" fmla="*/ 1732 w 2521"/>
              <a:gd name="T19" fmla="*/ 1575 h 2206"/>
              <a:gd name="T20" fmla="*/ 2395 w 2521"/>
              <a:gd name="T21" fmla="*/ 473 h 2206"/>
              <a:gd name="T22" fmla="*/ 597 w 2521"/>
              <a:gd name="T23" fmla="*/ 473 h 2206"/>
              <a:gd name="T24" fmla="*/ 472 w 2521"/>
              <a:gd name="T25" fmla="*/ 598 h 2206"/>
              <a:gd name="T26" fmla="*/ 472 w 2521"/>
              <a:gd name="T27" fmla="*/ 1890 h 2206"/>
              <a:gd name="T28" fmla="*/ 472 w 2521"/>
              <a:gd name="T29" fmla="*/ 1890 h 2206"/>
              <a:gd name="T30" fmla="*/ 315 w 2521"/>
              <a:gd name="T31" fmla="*/ 2048 h 2206"/>
              <a:gd name="T32" fmla="*/ 315 w 2521"/>
              <a:gd name="T33" fmla="*/ 2048 h 2206"/>
              <a:gd name="T34" fmla="*/ 158 w 2521"/>
              <a:gd name="T35" fmla="*/ 1890 h 2206"/>
              <a:gd name="T36" fmla="*/ 158 w 2521"/>
              <a:gd name="T37" fmla="*/ 191 h 2206"/>
              <a:gd name="T38" fmla="*/ 190 w 2521"/>
              <a:gd name="T39" fmla="*/ 158 h 2206"/>
              <a:gd name="T40" fmla="*/ 842 w 2521"/>
              <a:gd name="T41" fmla="*/ 158 h 2206"/>
              <a:gd name="T42" fmla="*/ 1078 w 2521"/>
              <a:gd name="T43" fmla="*/ 315 h 2206"/>
              <a:gd name="T44" fmla="*/ 1857 w 2521"/>
              <a:gd name="T45" fmla="*/ 315 h 2206"/>
              <a:gd name="T46" fmla="*/ 1890 w 2521"/>
              <a:gd name="T47" fmla="*/ 348 h 2206"/>
              <a:gd name="T48" fmla="*/ 1890 w 2521"/>
              <a:gd name="T49" fmla="*/ 394 h 2206"/>
              <a:gd name="T50" fmla="*/ 2047 w 2521"/>
              <a:gd name="T51" fmla="*/ 394 h 2206"/>
              <a:gd name="T52" fmla="*/ 2047 w 2521"/>
              <a:gd name="T53" fmla="*/ 283 h 2206"/>
              <a:gd name="T54" fmla="*/ 1922 w 2521"/>
              <a:gd name="T55" fmla="*/ 158 h 2206"/>
              <a:gd name="T56" fmla="*/ 1126 w 2521"/>
              <a:gd name="T57" fmla="*/ 158 h 2206"/>
              <a:gd name="T58" fmla="*/ 890 w 2521"/>
              <a:gd name="T59" fmla="*/ 0 h 2206"/>
              <a:gd name="T60" fmla="*/ 125 w 2521"/>
              <a:gd name="T61" fmla="*/ 0 h 2206"/>
              <a:gd name="T62" fmla="*/ 0 w 2521"/>
              <a:gd name="T63" fmla="*/ 125 h 2206"/>
              <a:gd name="T64" fmla="*/ 0 w 2521"/>
              <a:gd name="T65" fmla="*/ 1890 h 2206"/>
              <a:gd name="T66" fmla="*/ 0 w 2521"/>
              <a:gd name="T67" fmla="*/ 1890 h 2206"/>
              <a:gd name="T68" fmla="*/ 315 w 2521"/>
              <a:gd name="T69" fmla="*/ 2205 h 2206"/>
              <a:gd name="T70" fmla="*/ 2205 w 2521"/>
              <a:gd name="T71" fmla="*/ 2205 h 2206"/>
              <a:gd name="T72" fmla="*/ 2205 w 2521"/>
              <a:gd name="T73" fmla="*/ 2205 h 2206"/>
              <a:gd name="T74" fmla="*/ 2520 w 2521"/>
              <a:gd name="T75" fmla="*/ 1890 h 2206"/>
              <a:gd name="T76" fmla="*/ 2520 w 2521"/>
              <a:gd name="T77" fmla="*/ 598 h 2206"/>
              <a:gd name="T78" fmla="*/ 2395 w 2521"/>
              <a:gd name="T79" fmla="*/ 473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21" h="2206">
                <a:moveTo>
                  <a:pt x="1969" y="1260"/>
                </a:moveTo>
                <a:lnTo>
                  <a:pt x="1024" y="1260"/>
                </a:lnTo>
                <a:lnTo>
                  <a:pt x="1024" y="1103"/>
                </a:lnTo>
                <a:lnTo>
                  <a:pt x="1969" y="1103"/>
                </a:lnTo>
                <a:lnTo>
                  <a:pt x="1969" y="1260"/>
                </a:lnTo>
                <a:close/>
                <a:moveTo>
                  <a:pt x="1732" y="1575"/>
                </a:moveTo>
                <a:lnTo>
                  <a:pt x="1260" y="1575"/>
                </a:lnTo>
                <a:lnTo>
                  <a:pt x="1260" y="1418"/>
                </a:lnTo>
                <a:lnTo>
                  <a:pt x="1732" y="1418"/>
                </a:lnTo>
                <a:lnTo>
                  <a:pt x="1732" y="1575"/>
                </a:lnTo>
                <a:close/>
                <a:moveTo>
                  <a:pt x="2395" y="473"/>
                </a:moveTo>
                <a:lnTo>
                  <a:pt x="597" y="473"/>
                </a:lnTo>
                <a:lnTo>
                  <a:pt x="472" y="598"/>
                </a:lnTo>
                <a:lnTo>
                  <a:pt x="472" y="1890"/>
                </a:lnTo>
                <a:lnTo>
                  <a:pt x="472" y="1890"/>
                </a:lnTo>
                <a:cubicBezTo>
                  <a:pt x="472" y="1977"/>
                  <a:pt x="402" y="2048"/>
                  <a:pt x="315" y="2048"/>
                </a:cubicBezTo>
                <a:lnTo>
                  <a:pt x="315" y="2048"/>
                </a:lnTo>
                <a:cubicBezTo>
                  <a:pt x="228" y="2048"/>
                  <a:pt x="158" y="1977"/>
                  <a:pt x="158" y="1890"/>
                </a:cubicBezTo>
                <a:lnTo>
                  <a:pt x="158" y="191"/>
                </a:lnTo>
                <a:lnTo>
                  <a:pt x="190" y="158"/>
                </a:lnTo>
                <a:lnTo>
                  <a:pt x="842" y="158"/>
                </a:lnTo>
                <a:lnTo>
                  <a:pt x="1078" y="315"/>
                </a:lnTo>
                <a:lnTo>
                  <a:pt x="1857" y="315"/>
                </a:lnTo>
                <a:lnTo>
                  <a:pt x="1890" y="348"/>
                </a:lnTo>
                <a:lnTo>
                  <a:pt x="1890" y="394"/>
                </a:lnTo>
                <a:lnTo>
                  <a:pt x="2047" y="394"/>
                </a:lnTo>
                <a:lnTo>
                  <a:pt x="2047" y="283"/>
                </a:lnTo>
                <a:lnTo>
                  <a:pt x="1922" y="158"/>
                </a:lnTo>
                <a:lnTo>
                  <a:pt x="1126" y="158"/>
                </a:lnTo>
                <a:lnTo>
                  <a:pt x="890" y="0"/>
                </a:lnTo>
                <a:lnTo>
                  <a:pt x="125" y="0"/>
                </a:lnTo>
                <a:lnTo>
                  <a:pt x="0" y="125"/>
                </a:lnTo>
                <a:lnTo>
                  <a:pt x="0" y="1890"/>
                </a:lnTo>
                <a:lnTo>
                  <a:pt x="0" y="1890"/>
                </a:lnTo>
                <a:cubicBezTo>
                  <a:pt x="0" y="2064"/>
                  <a:pt x="142" y="2205"/>
                  <a:pt x="315" y="2205"/>
                </a:cubicBezTo>
                <a:lnTo>
                  <a:pt x="2205" y="2205"/>
                </a:lnTo>
                <a:lnTo>
                  <a:pt x="2205" y="2205"/>
                </a:lnTo>
                <a:cubicBezTo>
                  <a:pt x="2378" y="2205"/>
                  <a:pt x="2520" y="2064"/>
                  <a:pt x="2520" y="1890"/>
                </a:cubicBezTo>
                <a:lnTo>
                  <a:pt x="2520" y="598"/>
                </a:lnTo>
                <a:lnTo>
                  <a:pt x="2395" y="4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D33F58-F61E-1948-8E82-31B2F0BA0B4E}"/>
              </a:ext>
            </a:extLst>
          </p:cNvPr>
          <p:cNvSpPr txBox="1"/>
          <p:nvPr/>
        </p:nvSpPr>
        <p:spPr>
          <a:xfrm>
            <a:off x="2814438" y="2018087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Data 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83BF99-EE49-E244-A8CB-91486D0C8CD3}"/>
              </a:ext>
            </a:extLst>
          </p:cNvPr>
          <p:cNvSpPr txBox="1"/>
          <p:nvPr/>
        </p:nvSpPr>
        <p:spPr>
          <a:xfrm>
            <a:off x="2814438" y="314816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Records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19E5D0-00F5-084C-9E1F-6B3FE52BFC97}"/>
              </a:ext>
            </a:extLst>
          </p:cNvPr>
          <p:cNvSpPr txBox="1"/>
          <p:nvPr/>
        </p:nvSpPr>
        <p:spPr>
          <a:xfrm>
            <a:off x="2814438" y="4278235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No of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BE8B9B-DE35-5F47-9536-E62ABCFEAB60}"/>
              </a:ext>
            </a:extLst>
          </p:cNvPr>
          <p:cNvSpPr txBox="1"/>
          <p:nvPr/>
        </p:nvSpPr>
        <p:spPr>
          <a:xfrm>
            <a:off x="2814438" y="5408311"/>
            <a:ext cx="27004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Feature Engineering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CAB58-8BE6-8743-8D1D-14A599A1891E}"/>
              </a:ext>
            </a:extLst>
          </p:cNvPr>
          <p:cNvSpPr txBox="1"/>
          <p:nvPr/>
        </p:nvSpPr>
        <p:spPr>
          <a:xfrm>
            <a:off x="6895831" y="3040438"/>
            <a:ext cx="128432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984A3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500 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3DF6A6-14B3-B240-8C3A-21C9560D7B51}"/>
              </a:ext>
            </a:extLst>
          </p:cNvPr>
          <p:cNvSpPr txBox="1"/>
          <p:nvPr/>
        </p:nvSpPr>
        <p:spPr>
          <a:xfrm>
            <a:off x="7525813" y="4170513"/>
            <a:ext cx="65434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2B526A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59004F-15A2-894E-805B-37D21112363A}"/>
              </a:ext>
            </a:extLst>
          </p:cNvPr>
          <p:cNvSpPr txBox="1"/>
          <p:nvPr/>
        </p:nvSpPr>
        <p:spPr>
          <a:xfrm>
            <a:off x="7763058" y="5300588"/>
            <a:ext cx="41710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C88B7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828A2E-E644-D34C-AF4F-F26AA4B4F5F4}"/>
              </a:ext>
            </a:extLst>
          </p:cNvPr>
          <p:cNvSpPr txBox="1"/>
          <p:nvPr/>
        </p:nvSpPr>
        <p:spPr>
          <a:xfrm>
            <a:off x="8296946" y="1904157"/>
            <a:ext cx="196347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Kaggle dataset on loan portfolio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490F17-F6D3-154E-922F-44BE260CABEA}"/>
              </a:ext>
            </a:extLst>
          </p:cNvPr>
          <p:cNvSpPr txBox="1"/>
          <p:nvPr/>
        </p:nvSpPr>
        <p:spPr>
          <a:xfrm>
            <a:off x="8296946" y="4196720"/>
            <a:ext cx="351715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Numerical Data : 16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Categorical Data : 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33138F-EA67-E14B-AD47-5AEC328A9DDC}"/>
              </a:ext>
            </a:extLst>
          </p:cNvPr>
          <p:cNvSpPr txBox="1"/>
          <p:nvPr/>
        </p:nvSpPr>
        <p:spPr>
          <a:xfrm>
            <a:off x="8296946" y="5242585"/>
            <a:ext cx="351715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Annual loan premium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Loan to income ratio</a:t>
            </a:r>
          </a:p>
        </p:txBody>
      </p:sp>
      <p:sp>
        <p:nvSpPr>
          <p:cNvPr id="6" name="Freeform 83">
            <a:extLst>
              <a:ext uri="{FF2B5EF4-FFF2-40B4-BE49-F238E27FC236}">
                <a16:creationId xmlns:a16="http://schemas.microsoft.com/office/drawing/2014/main" id="{AF305162-6713-40C1-188E-C9D96C019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992" y="5408311"/>
            <a:ext cx="595227" cy="338554"/>
          </a:xfrm>
          <a:custGeom>
            <a:avLst/>
            <a:gdLst>
              <a:gd name="T0" fmla="*/ 72704 w 901340"/>
              <a:gd name="T1" fmla="*/ 619125 h 788626"/>
              <a:gd name="T2" fmla="*/ 433348 w 901340"/>
              <a:gd name="T3" fmla="*/ 619125 h 788626"/>
              <a:gd name="T4" fmla="*/ 506052 w 901340"/>
              <a:gd name="T5" fmla="*/ 692130 h 788626"/>
              <a:gd name="T6" fmla="*/ 506052 w 901340"/>
              <a:gd name="T7" fmla="*/ 788626 h 788626"/>
              <a:gd name="T8" fmla="*/ 0 w 901340"/>
              <a:gd name="T9" fmla="*/ 788626 h 788626"/>
              <a:gd name="T10" fmla="*/ 0 w 901340"/>
              <a:gd name="T11" fmla="*/ 692130 h 788626"/>
              <a:gd name="T12" fmla="*/ 366712 w 901340"/>
              <a:gd name="T13" fmla="*/ 169862 h 788626"/>
              <a:gd name="T14" fmla="*/ 856667 w 901340"/>
              <a:gd name="T15" fmla="*/ 169862 h 788626"/>
              <a:gd name="T16" fmla="*/ 901340 w 901340"/>
              <a:gd name="T17" fmla="*/ 214677 h 788626"/>
              <a:gd name="T18" fmla="*/ 901340 w 901340"/>
              <a:gd name="T19" fmla="*/ 294549 h 788626"/>
              <a:gd name="T20" fmla="*/ 856667 w 901340"/>
              <a:gd name="T21" fmla="*/ 339364 h 788626"/>
              <a:gd name="T22" fmla="*/ 422913 w 901340"/>
              <a:gd name="T23" fmla="*/ 339364 h 788626"/>
              <a:gd name="T24" fmla="*/ 84137 w 901340"/>
              <a:gd name="T25" fmla="*/ 0 h 788626"/>
              <a:gd name="T26" fmla="*/ 421915 w 901340"/>
              <a:gd name="T27" fmla="*/ 0 h 788626"/>
              <a:gd name="T28" fmla="*/ 421915 w 901340"/>
              <a:gd name="T29" fmla="*/ 68025 h 788626"/>
              <a:gd name="T30" fmla="*/ 365738 w 901340"/>
              <a:gd name="T31" fmla="*/ 124173 h 788626"/>
              <a:gd name="T32" fmla="*/ 365738 w 901340"/>
              <a:gd name="T33" fmla="*/ 168804 h 788626"/>
              <a:gd name="T34" fmla="*/ 365738 w 901340"/>
              <a:gd name="T35" fmla="*/ 382239 h 788626"/>
              <a:gd name="T36" fmla="*/ 421915 w 901340"/>
              <a:gd name="T37" fmla="*/ 438387 h 788626"/>
              <a:gd name="T38" fmla="*/ 421915 w 901340"/>
              <a:gd name="T39" fmla="*/ 506052 h 788626"/>
              <a:gd name="T40" fmla="*/ 84137 w 901340"/>
              <a:gd name="T41" fmla="*/ 506052 h 788626"/>
              <a:gd name="T42" fmla="*/ 84137 w 901340"/>
              <a:gd name="T43" fmla="*/ 438387 h 788626"/>
              <a:gd name="T44" fmla="*/ 140673 w 901340"/>
              <a:gd name="T45" fmla="*/ 382239 h 788626"/>
              <a:gd name="T46" fmla="*/ 140673 w 901340"/>
              <a:gd name="T47" fmla="*/ 124173 h 788626"/>
              <a:gd name="T48" fmla="*/ 84137 w 901340"/>
              <a:gd name="T49" fmla="*/ 68025 h 7886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01340" h="788626">
                <a:moveTo>
                  <a:pt x="72704" y="619125"/>
                </a:moveTo>
                <a:lnTo>
                  <a:pt x="433348" y="619125"/>
                </a:lnTo>
                <a:lnTo>
                  <a:pt x="506052" y="692130"/>
                </a:lnTo>
                <a:lnTo>
                  <a:pt x="506052" y="788626"/>
                </a:lnTo>
                <a:lnTo>
                  <a:pt x="0" y="788626"/>
                </a:lnTo>
                <a:lnTo>
                  <a:pt x="0" y="692130"/>
                </a:lnTo>
                <a:lnTo>
                  <a:pt x="72704" y="619125"/>
                </a:lnTo>
                <a:close/>
                <a:moveTo>
                  <a:pt x="366712" y="169862"/>
                </a:moveTo>
                <a:lnTo>
                  <a:pt x="856667" y="169862"/>
                </a:lnTo>
                <a:lnTo>
                  <a:pt x="901340" y="214677"/>
                </a:lnTo>
                <a:lnTo>
                  <a:pt x="901340" y="294549"/>
                </a:lnTo>
                <a:lnTo>
                  <a:pt x="856667" y="339364"/>
                </a:lnTo>
                <a:lnTo>
                  <a:pt x="422913" y="339364"/>
                </a:lnTo>
                <a:lnTo>
                  <a:pt x="366712" y="169862"/>
                </a:lnTo>
                <a:close/>
                <a:moveTo>
                  <a:pt x="84137" y="0"/>
                </a:moveTo>
                <a:lnTo>
                  <a:pt x="421915" y="0"/>
                </a:lnTo>
                <a:lnTo>
                  <a:pt x="421915" y="68025"/>
                </a:lnTo>
                <a:lnTo>
                  <a:pt x="365738" y="124173"/>
                </a:lnTo>
                <a:lnTo>
                  <a:pt x="365738" y="168804"/>
                </a:lnTo>
                <a:lnTo>
                  <a:pt x="365738" y="382239"/>
                </a:lnTo>
                <a:lnTo>
                  <a:pt x="421915" y="438387"/>
                </a:lnTo>
                <a:lnTo>
                  <a:pt x="421915" y="506052"/>
                </a:lnTo>
                <a:lnTo>
                  <a:pt x="84137" y="506052"/>
                </a:lnTo>
                <a:lnTo>
                  <a:pt x="84137" y="438387"/>
                </a:lnTo>
                <a:lnTo>
                  <a:pt x="140673" y="382239"/>
                </a:lnTo>
                <a:lnTo>
                  <a:pt x="140673" y="124173"/>
                </a:lnTo>
                <a:lnTo>
                  <a:pt x="84137" y="68025"/>
                </a:lnTo>
                <a:lnTo>
                  <a:pt x="841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3A5D9A78-9C96-8A56-D687-F5CA4FFC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04" y="3114670"/>
            <a:ext cx="629451" cy="442362"/>
          </a:xfrm>
          <a:custGeom>
            <a:avLst/>
            <a:gdLst>
              <a:gd name="T0" fmla="*/ 573956 w 901340"/>
              <a:gd name="T1" fmla="*/ 561975 h 674329"/>
              <a:gd name="T2" fmla="*/ 901340 w 901340"/>
              <a:gd name="T3" fmla="*/ 561975 h 674329"/>
              <a:gd name="T4" fmla="*/ 901340 w 901340"/>
              <a:gd name="T5" fmla="*/ 674329 h 674329"/>
              <a:gd name="T6" fmla="*/ 468313 w 901340"/>
              <a:gd name="T7" fmla="*/ 674329 h 674329"/>
              <a:gd name="T8" fmla="*/ 573956 w 901340"/>
              <a:gd name="T9" fmla="*/ 561975 h 674329"/>
              <a:gd name="T10" fmla="*/ 616811 w 901340"/>
              <a:gd name="T11" fmla="*/ 420688 h 674329"/>
              <a:gd name="T12" fmla="*/ 842604 w 901340"/>
              <a:gd name="T13" fmla="*/ 420688 h 674329"/>
              <a:gd name="T14" fmla="*/ 842604 w 901340"/>
              <a:gd name="T15" fmla="*/ 533040 h 674329"/>
              <a:gd name="T16" fmla="*/ 587375 w 901340"/>
              <a:gd name="T17" fmla="*/ 533040 h 674329"/>
              <a:gd name="T18" fmla="*/ 616811 w 901340"/>
              <a:gd name="T19" fmla="*/ 420688 h 674329"/>
              <a:gd name="T20" fmla="*/ 600075 w 901340"/>
              <a:gd name="T21" fmla="*/ 280988 h 674329"/>
              <a:gd name="T22" fmla="*/ 901339 w 901340"/>
              <a:gd name="T23" fmla="*/ 280988 h 674329"/>
              <a:gd name="T24" fmla="*/ 901339 w 901340"/>
              <a:gd name="T25" fmla="*/ 393341 h 674329"/>
              <a:gd name="T26" fmla="*/ 619919 w 901340"/>
              <a:gd name="T27" fmla="*/ 393341 h 674329"/>
              <a:gd name="T28" fmla="*/ 600075 w 901340"/>
              <a:gd name="T29" fmla="*/ 280988 h 674329"/>
              <a:gd name="T30" fmla="*/ 196799 w 901340"/>
              <a:gd name="T31" fmla="*/ 280982 h 674329"/>
              <a:gd name="T32" fmla="*/ 196799 w 901340"/>
              <a:gd name="T33" fmla="*/ 337072 h 674329"/>
              <a:gd name="T34" fmla="*/ 252925 w 901340"/>
              <a:gd name="T35" fmla="*/ 337072 h 674329"/>
              <a:gd name="T36" fmla="*/ 252925 w 901340"/>
              <a:gd name="T37" fmla="*/ 449611 h 674329"/>
              <a:gd name="T38" fmla="*/ 196799 w 901340"/>
              <a:gd name="T39" fmla="*/ 449611 h 674329"/>
              <a:gd name="T40" fmla="*/ 196799 w 901340"/>
              <a:gd name="T41" fmla="*/ 505700 h 674329"/>
              <a:gd name="T42" fmla="*/ 365176 w 901340"/>
              <a:gd name="T43" fmla="*/ 505700 h 674329"/>
              <a:gd name="T44" fmla="*/ 365176 w 901340"/>
              <a:gd name="T45" fmla="*/ 449611 h 674329"/>
              <a:gd name="T46" fmla="*/ 309051 w 901340"/>
              <a:gd name="T47" fmla="*/ 449611 h 674329"/>
              <a:gd name="T48" fmla="*/ 309051 w 901340"/>
              <a:gd name="T49" fmla="*/ 280982 h 674329"/>
              <a:gd name="T50" fmla="*/ 503238 w 901340"/>
              <a:gd name="T51" fmla="*/ 139700 h 674329"/>
              <a:gd name="T52" fmla="*/ 787040 w 901340"/>
              <a:gd name="T53" fmla="*/ 139700 h 674329"/>
              <a:gd name="T54" fmla="*/ 787040 w 901340"/>
              <a:gd name="T55" fmla="*/ 252053 h 674329"/>
              <a:gd name="T56" fmla="*/ 587154 w 901340"/>
              <a:gd name="T57" fmla="*/ 252053 h 674329"/>
              <a:gd name="T58" fmla="*/ 503238 w 901340"/>
              <a:gd name="T59" fmla="*/ 139700 h 674329"/>
              <a:gd name="T60" fmla="*/ 280988 w 901340"/>
              <a:gd name="T61" fmla="*/ 112713 h 674329"/>
              <a:gd name="T62" fmla="*/ 561615 w 901340"/>
              <a:gd name="T63" fmla="*/ 393521 h 674329"/>
              <a:gd name="T64" fmla="*/ 280988 w 901340"/>
              <a:gd name="T65" fmla="*/ 674329 h 674329"/>
              <a:gd name="T66" fmla="*/ 0 w 901340"/>
              <a:gd name="T67" fmla="*/ 393521 h 674329"/>
              <a:gd name="T68" fmla="*/ 280988 w 901340"/>
              <a:gd name="T69" fmla="*/ 112713 h 674329"/>
              <a:gd name="T70" fmla="*/ 282575 w 901340"/>
              <a:gd name="T71" fmla="*/ 0 h 674329"/>
              <a:gd name="T72" fmla="*/ 844190 w 901340"/>
              <a:gd name="T73" fmla="*/ 0 h 674329"/>
              <a:gd name="T74" fmla="*/ 844190 w 901340"/>
              <a:gd name="T75" fmla="*/ 112353 h 674329"/>
              <a:gd name="T76" fmla="*/ 468221 w 901340"/>
              <a:gd name="T77" fmla="*/ 112353 h 674329"/>
              <a:gd name="T78" fmla="*/ 282575 w 901340"/>
              <a:gd name="T79" fmla="*/ 55816 h 6743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901340" h="674329">
                <a:moveTo>
                  <a:pt x="573956" y="561975"/>
                </a:moveTo>
                <a:lnTo>
                  <a:pt x="901340" y="561975"/>
                </a:lnTo>
                <a:lnTo>
                  <a:pt x="901340" y="674329"/>
                </a:lnTo>
                <a:lnTo>
                  <a:pt x="468313" y="674329"/>
                </a:lnTo>
                <a:cubicBezTo>
                  <a:pt x="511940" y="645613"/>
                  <a:pt x="547996" y="607204"/>
                  <a:pt x="573956" y="561975"/>
                </a:cubicBezTo>
                <a:close/>
                <a:moveTo>
                  <a:pt x="616811" y="420688"/>
                </a:moveTo>
                <a:lnTo>
                  <a:pt x="842604" y="420688"/>
                </a:lnTo>
                <a:lnTo>
                  <a:pt x="842604" y="533040"/>
                </a:lnTo>
                <a:lnTo>
                  <a:pt x="587375" y="533040"/>
                </a:lnTo>
                <a:cubicBezTo>
                  <a:pt x="603529" y="498470"/>
                  <a:pt x="613580" y="460660"/>
                  <a:pt x="616811" y="420688"/>
                </a:cubicBezTo>
                <a:close/>
                <a:moveTo>
                  <a:pt x="600075" y="280988"/>
                </a:moveTo>
                <a:lnTo>
                  <a:pt x="901339" y="280988"/>
                </a:lnTo>
                <a:lnTo>
                  <a:pt x="901339" y="393341"/>
                </a:lnTo>
                <a:lnTo>
                  <a:pt x="619919" y="393341"/>
                </a:lnTo>
                <a:cubicBezTo>
                  <a:pt x="619919" y="353856"/>
                  <a:pt x="612703" y="316166"/>
                  <a:pt x="600075" y="280988"/>
                </a:cubicBezTo>
                <a:close/>
                <a:moveTo>
                  <a:pt x="196799" y="280982"/>
                </a:moveTo>
                <a:lnTo>
                  <a:pt x="196799" y="337072"/>
                </a:lnTo>
                <a:lnTo>
                  <a:pt x="252925" y="337072"/>
                </a:lnTo>
                <a:lnTo>
                  <a:pt x="252925" y="449611"/>
                </a:lnTo>
                <a:lnTo>
                  <a:pt x="196799" y="449611"/>
                </a:lnTo>
                <a:lnTo>
                  <a:pt x="196799" y="505700"/>
                </a:lnTo>
                <a:lnTo>
                  <a:pt x="365176" y="505700"/>
                </a:lnTo>
                <a:lnTo>
                  <a:pt x="365176" y="449611"/>
                </a:lnTo>
                <a:lnTo>
                  <a:pt x="309051" y="449611"/>
                </a:lnTo>
                <a:lnTo>
                  <a:pt x="309051" y="280982"/>
                </a:lnTo>
                <a:lnTo>
                  <a:pt x="196799" y="280982"/>
                </a:lnTo>
                <a:close/>
                <a:moveTo>
                  <a:pt x="503238" y="139700"/>
                </a:moveTo>
                <a:lnTo>
                  <a:pt x="787040" y="139700"/>
                </a:lnTo>
                <a:lnTo>
                  <a:pt x="787040" y="252053"/>
                </a:lnTo>
                <a:lnTo>
                  <a:pt x="587154" y="252053"/>
                </a:lnTo>
                <a:cubicBezTo>
                  <a:pt x="567346" y="208840"/>
                  <a:pt x="538894" y="170669"/>
                  <a:pt x="503238" y="139700"/>
                </a:cubicBezTo>
                <a:close/>
                <a:moveTo>
                  <a:pt x="280988" y="112713"/>
                </a:moveTo>
                <a:cubicBezTo>
                  <a:pt x="436053" y="112713"/>
                  <a:pt x="561615" y="238555"/>
                  <a:pt x="561615" y="393521"/>
                </a:cubicBezTo>
                <a:cubicBezTo>
                  <a:pt x="561615" y="548487"/>
                  <a:pt x="436053" y="674329"/>
                  <a:pt x="280988" y="674329"/>
                </a:cubicBezTo>
                <a:cubicBezTo>
                  <a:pt x="125923" y="674329"/>
                  <a:pt x="0" y="548487"/>
                  <a:pt x="0" y="393521"/>
                </a:cubicBezTo>
                <a:cubicBezTo>
                  <a:pt x="0" y="238555"/>
                  <a:pt x="125923" y="112713"/>
                  <a:pt x="280988" y="112713"/>
                </a:cubicBezTo>
                <a:close/>
                <a:moveTo>
                  <a:pt x="282575" y="0"/>
                </a:moveTo>
                <a:lnTo>
                  <a:pt x="844190" y="0"/>
                </a:lnTo>
                <a:lnTo>
                  <a:pt x="844190" y="112353"/>
                </a:lnTo>
                <a:lnTo>
                  <a:pt x="468221" y="112353"/>
                </a:lnTo>
                <a:cubicBezTo>
                  <a:pt x="415694" y="76702"/>
                  <a:pt x="351293" y="55816"/>
                  <a:pt x="282575" y="55816"/>
                </a:cubicBezTo>
                <a:lnTo>
                  <a:pt x="282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C455932D-4A92-BD8F-D7A5-87C8E21A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36" y="4210681"/>
            <a:ext cx="530456" cy="502168"/>
          </a:xfrm>
          <a:custGeom>
            <a:avLst/>
            <a:gdLst>
              <a:gd name="T0" fmla="*/ 450379 w 2344"/>
              <a:gd name="T1" fmla="*/ 478140 h 2500"/>
              <a:gd name="T2" fmla="*/ 731775 w 2344"/>
              <a:gd name="T3" fmla="*/ 421973 h 2500"/>
              <a:gd name="T4" fmla="*/ 731775 w 2344"/>
              <a:gd name="T5" fmla="*/ 703168 h 2500"/>
              <a:gd name="T6" fmla="*/ 450379 w 2344"/>
              <a:gd name="T7" fmla="*/ 646641 h 2500"/>
              <a:gd name="T8" fmla="*/ 731775 w 2344"/>
              <a:gd name="T9" fmla="*/ 703168 h 2500"/>
              <a:gd name="T10" fmla="*/ 366068 w 2344"/>
              <a:gd name="T11" fmla="*/ 365446 h 2500"/>
              <a:gd name="T12" fmla="*/ 337964 w 2344"/>
              <a:gd name="T13" fmla="*/ 337362 h 2500"/>
              <a:gd name="T14" fmla="*/ 366068 w 2344"/>
              <a:gd name="T15" fmla="*/ 309279 h 2500"/>
              <a:gd name="T16" fmla="*/ 394171 w 2344"/>
              <a:gd name="T17" fmla="*/ 337362 h 2500"/>
              <a:gd name="T18" fmla="*/ 366068 w 2344"/>
              <a:gd name="T19" fmla="*/ 478140 h 2500"/>
              <a:gd name="T20" fmla="*/ 337964 w 2344"/>
              <a:gd name="T21" fmla="*/ 449696 h 2500"/>
              <a:gd name="T22" fmla="*/ 366068 w 2344"/>
              <a:gd name="T23" fmla="*/ 421973 h 2500"/>
              <a:gd name="T24" fmla="*/ 394171 w 2344"/>
              <a:gd name="T25" fmla="*/ 449696 h 2500"/>
              <a:gd name="T26" fmla="*/ 366068 w 2344"/>
              <a:gd name="T27" fmla="*/ 478140 h 2500"/>
              <a:gd name="T28" fmla="*/ 366068 w 2344"/>
              <a:gd name="T29" fmla="*/ 590474 h 2500"/>
              <a:gd name="T30" fmla="*/ 337964 w 2344"/>
              <a:gd name="T31" fmla="*/ 562391 h 2500"/>
              <a:gd name="T32" fmla="*/ 366068 w 2344"/>
              <a:gd name="T33" fmla="*/ 534307 h 2500"/>
              <a:gd name="T34" fmla="*/ 394171 w 2344"/>
              <a:gd name="T35" fmla="*/ 562391 h 2500"/>
              <a:gd name="T36" fmla="*/ 366068 w 2344"/>
              <a:gd name="T37" fmla="*/ 703168 h 2500"/>
              <a:gd name="T38" fmla="*/ 337964 w 2344"/>
              <a:gd name="T39" fmla="*/ 674725 h 2500"/>
              <a:gd name="T40" fmla="*/ 366068 w 2344"/>
              <a:gd name="T41" fmla="*/ 646641 h 2500"/>
              <a:gd name="T42" fmla="*/ 394171 w 2344"/>
              <a:gd name="T43" fmla="*/ 674725 h 2500"/>
              <a:gd name="T44" fmla="*/ 366068 w 2344"/>
              <a:gd name="T45" fmla="*/ 703168 h 2500"/>
              <a:gd name="T46" fmla="*/ 619000 w 2344"/>
              <a:gd name="T47" fmla="*/ 534307 h 2500"/>
              <a:gd name="T48" fmla="*/ 450379 w 2344"/>
              <a:gd name="T49" fmla="*/ 590474 h 2500"/>
              <a:gd name="T50" fmla="*/ 450379 w 2344"/>
              <a:gd name="T51" fmla="*/ 309279 h 2500"/>
              <a:gd name="T52" fmla="*/ 703311 w 2344"/>
              <a:gd name="T53" fmla="*/ 365446 h 2500"/>
              <a:gd name="T54" fmla="*/ 450379 w 2344"/>
              <a:gd name="T55" fmla="*/ 309279 h 2500"/>
              <a:gd name="T56" fmla="*/ 647104 w 2344"/>
              <a:gd name="T57" fmla="*/ 140418 h 2500"/>
              <a:gd name="T58" fmla="*/ 450379 w 2344"/>
              <a:gd name="T59" fmla="*/ 196585 h 2500"/>
              <a:gd name="T60" fmla="*/ 225189 w 2344"/>
              <a:gd name="T61" fmla="*/ 815502 h 2500"/>
              <a:gd name="T62" fmla="*/ 197086 w 2344"/>
              <a:gd name="T63" fmla="*/ 843586 h 2500"/>
              <a:gd name="T64" fmla="*/ 168982 w 2344"/>
              <a:gd name="T65" fmla="*/ 815502 h 2500"/>
              <a:gd name="T66" fmla="*/ 168982 w 2344"/>
              <a:gd name="T67" fmla="*/ 309279 h 2500"/>
              <a:gd name="T68" fmla="*/ 225189 w 2344"/>
              <a:gd name="T69" fmla="*/ 281195 h 2500"/>
              <a:gd name="T70" fmla="*/ 112775 w 2344"/>
              <a:gd name="T71" fmla="*/ 590474 h 2500"/>
              <a:gd name="T72" fmla="*/ 56568 w 2344"/>
              <a:gd name="T73" fmla="*/ 309279 h 2500"/>
              <a:gd name="T74" fmla="*/ 84311 w 2344"/>
              <a:gd name="T75" fmla="*/ 281195 h 2500"/>
              <a:gd name="T76" fmla="*/ 112775 w 2344"/>
              <a:gd name="T77" fmla="*/ 309279 h 2500"/>
              <a:gd name="T78" fmla="*/ 225189 w 2344"/>
              <a:gd name="T79" fmla="*/ 0 h 2500"/>
              <a:gd name="T80" fmla="*/ 84311 w 2344"/>
              <a:gd name="T81" fmla="*/ 225028 h 2500"/>
              <a:gd name="T82" fmla="*/ 0 w 2344"/>
              <a:gd name="T83" fmla="*/ 309279 h 2500"/>
              <a:gd name="T84" fmla="*/ 112775 w 2344"/>
              <a:gd name="T85" fmla="*/ 646641 h 2500"/>
              <a:gd name="T86" fmla="*/ 112775 w 2344"/>
              <a:gd name="T87" fmla="*/ 815502 h 2500"/>
              <a:gd name="T88" fmla="*/ 759879 w 2344"/>
              <a:gd name="T89" fmla="*/ 899753 h 2500"/>
              <a:gd name="T90" fmla="*/ 844190 w 2344"/>
              <a:gd name="T91" fmla="*/ 815502 h 2500"/>
              <a:gd name="T92" fmla="*/ 225189 w 2344"/>
              <a:gd name="T93" fmla="*/ 0 h 25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344" h="2500">
                <a:moveTo>
                  <a:pt x="2031" y="1328"/>
                </a:moveTo>
                <a:lnTo>
                  <a:pt x="1250" y="1328"/>
                </a:lnTo>
                <a:lnTo>
                  <a:pt x="1250" y="1172"/>
                </a:lnTo>
                <a:lnTo>
                  <a:pt x="2031" y="1172"/>
                </a:lnTo>
                <a:lnTo>
                  <a:pt x="2031" y="1328"/>
                </a:lnTo>
                <a:close/>
                <a:moveTo>
                  <a:pt x="2031" y="1953"/>
                </a:moveTo>
                <a:lnTo>
                  <a:pt x="1250" y="1953"/>
                </a:lnTo>
                <a:lnTo>
                  <a:pt x="1250" y="1796"/>
                </a:lnTo>
                <a:lnTo>
                  <a:pt x="2031" y="1796"/>
                </a:lnTo>
                <a:lnTo>
                  <a:pt x="2031" y="1953"/>
                </a:lnTo>
                <a:close/>
                <a:moveTo>
                  <a:pt x="1016" y="1015"/>
                </a:moveTo>
                <a:lnTo>
                  <a:pt x="1016" y="1015"/>
                </a:lnTo>
                <a:cubicBezTo>
                  <a:pt x="972" y="1015"/>
                  <a:pt x="938" y="980"/>
                  <a:pt x="938" y="937"/>
                </a:cubicBezTo>
                <a:cubicBezTo>
                  <a:pt x="938" y="893"/>
                  <a:pt x="972" y="859"/>
                  <a:pt x="1016" y="859"/>
                </a:cubicBezTo>
                <a:cubicBezTo>
                  <a:pt x="1059" y="859"/>
                  <a:pt x="1094" y="893"/>
                  <a:pt x="1094" y="937"/>
                </a:cubicBezTo>
                <a:cubicBezTo>
                  <a:pt x="1094" y="980"/>
                  <a:pt x="1059" y="1015"/>
                  <a:pt x="1016" y="1015"/>
                </a:cubicBezTo>
                <a:close/>
                <a:moveTo>
                  <a:pt x="1016" y="1328"/>
                </a:moveTo>
                <a:lnTo>
                  <a:pt x="1016" y="1328"/>
                </a:lnTo>
                <a:cubicBezTo>
                  <a:pt x="972" y="1328"/>
                  <a:pt x="938" y="1293"/>
                  <a:pt x="938" y="1249"/>
                </a:cubicBezTo>
                <a:cubicBezTo>
                  <a:pt x="938" y="1206"/>
                  <a:pt x="972" y="1172"/>
                  <a:pt x="1016" y="1172"/>
                </a:cubicBezTo>
                <a:cubicBezTo>
                  <a:pt x="1059" y="1172"/>
                  <a:pt x="1094" y="1206"/>
                  <a:pt x="1094" y="1249"/>
                </a:cubicBezTo>
                <a:cubicBezTo>
                  <a:pt x="1094" y="1293"/>
                  <a:pt x="1059" y="1328"/>
                  <a:pt x="1016" y="1328"/>
                </a:cubicBezTo>
                <a:close/>
                <a:moveTo>
                  <a:pt x="1016" y="1640"/>
                </a:moveTo>
                <a:lnTo>
                  <a:pt x="1016" y="1640"/>
                </a:lnTo>
                <a:cubicBezTo>
                  <a:pt x="972" y="1640"/>
                  <a:pt x="938" y="1605"/>
                  <a:pt x="938" y="1562"/>
                </a:cubicBezTo>
                <a:cubicBezTo>
                  <a:pt x="938" y="1519"/>
                  <a:pt x="972" y="1484"/>
                  <a:pt x="1016" y="1484"/>
                </a:cubicBezTo>
                <a:cubicBezTo>
                  <a:pt x="1059" y="1484"/>
                  <a:pt x="1094" y="1519"/>
                  <a:pt x="1094" y="1562"/>
                </a:cubicBezTo>
                <a:cubicBezTo>
                  <a:pt x="1094" y="1605"/>
                  <a:pt x="1059" y="1640"/>
                  <a:pt x="1016" y="1640"/>
                </a:cubicBezTo>
                <a:close/>
                <a:moveTo>
                  <a:pt x="1016" y="1953"/>
                </a:moveTo>
                <a:lnTo>
                  <a:pt x="1016" y="1953"/>
                </a:lnTo>
                <a:cubicBezTo>
                  <a:pt x="972" y="1953"/>
                  <a:pt x="938" y="1917"/>
                  <a:pt x="938" y="1874"/>
                </a:cubicBezTo>
                <a:cubicBezTo>
                  <a:pt x="938" y="1831"/>
                  <a:pt x="972" y="1796"/>
                  <a:pt x="1016" y="1796"/>
                </a:cubicBezTo>
                <a:cubicBezTo>
                  <a:pt x="1059" y="1796"/>
                  <a:pt x="1094" y="1831"/>
                  <a:pt x="1094" y="1874"/>
                </a:cubicBezTo>
                <a:cubicBezTo>
                  <a:pt x="1094" y="1917"/>
                  <a:pt x="1059" y="1953"/>
                  <a:pt x="1016" y="1953"/>
                </a:cubicBezTo>
                <a:close/>
                <a:moveTo>
                  <a:pt x="1250" y="1484"/>
                </a:moveTo>
                <a:lnTo>
                  <a:pt x="1718" y="1484"/>
                </a:lnTo>
                <a:lnTo>
                  <a:pt x="1718" y="1640"/>
                </a:lnTo>
                <a:lnTo>
                  <a:pt x="1250" y="1640"/>
                </a:lnTo>
                <a:lnTo>
                  <a:pt x="1250" y="1484"/>
                </a:lnTo>
                <a:close/>
                <a:moveTo>
                  <a:pt x="1250" y="859"/>
                </a:moveTo>
                <a:lnTo>
                  <a:pt x="1952" y="859"/>
                </a:lnTo>
                <a:lnTo>
                  <a:pt x="1952" y="1015"/>
                </a:lnTo>
                <a:lnTo>
                  <a:pt x="1250" y="1015"/>
                </a:lnTo>
                <a:lnTo>
                  <a:pt x="1250" y="859"/>
                </a:lnTo>
                <a:close/>
                <a:moveTo>
                  <a:pt x="1250" y="390"/>
                </a:moveTo>
                <a:lnTo>
                  <a:pt x="1796" y="390"/>
                </a:lnTo>
                <a:lnTo>
                  <a:pt x="1796" y="546"/>
                </a:lnTo>
                <a:lnTo>
                  <a:pt x="1250" y="546"/>
                </a:lnTo>
                <a:lnTo>
                  <a:pt x="1250" y="390"/>
                </a:lnTo>
                <a:close/>
                <a:moveTo>
                  <a:pt x="625" y="2265"/>
                </a:moveTo>
                <a:lnTo>
                  <a:pt x="625" y="2265"/>
                </a:lnTo>
                <a:cubicBezTo>
                  <a:pt x="625" y="2308"/>
                  <a:pt x="590" y="2343"/>
                  <a:pt x="547" y="2343"/>
                </a:cubicBezTo>
                <a:cubicBezTo>
                  <a:pt x="504" y="2343"/>
                  <a:pt x="469" y="2308"/>
                  <a:pt x="469" y="2265"/>
                </a:cubicBezTo>
                <a:lnTo>
                  <a:pt x="469" y="859"/>
                </a:lnTo>
                <a:cubicBezTo>
                  <a:pt x="469" y="831"/>
                  <a:pt x="463" y="806"/>
                  <a:pt x="454" y="781"/>
                </a:cubicBezTo>
                <a:lnTo>
                  <a:pt x="625" y="781"/>
                </a:lnTo>
                <a:lnTo>
                  <a:pt x="625" y="2265"/>
                </a:lnTo>
                <a:close/>
                <a:moveTo>
                  <a:pt x="313" y="1640"/>
                </a:moveTo>
                <a:lnTo>
                  <a:pt x="157" y="1640"/>
                </a:lnTo>
                <a:lnTo>
                  <a:pt x="157" y="859"/>
                </a:lnTo>
                <a:cubicBezTo>
                  <a:pt x="157" y="816"/>
                  <a:pt x="191" y="781"/>
                  <a:pt x="234" y="781"/>
                </a:cubicBezTo>
                <a:cubicBezTo>
                  <a:pt x="277" y="781"/>
                  <a:pt x="313" y="816"/>
                  <a:pt x="313" y="859"/>
                </a:cubicBezTo>
                <a:lnTo>
                  <a:pt x="313" y="1640"/>
                </a:lnTo>
                <a:close/>
                <a:moveTo>
                  <a:pt x="625" y="0"/>
                </a:moveTo>
                <a:lnTo>
                  <a:pt x="625" y="625"/>
                </a:lnTo>
                <a:lnTo>
                  <a:pt x="234" y="625"/>
                </a:lnTo>
                <a:cubicBezTo>
                  <a:pt x="105" y="625"/>
                  <a:pt x="0" y="730"/>
                  <a:pt x="0" y="859"/>
                </a:cubicBezTo>
                <a:lnTo>
                  <a:pt x="0" y="1796"/>
                </a:lnTo>
                <a:lnTo>
                  <a:pt x="313" y="1796"/>
                </a:lnTo>
                <a:lnTo>
                  <a:pt x="313" y="2265"/>
                </a:lnTo>
                <a:cubicBezTo>
                  <a:pt x="313" y="2394"/>
                  <a:pt x="418" y="2499"/>
                  <a:pt x="547" y="2499"/>
                </a:cubicBezTo>
                <a:lnTo>
                  <a:pt x="2109" y="2499"/>
                </a:lnTo>
                <a:cubicBezTo>
                  <a:pt x="2238" y="2499"/>
                  <a:pt x="2343" y="2394"/>
                  <a:pt x="2343" y="2265"/>
                </a:cubicBezTo>
                <a:lnTo>
                  <a:pt x="2343" y="0"/>
                </a:lnTo>
                <a:lnTo>
                  <a:pt x="6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B3B3B3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DC9AC-22F1-058F-8EDD-13726CA8A6B8}"/>
              </a:ext>
            </a:extLst>
          </p:cNvPr>
          <p:cNvSpPr txBox="1"/>
          <p:nvPr/>
        </p:nvSpPr>
        <p:spPr>
          <a:xfrm>
            <a:off x="8296946" y="2915382"/>
            <a:ext cx="2346251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just" defTabSz="914217">
              <a:lnSpc>
                <a:spcPts val="1750"/>
              </a:lnSpc>
              <a:defRPr sz="1400">
                <a:solidFill>
                  <a:srgbClr val="000000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Data 300K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Data   125K</a:t>
            </a:r>
          </a:p>
          <a:p>
            <a:pPr marL="0" marR="0" lvl="0" indent="0" algn="just" defTabSz="914217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Validation Data  75K</a:t>
            </a:r>
          </a:p>
        </p:txBody>
      </p:sp>
    </p:spTree>
    <p:extLst>
      <p:ext uri="{BB962C8B-B14F-4D97-AF65-F5344CB8AC3E}">
        <p14:creationId xmlns:p14="http://schemas.microsoft.com/office/powerpoint/2010/main" val="109664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4187AB-4AFB-48FA-F877-028B6DB1AD20}"/>
              </a:ext>
            </a:extLst>
          </p:cNvPr>
          <p:cNvSpPr txBox="1">
            <a:spLocks/>
          </p:cNvSpPr>
          <p:nvPr/>
        </p:nvSpPr>
        <p:spPr>
          <a:xfrm>
            <a:off x="3467100" y="184806"/>
            <a:ext cx="5257800" cy="82528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F308A5-694F-CC0D-B681-E60A429A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49616"/>
              </p:ext>
            </p:extLst>
          </p:nvPr>
        </p:nvGraphicFramePr>
        <p:xfrm>
          <a:off x="550235" y="841999"/>
          <a:ext cx="11091530" cy="565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25913">
                  <a:extLst>
                    <a:ext uri="{9D8B030D-6E8A-4147-A177-3AD203B41FA5}">
                      <a16:colId xmlns:a16="http://schemas.microsoft.com/office/drawing/2014/main" val="1123730043"/>
                    </a:ext>
                  </a:extLst>
                </a:gridCol>
                <a:gridCol w="1311629">
                  <a:extLst>
                    <a:ext uri="{9D8B030D-6E8A-4147-A177-3AD203B41FA5}">
                      <a16:colId xmlns:a16="http://schemas.microsoft.com/office/drawing/2014/main" val="1917377500"/>
                    </a:ext>
                  </a:extLst>
                </a:gridCol>
                <a:gridCol w="1241363">
                  <a:extLst>
                    <a:ext uri="{9D8B030D-6E8A-4147-A177-3AD203B41FA5}">
                      <a16:colId xmlns:a16="http://schemas.microsoft.com/office/drawing/2014/main" val="75782219"/>
                    </a:ext>
                  </a:extLst>
                </a:gridCol>
                <a:gridCol w="1510761">
                  <a:extLst>
                    <a:ext uri="{9D8B030D-6E8A-4147-A177-3AD203B41FA5}">
                      <a16:colId xmlns:a16="http://schemas.microsoft.com/office/drawing/2014/main" val="508499432"/>
                    </a:ext>
                  </a:extLst>
                </a:gridCol>
                <a:gridCol w="1423193">
                  <a:extLst>
                    <a:ext uri="{9D8B030D-6E8A-4147-A177-3AD203B41FA5}">
                      <a16:colId xmlns:a16="http://schemas.microsoft.com/office/drawing/2014/main" val="1771992321"/>
                    </a:ext>
                  </a:extLst>
                </a:gridCol>
                <a:gridCol w="1033190">
                  <a:extLst>
                    <a:ext uri="{9D8B030D-6E8A-4147-A177-3AD203B41FA5}">
                      <a16:colId xmlns:a16="http://schemas.microsoft.com/office/drawing/2014/main" val="2161730711"/>
                    </a:ext>
                  </a:extLst>
                </a:gridCol>
                <a:gridCol w="1245481">
                  <a:extLst>
                    <a:ext uri="{9D8B030D-6E8A-4147-A177-3AD203B41FA5}">
                      <a16:colId xmlns:a16="http://schemas.microsoft.com/office/drawing/2014/main" val="2726705198"/>
                    </a:ext>
                  </a:extLst>
                </a:gridCol>
              </a:tblGrid>
              <a:tr h="632072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SCORE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 SCORE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LOGLOSS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 LOGLOSS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CV WITH</a:t>
                      </a:r>
                    </a:p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 SCORE</a:t>
                      </a: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1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en-GB" sz="1400" b="1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241226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Dummy Model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0.550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0.546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8677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Regression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0.466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0.462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337318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Logistic Reg. with Poly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0.447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0.424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084212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Gradient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0.300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0590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0.331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0.400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0.526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1262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XG Boost with SMOTE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0.846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0.357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0.402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213495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Random Forest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0.458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0.474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0.132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91473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RF with SMOTE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0.735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0.544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0.486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39911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K-Neighbors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0.792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0.443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0.695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0.287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0.77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242208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lr)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0.538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600763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 &amp; RF)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0.861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0.537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909195"/>
                  </a:ext>
                </a:extLst>
              </a:tr>
              <a:tr h="418535"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Stacking (XG Boost,RF &amp; lr)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0.860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0.821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0.333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0.405</a:t>
                      </a:r>
                      <a:endParaRPr lang="en-GB" sz="1400" b="0" i="0" u="none" strike="noStrik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0.539</a:t>
                      </a:r>
                      <a:endParaRPr lang="en-GB" sz="14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172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257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343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429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514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600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686" algn="l" defTabSz="91417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GB" sz="1400" u="none" strike="noStrike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134450" marR="4668" marT="67225" marB="67225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0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EE9F-76DB-D145-7ED2-0805107CB0E9}"/>
              </a:ext>
            </a:extLst>
          </p:cNvPr>
          <p:cNvSpPr txBox="1">
            <a:spLocks/>
          </p:cNvSpPr>
          <p:nvPr/>
        </p:nvSpPr>
        <p:spPr>
          <a:xfrm>
            <a:off x="4125930" y="311806"/>
            <a:ext cx="3940140" cy="9005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1C2835"/>
                </a:solidFill>
                <a:latin typeface="Poppins" pitchFamily="2" charset="77"/>
                <a:ea typeface="+mn-ea"/>
                <a:cs typeface="Poppins" pitchFamily="2" charset="77"/>
              </a:rPr>
              <a:t>Model Selection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E9CEF9-5B17-422D-8698-95004BCEF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02480"/>
              </p:ext>
            </p:extLst>
          </p:nvPr>
        </p:nvGraphicFramePr>
        <p:xfrm>
          <a:off x="368397" y="1801052"/>
          <a:ext cx="10668003" cy="384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34415B-AA6D-498E-F3C4-56CEBE0DE6B9}"/>
              </a:ext>
            </a:extLst>
          </p:cNvPr>
          <p:cNvSpPr txBox="1"/>
          <p:nvPr/>
        </p:nvSpPr>
        <p:spPr>
          <a:xfrm>
            <a:off x="1155600" y="4295553"/>
            <a:ext cx="10249198" cy="712382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3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715">
            <a:extLst>
              <a:ext uri="{FF2B5EF4-FFF2-40B4-BE49-F238E27FC236}">
                <a16:creationId xmlns:a16="http://schemas.microsoft.com/office/drawing/2014/main" id="{27DC8A38-331B-DF42-9C28-6A59E55FCD08}"/>
              </a:ext>
            </a:extLst>
          </p:cNvPr>
          <p:cNvSpPr/>
          <p:nvPr/>
        </p:nvSpPr>
        <p:spPr>
          <a:xfrm rot="16200000">
            <a:off x="5791109" y="4238031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3" name="Shape 1712">
            <a:extLst>
              <a:ext uri="{FF2B5EF4-FFF2-40B4-BE49-F238E27FC236}">
                <a16:creationId xmlns:a16="http://schemas.microsoft.com/office/drawing/2014/main" id="{4CE22545-004F-1B42-920E-E54C76CDEF22}"/>
              </a:ext>
            </a:extLst>
          </p:cNvPr>
          <p:cNvSpPr/>
          <p:nvPr/>
        </p:nvSpPr>
        <p:spPr>
          <a:xfrm rot="16200000">
            <a:off x="3821204" y="1515436"/>
            <a:ext cx="2607361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4" name="Shape 1713">
            <a:extLst>
              <a:ext uri="{FF2B5EF4-FFF2-40B4-BE49-F238E27FC236}">
                <a16:creationId xmlns:a16="http://schemas.microsoft.com/office/drawing/2014/main" id="{86169782-85F0-C84E-8794-DA45CF6F2C0B}"/>
              </a:ext>
            </a:extLst>
          </p:cNvPr>
          <p:cNvSpPr/>
          <p:nvPr/>
        </p:nvSpPr>
        <p:spPr>
          <a:xfrm>
            <a:off x="6159501" y="1883828"/>
            <a:ext cx="2607362" cy="1870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5" name="Shape 1714">
            <a:extLst>
              <a:ext uri="{FF2B5EF4-FFF2-40B4-BE49-F238E27FC236}">
                <a16:creationId xmlns:a16="http://schemas.microsoft.com/office/drawing/2014/main" id="{C31783F3-44A2-5648-B53C-85E443563490}"/>
              </a:ext>
            </a:extLst>
          </p:cNvPr>
          <p:cNvSpPr/>
          <p:nvPr/>
        </p:nvSpPr>
        <p:spPr>
          <a:xfrm>
            <a:off x="3452814" y="3869639"/>
            <a:ext cx="2607360" cy="1870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889" y="0"/>
                </a:lnTo>
                <a:lnTo>
                  <a:pt x="12819" y="0"/>
                </a:lnTo>
                <a:lnTo>
                  <a:pt x="4711" y="0"/>
                </a:lnTo>
                <a:cubicBezTo>
                  <a:pt x="2109" y="0"/>
                  <a:pt x="0" y="2938"/>
                  <a:pt x="0" y="6561"/>
                </a:cubicBezTo>
                <a:lnTo>
                  <a:pt x="0" y="9373"/>
                </a:lnTo>
                <a:lnTo>
                  <a:pt x="0" y="15039"/>
                </a:lnTo>
                <a:lnTo>
                  <a:pt x="0" y="21600"/>
                </a:lnTo>
                <a:cubicBezTo>
                  <a:pt x="0" y="21600"/>
                  <a:pt x="4711" y="21600"/>
                  <a:pt x="4711" y="21600"/>
                </a:cubicBezTo>
                <a:lnTo>
                  <a:pt x="8781" y="21600"/>
                </a:lnTo>
                <a:lnTo>
                  <a:pt x="16889" y="21600"/>
                </a:lnTo>
                <a:cubicBezTo>
                  <a:pt x="19491" y="21600"/>
                  <a:pt x="21600" y="18662"/>
                  <a:pt x="21600" y="15039"/>
                </a:cubicBezTo>
                <a:lnTo>
                  <a:pt x="21600" y="12227"/>
                </a:lnTo>
                <a:lnTo>
                  <a:pt x="21600" y="6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defRPr sz="8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 UltraLight"/>
              </a:defRPr>
            </a:lvl1pPr>
          </a:lstStyle>
          <a:p>
            <a:pPr defTabSz="914217"/>
            <a:endParaRPr sz="562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8A91C-8910-0E4E-9F94-94FC72ADF8EA}"/>
              </a:ext>
            </a:extLst>
          </p:cNvPr>
          <p:cNvSpPr txBox="1"/>
          <p:nvPr/>
        </p:nvSpPr>
        <p:spPr>
          <a:xfrm>
            <a:off x="3053340" y="291270"/>
            <a:ext cx="60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1C2835"/>
                </a:solidFill>
                <a:latin typeface="Poppins" pitchFamily="2" charset="77"/>
                <a:cs typeface="Poppins" pitchFamily="2" charset="77"/>
                <a:sym typeface="Fira Sans Extra Condensed"/>
              </a:rPr>
              <a:t>Final Model 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C1814-DBDA-F849-8E10-E18A3C4051E8}"/>
              </a:ext>
            </a:extLst>
          </p:cNvPr>
          <p:cNvSpPr txBox="1"/>
          <p:nvPr/>
        </p:nvSpPr>
        <p:spPr>
          <a:xfrm>
            <a:off x="691116" y="1400971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Train Score 0.8535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 Score  0.819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Train data 0.3392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Log-Loss on Test data 0.402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F770D-C1ED-9147-8835-0381173EF25E}"/>
              </a:ext>
            </a:extLst>
          </p:cNvPr>
          <p:cNvSpPr txBox="1"/>
          <p:nvPr/>
        </p:nvSpPr>
        <p:spPr>
          <a:xfrm>
            <a:off x="6439804" y="5556228"/>
            <a:ext cx="130997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Confusion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Matrix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A95117-ADAB-9D4C-8E30-CCCDD86E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634" y="4625167"/>
            <a:ext cx="618310" cy="618310"/>
          </a:xfrm>
          <a:custGeom>
            <a:avLst/>
            <a:gdLst>
              <a:gd name="connsiteX0" fmla="*/ 0 w 899754"/>
              <a:gd name="connsiteY0" fmla="*/ 619125 h 899754"/>
              <a:gd name="connsiteX1" fmla="*/ 112108 w 899754"/>
              <a:gd name="connsiteY1" fmla="*/ 619125 h 899754"/>
              <a:gd name="connsiteX2" fmla="*/ 112108 w 899754"/>
              <a:gd name="connsiteY2" fmla="*/ 675179 h 899754"/>
              <a:gd name="connsiteX3" fmla="*/ 57850 w 899754"/>
              <a:gd name="connsiteY3" fmla="*/ 675179 h 899754"/>
              <a:gd name="connsiteX4" fmla="*/ 252602 w 899754"/>
              <a:gd name="connsiteY4" fmla="*/ 843700 h 899754"/>
              <a:gd name="connsiteX5" fmla="*/ 280629 w 899754"/>
              <a:gd name="connsiteY5" fmla="*/ 843700 h 899754"/>
              <a:gd name="connsiteX6" fmla="*/ 280629 w 899754"/>
              <a:gd name="connsiteY6" fmla="*/ 899754 h 899754"/>
              <a:gd name="connsiteX7" fmla="*/ 252602 w 899754"/>
              <a:gd name="connsiteY7" fmla="*/ 899754 h 899754"/>
              <a:gd name="connsiteX8" fmla="*/ 0 w 899754"/>
              <a:gd name="connsiteY8" fmla="*/ 647152 h 899754"/>
              <a:gd name="connsiteX9" fmla="*/ 618946 w 899754"/>
              <a:gd name="connsiteY9" fmla="*/ 338138 h 899754"/>
              <a:gd name="connsiteX10" fmla="*/ 899754 w 899754"/>
              <a:gd name="connsiteY10" fmla="*/ 618946 h 899754"/>
              <a:gd name="connsiteX11" fmla="*/ 618946 w 899754"/>
              <a:gd name="connsiteY11" fmla="*/ 899754 h 899754"/>
              <a:gd name="connsiteX12" fmla="*/ 338138 w 899754"/>
              <a:gd name="connsiteY12" fmla="*/ 618946 h 899754"/>
              <a:gd name="connsiteX13" fmla="*/ 340295 w 899754"/>
              <a:gd name="connsiteY13" fmla="*/ 585148 h 899754"/>
              <a:gd name="connsiteX14" fmla="*/ 585148 w 899754"/>
              <a:gd name="connsiteY14" fmla="*/ 340296 h 899754"/>
              <a:gd name="connsiteX15" fmla="*/ 618946 w 899754"/>
              <a:gd name="connsiteY15" fmla="*/ 338138 h 899754"/>
              <a:gd name="connsiteX16" fmla="*/ 254262 w 899754"/>
              <a:gd name="connsiteY16" fmla="*/ 112713 h 899754"/>
              <a:gd name="connsiteX17" fmla="*/ 310528 w 899754"/>
              <a:gd name="connsiteY17" fmla="*/ 112713 h 899754"/>
              <a:gd name="connsiteX18" fmla="*/ 310528 w 899754"/>
              <a:gd name="connsiteY18" fmla="*/ 140831 h 899754"/>
              <a:gd name="connsiteX19" fmla="*/ 338661 w 899754"/>
              <a:gd name="connsiteY19" fmla="*/ 140831 h 899754"/>
              <a:gd name="connsiteX20" fmla="*/ 366794 w 899754"/>
              <a:gd name="connsiteY20" fmla="*/ 140831 h 899754"/>
              <a:gd name="connsiteX21" fmla="*/ 366794 w 899754"/>
              <a:gd name="connsiteY21" fmla="*/ 197067 h 899754"/>
              <a:gd name="connsiteX22" fmla="*/ 338661 w 899754"/>
              <a:gd name="connsiteY22" fmla="*/ 197067 h 899754"/>
              <a:gd name="connsiteX23" fmla="*/ 310528 w 899754"/>
              <a:gd name="connsiteY23" fmla="*/ 197067 h 899754"/>
              <a:gd name="connsiteX24" fmla="*/ 254262 w 899754"/>
              <a:gd name="connsiteY24" fmla="*/ 197067 h 899754"/>
              <a:gd name="connsiteX25" fmla="*/ 226129 w 899754"/>
              <a:gd name="connsiteY25" fmla="*/ 225545 h 899754"/>
              <a:gd name="connsiteX26" fmla="*/ 254262 w 899754"/>
              <a:gd name="connsiteY26" fmla="*/ 253663 h 899754"/>
              <a:gd name="connsiteX27" fmla="*/ 310528 w 899754"/>
              <a:gd name="connsiteY27" fmla="*/ 253663 h 899754"/>
              <a:gd name="connsiteX28" fmla="*/ 394927 w 899754"/>
              <a:gd name="connsiteY28" fmla="*/ 338017 h 899754"/>
              <a:gd name="connsiteX29" fmla="*/ 310528 w 899754"/>
              <a:gd name="connsiteY29" fmla="*/ 422732 h 899754"/>
              <a:gd name="connsiteX30" fmla="*/ 310528 w 899754"/>
              <a:gd name="connsiteY30" fmla="*/ 450490 h 899754"/>
              <a:gd name="connsiteX31" fmla="*/ 254262 w 899754"/>
              <a:gd name="connsiteY31" fmla="*/ 450490 h 899754"/>
              <a:gd name="connsiteX32" fmla="*/ 254262 w 899754"/>
              <a:gd name="connsiteY32" fmla="*/ 422732 h 899754"/>
              <a:gd name="connsiteX33" fmla="*/ 226129 w 899754"/>
              <a:gd name="connsiteY33" fmla="*/ 422732 h 899754"/>
              <a:gd name="connsiteX34" fmla="*/ 197996 w 899754"/>
              <a:gd name="connsiteY34" fmla="*/ 422732 h 899754"/>
              <a:gd name="connsiteX35" fmla="*/ 197996 w 899754"/>
              <a:gd name="connsiteY35" fmla="*/ 366136 h 899754"/>
              <a:gd name="connsiteX36" fmla="*/ 226129 w 899754"/>
              <a:gd name="connsiteY36" fmla="*/ 366136 h 899754"/>
              <a:gd name="connsiteX37" fmla="*/ 254262 w 899754"/>
              <a:gd name="connsiteY37" fmla="*/ 366136 h 899754"/>
              <a:gd name="connsiteX38" fmla="*/ 310528 w 899754"/>
              <a:gd name="connsiteY38" fmla="*/ 366136 h 899754"/>
              <a:gd name="connsiteX39" fmla="*/ 338661 w 899754"/>
              <a:gd name="connsiteY39" fmla="*/ 338017 h 899754"/>
              <a:gd name="connsiteX40" fmla="*/ 310528 w 899754"/>
              <a:gd name="connsiteY40" fmla="*/ 309899 h 899754"/>
              <a:gd name="connsiteX41" fmla="*/ 254262 w 899754"/>
              <a:gd name="connsiteY41" fmla="*/ 309899 h 899754"/>
              <a:gd name="connsiteX42" fmla="*/ 169863 w 899754"/>
              <a:gd name="connsiteY42" fmla="*/ 225545 h 899754"/>
              <a:gd name="connsiteX43" fmla="*/ 254262 w 899754"/>
              <a:gd name="connsiteY43" fmla="*/ 140831 h 899754"/>
              <a:gd name="connsiteX44" fmla="*/ 280808 w 899754"/>
              <a:gd name="connsiteY44" fmla="*/ 56089 h 899754"/>
              <a:gd name="connsiteX45" fmla="*/ 56090 w 899754"/>
              <a:gd name="connsiteY45" fmla="*/ 280807 h 899754"/>
              <a:gd name="connsiteX46" fmla="*/ 280808 w 899754"/>
              <a:gd name="connsiteY46" fmla="*/ 505526 h 899754"/>
              <a:gd name="connsiteX47" fmla="*/ 505526 w 899754"/>
              <a:gd name="connsiteY47" fmla="*/ 280807 h 899754"/>
              <a:gd name="connsiteX48" fmla="*/ 280808 w 899754"/>
              <a:gd name="connsiteY48" fmla="*/ 56089 h 899754"/>
              <a:gd name="connsiteX49" fmla="*/ 619125 w 899754"/>
              <a:gd name="connsiteY49" fmla="*/ 0 h 899754"/>
              <a:gd name="connsiteX50" fmla="*/ 647152 w 899754"/>
              <a:gd name="connsiteY50" fmla="*/ 0 h 899754"/>
              <a:gd name="connsiteX51" fmla="*/ 899754 w 899754"/>
              <a:gd name="connsiteY51" fmla="*/ 252602 h 899754"/>
              <a:gd name="connsiteX52" fmla="*/ 899754 w 899754"/>
              <a:gd name="connsiteY52" fmla="*/ 280628 h 899754"/>
              <a:gd name="connsiteX53" fmla="*/ 787646 w 899754"/>
              <a:gd name="connsiteY53" fmla="*/ 280628 h 899754"/>
              <a:gd name="connsiteX54" fmla="*/ 787646 w 899754"/>
              <a:gd name="connsiteY54" fmla="*/ 224575 h 899754"/>
              <a:gd name="connsiteX55" fmla="*/ 841544 w 899754"/>
              <a:gd name="connsiteY55" fmla="*/ 224575 h 899754"/>
              <a:gd name="connsiteX56" fmla="*/ 647152 w 899754"/>
              <a:gd name="connsiteY56" fmla="*/ 56054 h 899754"/>
              <a:gd name="connsiteX57" fmla="*/ 619125 w 899754"/>
              <a:gd name="connsiteY57" fmla="*/ 56054 h 899754"/>
              <a:gd name="connsiteX58" fmla="*/ 280808 w 899754"/>
              <a:gd name="connsiteY58" fmla="*/ 0 h 899754"/>
              <a:gd name="connsiteX59" fmla="*/ 561616 w 899754"/>
              <a:gd name="connsiteY59" fmla="*/ 280807 h 899754"/>
              <a:gd name="connsiteX60" fmla="*/ 280808 w 899754"/>
              <a:gd name="connsiteY60" fmla="*/ 561616 h 899754"/>
              <a:gd name="connsiteX61" fmla="*/ 0 w 899754"/>
              <a:gd name="connsiteY61" fmla="*/ 280807 h 899754"/>
              <a:gd name="connsiteX62" fmla="*/ 280808 w 899754"/>
              <a:gd name="connsiteY62" fmla="*/ 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99754" h="899754">
                <a:moveTo>
                  <a:pt x="0" y="619125"/>
                </a:moveTo>
                <a:lnTo>
                  <a:pt x="112108" y="619125"/>
                </a:lnTo>
                <a:lnTo>
                  <a:pt x="112108" y="675179"/>
                </a:lnTo>
                <a:lnTo>
                  <a:pt x="57850" y="675179"/>
                </a:lnTo>
                <a:cubicBezTo>
                  <a:pt x="71505" y="770399"/>
                  <a:pt x="153789" y="843700"/>
                  <a:pt x="252602" y="843700"/>
                </a:cubicBezTo>
                <a:lnTo>
                  <a:pt x="280629" y="843700"/>
                </a:lnTo>
                <a:lnTo>
                  <a:pt x="280629" y="899754"/>
                </a:lnTo>
                <a:lnTo>
                  <a:pt x="252602" y="899754"/>
                </a:lnTo>
                <a:cubicBezTo>
                  <a:pt x="113186" y="899754"/>
                  <a:pt x="0" y="786568"/>
                  <a:pt x="0" y="647152"/>
                </a:cubicBezTo>
                <a:close/>
                <a:moveTo>
                  <a:pt x="618946" y="338138"/>
                </a:moveTo>
                <a:cubicBezTo>
                  <a:pt x="773911" y="338138"/>
                  <a:pt x="899754" y="463621"/>
                  <a:pt x="899754" y="618946"/>
                </a:cubicBezTo>
                <a:cubicBezTo>
                  <a:pt x="899754" y="773912"/>
                  <a:pt x="773911" y="899754"/>
                  <a:pt x="618946" y="899754"/>
                </a:cubicBezTo>
                <a:cubicBezTo>
                  <a:pt x="463980" y="899754"/>
                  <a:pt x="338138" y="773912"/>
                  <a:pt x="338138" y="618946"/>
                </a:cubicBezTo>
                <a:cubicBezTo>
                  <a:pt x="338138" y="607800"/>
                  <a:pt x="338857" y="596294"/>
                  <a:pt x="340295" y="585148"/>
                </a:cubicBezTo>
                <a:cubicBezTo>
                  <a:pt x="463980" y="561418"/>
                  <a:pt x="561778" y="463980"/>
                  <a:pt x="585148" y="340296"/>
                </a:cubicBezTo>
                <a:cubicBezTo>
                  <a:pt x="596294" y="339217"/>
                  <a:pt x="607440" y="338138"/>
                  <a:pt x="618946" y="338138"/>
                </a:cubicBezTo>
                <a:close/>
                <a:moveTo>
                  <a:pt x="254262" y="112713"/>
                </a:moveTo>
                <a:lnTo>
                  <a:pt x="310528" y="112713"/>
                </a:lnTo>
                <a:lnTo>
                  <a:pt x="310528" y="140831"/>
                </a:lnTo>
                <a:lnTo>
                  <a:pt x="338661" y="140831"/>
                </a:lnTo>
                <a:lnTo>
                  <a:pt x="366794" y="140831"/>
                </a:lnTo>
                <a:lnTo>
                  <a:pt x="366794" y="197067"/>
                </a:lnTo>
                <a:lnTo>
                  <a:pt x="338661" y="197067"/>
                </a:lnTo>
                <a:lnTo>
                  <a:pt x="310528" y="197067"/>
                </a:lnTo>
                <a:lnTo>
                  <a:pt x="254262" y="197067"/>
                </a:lnTo>
                <a:cubicBezTo>
                  <a:pt x="238753" y="197067"/>
                  <a:pt x="226129" y="210044"/>
                  <a:pt x="226129" y="225545"/>
                </a:cubicBezTo>
                <a:cubicBezTo>
                  <a:pt x="226129" y="240686"/>
                  <a:pt x="238753" y="253663"/>
                  <a:pt x="254262" y="253663"/>
                </a:cubicBezTo>
                <a:lnTo>
                  <a:pt x="310528" y="253663"/>
                </a:lnTo>
                <a:cubicBezTo>
                  <a:pt x="357056" y="253663"/>
                  <a:pt x="394927" y="291514"/>
                  <a:pt x="394927" y="338017"/>
                </a:cubicBezTo>
                <a:cubicBezTo>
                  <a:pt x="394927" y="384521"/>
                  <a:pt x="357056" y="422732"/>
                  <a:pt x="310528" y="422732"/>
                </a:cubicBezTo>
                <a:lnTo>
                  <a:pt x="310528" y="450490"/>
                </a:lnTo>
                <a:lnTo>
                  <a:pt x="254262" y="450490"/>
                </a:lnTo>
                <a:lnTo>
                  <a:pt x="254262" y="422732"/>
                </a:lnTo>
                <a:lnTo>
                  <a:pt x="226129" y="422732"/>
                </a:lnTo>
                <a:lnTo>
                  <a:pt x="197996" y="422732"/>
                </a:lnTo>
                <a:lnTo>
                  <a:pt x="197996" y="366136"/>
                </a:lnTo>
                <a:lnTo>
                  <a:pt x="226129" y="366136"/>
                </a:lnTo>
                <a:lnTo>
                  <a:pt x="254262" y="366136"/>
                </a:lnTo>
                <a:lnTo>
                  <a:pt x="310528" y="366136"/>
                </a:lnTo>
                <a:cubicBezTo>
                  <a:pt x="326037" y="366136"/>
                  <a:pt x="338661" y="353519"/>
                  <a:pt x="338661" y="338017"/>
                </a:cubicBezTo>
                <a:cubicBezTo>
                  <a:pt x="338661" y="322516"/>
                  <a:pt x="326037" y="309899"/>
                  <a:pt x="310528" y="309899"/>
                </a:cubicBezTo>
                <a:lnTo>
                  <a:pt x="254262" y="309899"/>
                </a:lnTo>
                <a:cubicBezTo>
                  <a:pt x="207374" y="309899"/>
                  <a:pt x="169863" y="272048"/>
                  <a:pt x="169863" y="225545"/>
                </a:cubicBezTo>
                <a:cubicBezTo>
                  <a:pt x="169863" y="178682"/>
                  <a:pt x="207374" y="140831"/>
                  <a:pt x="254262" y="140831"/>
                </a:cubicBezTo>
                <a:close/>
                <a:moveTo>
                  <a:pt x="280808" y="56089"/>
                </a:moveTo>
                <a:cubicBezTo>
                  <a:pt x="156763" y="56089"/>
                  <a:pt x="56090" y="156763"/>
                  <a:pt x="56090" y="280807"/>
                </a:cubicBezTo>
                <a:cubicBezTo>
                  <a:pt x="56090" y="404493"/>
                  <a:pt x="156763" y="505526"/>
                  <a:pt x="280808" y="505526"/>
                </a:cubicBezTo>
                <a:cubicBezTo>
                  <a:pt x="404493" y="505526"/>
                  <a:pt x="505526" y="404493"/>
                  <a:pt x="505526" y="280807"/>
                </a:cubicBezTo>
                <a:cubicBezTo>
                  <a:pt x="505526" y="156763"/>
                  <a:pt x="404493" y="56089"/>
                  <a:pt x="280808" y="56089"/>
                </a:cubicBezTo>
                <a:close/>
                <a:moveTo>
                  <a:pt x="619125" y="0"/>
                </a:moveTo>
                <a:lnTo>
                  <a:pt x="647152" y="0"/>
                </a:lnTo>
                <a:cubicBezTo>
                  <a:pt x="786568" y="0"/>
                  <a:pt x="899754" y="113185"/>
                  <a:pt x="899754" y="252602"/>
                </a:cubicBezTo>
                <a:lnTo>
                  <a:pt x="899754" y="280628"/>
                </a:lnTo>
                <a:lnTo>
                  <a:pt x="787646" y="280628"/>
                </a:lnTo>
                <a:lnTo>
                  <a:pt x="787646" y="224575"/>
                </a:lnTo>
                <a:lnTo>
                  <a:pt x="841544" y="224575"/>
                </a:lnTo>
                <a:cubicBezTo>
                  <a:pt x="827890" y="129355"/>
                  <a:pt x="745965" y="56054"/>
                  <a:pt x="647152" y="56054"/>
                </a:cubicBezTo>
                <a:lnTo>
                  <a:pt x="619125" y="56054"/>
                </a:lnTo>
                <a:close/>
                <a:moveTo>
                  <a:pt x="280808" y="0"/>
                </a:moveTo>
                <a:cubicBezTo>
                  <a:pt x="435773" y="0"/>
                  <a:pt x="561616" y="125482"/>
                  <a:pt x="561616" y="280807"/>
                </a:cubicBezTo>
                <a:cubicBezTo>
                  <a:pt x="561616" y="435774"/>
                  <a:pt x="435773" y="561616"/>
                  <a:pt x="280808" y="561616"/>
                </a:cubicBezTo>
                <a:cubicBezTo>
                  <a:pt x="125483" y="561616"/>
                  <a:pt x="0" y="435774"/>
                  <a:pt x="0" y="280807"/>
                </a:cubicBezTo>
                <a:cubicBezTo>
                  <a:pt x="0" y="125482"/>
                  <a:pt x="125483" y="0"/>
                  <a:pt x="280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2BA68-AF4F-134C-B8E5-947CFA4947ED}"/>
              </a:ext>
            </a:extLst>
          </p:cNvPr>
          <p:cNvSpPr txBox="1"/>
          <p:nvPr/>
        </p:nvSpPr>
        <p:spPr>
          <a:xfrm>
            <a:off x="4071854" y="5205714"/>
            <a:ext cx="136928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Area Under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ROC Curve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EB83BCB-01E3-134C-9752-B0246433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913" y="2084359"/>
            <a:ext cx="385942" cy="618309"/>
          </a:xfrm>
          <a:custGeom>
            <a:avLst/>
            <a:gdLst>
              <a:gd name="connsiteX0" fmla="*/ 252413 w 561616"/>
              <a:gd name="connsiteY0" fmla="*/ 533400 h 899752"/>
              <a:gd name="connsiteX1" fmla="*/ 309199 w 561616"/>
              <a:gd name="connsiteY1" fmla="*/ 533400 h 899752"/>
              <a:gd name="connsiteX2" fmla="*/ 309199 w 561616"/>
              <a:gd name="connsiteY2" fmla="*/ 590188 h 899752"/>
              <a:gd name="connsiteX3" fmla="*/ 252413 w 561616"/>
              <a:gd name="connsiteY3" fmla="*/ 590188 h 899752"/>
              <a:gd name="connsiteX4" fmla="*/ 252763 w 561616"/>
              <a:gd name="connsiteY4" fmla="*/ 478263 h 899752"/>
              <a:gd name="connsiteX5" fmla="*/ 252763 w 561616"/>
              <a:gd name="connsiteY5" fmla="*/ 490131 h 899752"/>
              <a:gd name="connsiteX6" fmla="*/ 153527 w 561616"/>
              <a:gd name="connsiteY6" fmla="*/ 589389 h 899752"/>
              <a:gd name="connsiteX7" fmla="*/ 112179 w 561616"/>
              <a:gd name="connsiteY7" fmla="*/ 688648 h 899752"/>
              <a:gd name="connsiteX8" fmla="*/ 112179 w 561616"/>
              <a:gd name="connsiteY8" fmla="*/ 703033 h 899752"/>
              <a:gd name="connsiteX9" fmla="*/ 252763 w 561616"/>
              <a:gd name="connsiteY9" fmla="*/ 646931 h 899752"/>
              <a:gd name="connsiteX10" fmla="*/ 308853 w 561616"/>
              <a:gd name="connsiteY10" fmla="*/ 646931 h 899752"/>
              <a:gd name="connsiteX11" fmla="*/ 449436 w 561616"/>
              <a:gd name="connsiteY11" fmla="*/ 703033 h 899752"/>
              <a:gd name="connsiteX12" fmla="*/ 449436 w 561616"/>
              <a:gd name="connsiteY12" fmla="*/ 688648 h 899752"/>
              <a:gd name="connsiteX13" fmla="*/ 408088 w 561616"/>
              <a:gd name="connsiteY13" fmla="*/ 589389 h 899752"/>
              <a:gd name="connsiteX14" fmla="*/ 308853 w 561616"/>
              <a:gd name="connsiteY14" fmla="*/ 490131 h 899752"/>
              <a:gd name="connsiteX15" fmla="*/ 308853 w 561616"/>
              <a:gd name="connsiteY15" fmla="*/ 478263 h 899752"/>
              <a:gd name="connsiteX16" fmla="*/ 56089 w 561616"/>
              <a:gd name="connsiteY16" fmla="*/ 141287 h 899752"/>
              <a:gd name="connsiteX17" fmla="*/ 112179 w 561616"/>
              <a:gd name="connsiteY17" fmla="*/ 141287 h 899752"/>
              <a:gd name="connsiteX18" fmla="*/ 112179 w 561616"/>
              <a:gd name="connsiteY18" fmla="*/ 212135 h 899752"/>
              <a:gd name="connsiteX19" fmla="*/ 152089 w 561616"/>
              <a:gd name="connsiteY19" fmla="*/ 309955 h 899752"/>
              <a:gd name="connsiteX20" fmla="*/ 409526 w 561616"/>
              <a:gd name="connsiteY20" fmla="*/ 309955 h 899752"/>
              <a:gd name="connsiteX21" fmla="*/ 449436 w 561616"/>
              <a:gd name="connsiteY21" fmla="*/ 212135 h 899752"/>
              <a:gd name="connsiteX22" fmla="*/ 449436 w 561616"/>
              <a:gd name="connsiteY22" fmla="*/ 141287 h 899752"/>
              <a:gd name="connsiteX23" fmla="*/ 505526 w 561616"/>
              <a:gd name="connsiteY23" fmla="*/ 141287 h 899752"/>
              <a:gd name="connsiteX24" fmla="*/ 505526 w 561616"/>
              <a:gd name="connsiteY24" fmla="*/ 212135 h 899752"/>
              <a:gd name="connsiteX25" fmla="*/ 447998 w 561616"/>
              <a:gd name="connsiteY25" fmla="*/ 350953 h 899752"/>
              <a:gd name="connsiteX26" fmla="*/ 364942 w 561616"/>
              <a:gd name="connsiteY26" fmla="*/ 434028 h 899752"/>
              <a:gd name="connsiteX27" fmla="*/ 364942 w 561616"/>
              <a:gd name="connsiteY27" fmla="*/ 466755 h 899752"/>
              <a:gd name="connsiteX28" fmla="*/ 447998 w 561616"/>
              <a:gd name="connsiteY28" fmla="*/ 549830 h 899752"/>
              <a:gd name="connsiteX29" fmla="*/ 505526 w 561616"/>
              <a:gd name="connsiteY29" fmla="*/ 688648 h 899752"/>
              <a:gd name="connsiteX30" fmla="*/ 505526 w 561616"/>
              <a:gd name="connsiteY30" fmla="*/ 787547 h 899752"/>
              <a:gd name="connsiteX31" fmla="*/ 561616 w 561616"/>
              <a:gd name="connsiteY31" fmla="*/ 787547 h 899752"/>
              <a:gd name="connsiteX32" fmla="*/ 561616 w 561616"/>
              <a:gd name="connsiteY32" fmla="*/ 899752 h 899752"/>
              <a:gd name="connsiteX33" fmla="*/ 0 w 561616"/>
              <a:gd name="connsiteY33" fmla="*/ 899752 h 899752"/>
              <a:gd name="connsiteX34" fmla="*/ 0 w 561616"/>
              <a:gd name="connsiteY34" fmla="*/ 787547 h 899752"/>
              <a:gd name="connsiteX35" fmla="*/ 56089 w 561616"/>
              <a:gd name="connsiteY35" fmla="*/ 787547 h 899752"/>
              <a:gd name="connsiteX36" fmla="*/ 56089 w 561616"/>
              <a:gd name="connsiteY36" fmla="*/ 688648 h 899752"/>
              <a:gd name="connsiteX37" fmla="*/ 113977 w 561616"/>
              <a:gd name="connsiteY37" fmla="*/ 549830 h 899752"/>
              <a:gd name="connsiteX38" fmla="*/ 196673 w 561616"/>
              <a:gd name="connsiteY38" fmla="*/ 466755 h 899752"/>
              <a:gd name="connsiteX39" fmla="*/ 196673 w 561616"/>
              <a:gd name="connsiteY39" fmla="*/ 434028 h 899752"/>
              <a:gd name="connsiteX40" fmla="*/ 113977 w 561616"/>
              <a:gd name="connsiteY40" fmla="*/ 350953 h 899752"/>
              <a:gd name="connsiteX41" fmla="*/ 56089 w 561616"/>
              <a:gd name="connsiteY41" fmla="*/ 212135 h 899752"/>
              <a:gd name="connsiteX42" fmla="*/ 0 w 561616"/>
              <a:gd name="connsiteY42" fmla="*/ 0 h 899752"/>
              <a:gd name="connsiteX43" fmla="*/ 561616 w 561616"/>
              <a:gd name="connsiteY43" fmla="*/ 0 h 899752"/>
              <a:gd name="connsiteX44" fmla="*/ 561616 w 561616"/>
              <a:gd name="connsiteY44" fmla="*/ 112352 h 899752"/>
              <a:gd name="connsiteX45" fmla="*/ 0 w 561616"/>
              <a:gd name="connsiteY45" fmla="*/ 112352 h 89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1616" h="899752">
                <a:moveTo>
                  <a:pt x="252413" y="533400"/>
                </a:moveTo>
                <a:lnTo>
                  <a:pt x="309199" y="533400"/>
                </a:lnTo>
                <a:lnTo>
                  <a:pt x="309199" y="590188"/>
                </a:lnTo>
                <a:lnTo>
                  <a:pt x="252413" y="590188"/>
                </a:lnTo>
                <a:close/>
                <a:moveTo>
                  <a:pt x="252763" y="478263"/>
                </a:moveTo>
                <a:lnTo>
                  <a:pt x="252763" y="490131"/>
                </a:lnTo>
                <a:lnTo>
                  <a:pt x="153527" y="589389"/>
                </a:lnTo>
                <a:cubicBezTo>
                  <a:pt x="126921" y="616002"/>
                  <a:pt x="112179" y="651246"/>
                  <a:pt x="112179" y="688648"/>
                </a:cubicBezTo>
                <a:lnTo>
                  <a:pt x="112179" y="703033"/>
                </a:lnTo>
                <a:lnTo>
                  <a:pt x="252763" y="646931"/>
                </a:lnTo>
                <a:lnTo>
                  <a:pt x="308853" y="646931"/>
                </a:lnTo>
                <a:lnTo>
                  <a:pt x="449436" y="703033"/>
                </a:lnTo>
                <a:lnTo>
                  <a:pt x="449436" y="688648"/>
                </a:lnTo>
                <a:cubicBezTo>
                  <a:pt x="449436" y="651246"/>
                  <a:pt x="434695" y="616002"/>
                  <a:pt x="408088" y="589389"/>
                </a:cubicBezTo>
                <a:lnTo>
                  <a:pt x="308853" y="490131"/>
                </a:lnTo>
                <a:lnTo>
                  <a:pt x="308853" y="478263"/>
                </a:lnTo>
                <a:close/>
                <a:moveTo>
                  <a:pt x="56089" y="141287"/>
                </a:moveTo>
                <a:lnTo>
                  <a:pt x="112179" y="141287"/>
                </a:lnTo>
                <a:lnTo>
                  <a:pt x="112179" y="212135"/>
                </a:lnTo>
                <a:cubicBezTo>
                  <a:pt x="112179" y="248817"/>
                  <a:pt x="126561" y="283701"/>
                  <a:pt x="152089" y="309955"/>
                </a:cubicBezTo>
                <a:lnTo>
                  <a:pt x="409526" y="309955"/>
                </a:lnTo>
                <a:cubicBezTo>
                  <a:pt x="435054" y="283701"/>
                  <a:pt x="449436" y="248817"/>
                  <a:pt x="449436" y="212135"/>
                </a:cubicBezTo>
                <a:lnTo>
                  <a:pt x="449436" y="141287"/>
                </a:lnTo>
                <a:lnTo>
                  <a:pt x="505526" y="141287"/>
                </a:lnTo>
                <a:lnTo>
                  <a:pt x="505526" y="212135"/>
                </a:lnTo>
                <a:cubicBezTo>
                  <a:pt x="505526" y="264641"/>
                  <a:pt x="485032" y="313911"/>
                  <a:pt x="447998" y="350953"/>
                </a:cubicBezTo>
                <a:lnTo>
                  <a:pt x="364942" y="434028"/>
                </a:lnTo>
                <a:lnTo>
                  <a:pt x="364942" y="466755"/>
                </a:lnTo>
                <a:lnTo>
                  <a:pt x="447998" y="549830"/>
                </a:lnTo>
                <a:cubicBezTo>
                  <a:pt x="485032" y="586872"/>
                  <a:pt x="505526" y="636142"/>
                  <a:pt x="505526" y="688648"/>
                </a:cubicBezTo>
                <a:lnTo>
                  <a:pt x="505526" y="787547"/>
                </a:lnTo>
                <a:lnTo>
                  <a:pt x="561616" y="787547"/>
                </a:lnTo>
                <a:lnTo>
                  <a:pt x="561616" y="899752"/>
                </a:lnTo>
                <a:lnTo>
                  <a:pt x="0" y="899752"/>
                </a:lnTo>
                <a:lnTo>
                  <a:pt x="0" y="787547"/>
                </a:lnTo>
                <a:lnTo>
                  <a:pt x="56089" y="787547"/>
                </a:lnTo>
                <a:lnTo>
                  <a:pt x="56089" y="688648"/>
                </a:lnTo>
                <a:cubicBezTo>
                  <a:pt x="56089" y="636142"/>
                  <a:pt x="76584" y="586872"/>
                  <a:pt x="113977" y="549830"/>
                </a:cubicBezTo>
                <a:lnTo>
                  <a:pt x="196673" y="466755"/>
                </a:lnTo>
                <a:lnTo>
                  <a:pt x="196673" y="434028"/>
                </a:lnTo>
                <a:lnTo>
                  <a:pt x="113977" y="350953"/>
                </a:lnTo>
                <a:cubicBezTo>
                  <a:pt x="76584" y="313911"/>
                  <a:pt x="56089" y="264641"/>
                  <a:pt x="56089" y="212135"/>
                </a:cubicBezTo>
                <a:close/>
                <a:moveTo>
                  <a:pt x="0" y="0"/>
                </a:moveTo>
                <a:lnTo>
                  <a:pt x="561616" y="0"/>
                </a:lnTo>
                <a:lnTo>
                  <a:pt x="561616" y="112352"/>
                </a:lnTo>
                <a:lnTo>
                  <a:pt x="0" y="112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244C8-A6FA-424F-8040-6B87F89A12B4}"/>
              </a:ext>
            </a:extLst>
          </p:cNvPr>
          <p:cNvSpPr txBox="1"/>
          <p:nvPr/>
        </p:nvSpPr>
        <p:spPr>
          <a:xfrm>
            <a:off x="4240673" y="2839163"/>
            <a:ext cx="176843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Train-Test &amp;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Log-Loss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760ED-0591-D14F-B03D-223D4989AE7E}"/>
              </a:ext>
            </a:extLst>
          </p:cNvPr>
          <p:cNvSpPr txBox="1"/>
          <p:nvPr/>
        </p:nvSpPr>
        <p:spPr>
          <a:xfrm>
            <a:off x="6620650" y="3193031"/>
            <a:ext cx="168507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Classification </a:t>
            </a:r>
          </a:p>
          <a:p>
            <a:pPr algn="ctr" defTabSz="914217"/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EC40B-E816-233A-765A-8FD9610B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8" y="4587404"/>
            <a:ext cx="3233340" cy="222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FC86F8-97FB-06A2-2B47-EF6E38EC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73" y="4625167"/>
            <a:ext cx="3618145" cy="2150503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345147C5-CEEB-5F9C-5DFC-F89423F5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313" y="4394787"/>
            <a:ext cx="618310" cy="618310"/>
          </a:xfrm>
          <a:custGeom>
            <a:avLst/>
            <a:gdLst>
              <a:gd name="connsiteX0" fmla="*/ 57150 w 899753"/>
              <a:gd name="connsiteY0" fmla="*/ 225425 h 899754"/>
              <a:gd name="connsiteX1" fmla="*/ 113290 w 899753"/>
              <a:gd name="connsiteY1" fmla="*/ 225425 h 899754"/>
              <a:gd name="connsiteX2" fmla="*/ 113290 w 899753"/>
              <a:gd name="connsiteY2" fmla="*/ 562409 h 899754"/>
              <a:gd name="connsiteX3" fmla="*/ 422780 w 899753"/>
              <a:gd name="connsiteY3" fmla="*/ 562409 h 899754"/>
              <a:gd name="connsiteX4" fmla="*/ 478920 w 899753"/>
              <a:gd name="connsiteY4" fmla="*/ 562409 h 899754"/>
              <a:gd name="connsiteX5" fmla="*/ 788050 w 899753"/>
              <a:gd name="connsiteY5" fmla="*/ 562409 h 899754"/>
              <a:gd name="connsiteX6" fmla="*/ 788050 w 899753"/>
              <a:gd name="connsiteY6" fmla="*/ 225425 h 899754"/>
              <a:gd name="connsiteX7" fmla="*/ 844190 w 899753"/>
              <a:gd name="connsiteY7" fmla="*/ 225425 h 899754"/>
              <a:gd name="connsiteX8" fmla="*/ 844190 w 899753"/>
              <a:gd name="connsiteY8" fmla="*/ 618873 h 899754"/>
              <a:gd name="connsiteX9" fmla="*/ 478920 w 899753"/>
              <a:gd name="connsiteY9" fmla="*/ 618873 h 899754"/>
              <a:gd name="connsiteX10" fmla="*/ 478920 w 899753"/>
              <a:gd name="connsiteY10" fmla="*/ 803729 h 899754"/>
              <a:gd name="connsiteX11" fmla="*/ 490436 w 899753"/>
              <a:gd name="connsiteY11" fmla="*/ 815597 h 899754"/>
              <a:gd name="connsiteX12" fmla="*/ 518506 w 899753"/>
              <a:gd name="connsiteY12" fmla="*/ 843649 h 899754"/>
              <a:gd name="connsiteX13" fmla="*/ 591200 w 899753"/>
              <a:gd name="connsiteY13" fmla="*/ 843649 h 899754"/>
              <a:gd name="connsiteX14" fmla="*/ 591200 w 899753"/>
              <a:gd name="connsiteY14" fmla="*/ 899754 h 899754"/>
              <a:gd name="connsiteX15" fmla="*/ 495114 w 899753"/>
              <a:gd name="connsiteY15" fmla="*/ 899754 h 899754"/>
              <a:gd name="connsiteX16" fmla="*/ 450850 w 899753"/>
              <a:gd name="connsiteY16" fmla="*/ 855158 h 899754"/>
              <a:gd name="connsiteX17" fmla="*/ 406226 w 899753"/>
              <a:gd name="connsiteY17" fmla="*/ 899754 h 899754"/>
              <a:gd name="connsiteX18" fmla="*/ 310140 w 899753"/>
              <a:gd name="connsiteY18" fmla="*/ 899754 h 899754"/>
              <a:gd name="connsiteX19" fmla="*/ 310140 w 899753"/>
              <a:gd name="connsiteY19" fmla="*/ 843649 h 899754"/>
              <a:gd name="connsiteX20" fmla="*/ 382834 w 899753"/>
              <a:gd name="connsiteY20" fmla="*/ 843649 h 899754"/>
              <a:gd name="connsiteX21" fmla="*/ 410904 w 899753"/>
              <a:gd name="connsiteY21" fmla="*/ 815597 h 899754"/>
              <a:gd name="connsiteX22" fmla="*/ 422780 w 899753"/>
              <a:gd name="connsiteY22" fmla="*/ 803729 h 899754"/>
              <a:gd name="connsiteX23" fmla="*/ 422780 w 899753"/>
              <a:gd name="connsiteY23" fmla="*/ 618873 h 899754"/>
              <a:gd name="connsiteX24" fmla="*/ 57150 w 899753"/>
              <a:gd name="connsiteY24" fmla="*/ 618873 h 899754"/>
              <a:gd name="connsiteX25" fmla="*/ 672018 w 899753"/>
              <a:gd name="connsiteY25" fmla="*/ 214313 h 899754"/>
              <a:gd name="connsiteX26" fmla="*/ 715603 w 899753"/>
              <a:gd name="connsiteY26" fmla="*/ 249981 h 899754"/>
              <a:gd name="connsiteX27" fmla="*/ 542343 w 899753"/>
              <a:gd name="connsiteY27" fmla="*/ 457505 h 899754"/>
              <a:gd name="connsiteX28" fmla="*/ 371965 w 899753"/>
              <a:gd name="connsiteY28" fmla="*/ 372478 h 899754"/>
              <a:gd name="connsiteX29" fmla="*/ 225721 w 899753"/>
              <a:gd name="connsiteY29" fmla="*/ 518753 h 899754"/>
              <a:gd name="connsiteX30" fmla="*/ 185738 w 899753"/>
              <a:gd name="connsiteY30" fmla="*/ 478761 h 899754"/>
              <a:gd name="connsiteX31" fmla="*/ 360799 w 899753"/>
              <a:gd name="connsiteY31" fmla="*/ 303663 h 899754"/>
              <a:gd name="connsiteX32" fmla="*/ 527935 w 899753"/>
              <a:gd name="connsiteY32" fmla="*/ 387249 h 899754"/>
              <a:gd name="connsiteX33" fmla="*/ 421973 w 899753"/>
              <a:gd name="connsiteY33" fmla="*/ 0 h 899754"/>
              <a:gd name="connsiteX34" fmla="*/ 478140 w 899753"/>
              <a:gd name="connsiteY34" fmla="*/ 0 h 899754"/>
              <a:gd name="connsiteX35" fmla="*/ 478140 w 899753"/>
              <a:gd name="connsiteY35" fmla="*/ 56380 h 899754"/>
              <a:gd name="connsiteX36" fmla="*/ 899753 w 899753"/>
              <a:gd name="connsiteY36" fmla="*/ 56380 h 899754"/>
              <a:gd name="connsiteX37" fmla="*/ 899753 w 899753"/>
              <a:gd name="connsiteY37" fmla="*/ 169501 h 899754"/>
              <a:gd name="connsiteX38" fmla="*/ 0 w 899753"/>
              <a:gd name="connsiteY38" fmla="*/ 169501 h 899754"/>
              <a:gd name="connsiteX39" fmla="*/ 0 w 899753"/>
              <a:gd name="connsiteY39" fmla="*/ 56380 h 899754"/>
              <a:gd name="connsiteX40" fmla="*/ 421973 w 899753"/>
              <a:gd name="connsiteY40" fmla="*/ 56380 h 89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99753" h="899754">
                <a:moveTo>
                  <a:pt x="57150" y="225425"/>
                </a:moveTo>
                <a:lnTo>
                  <a:pt x="113290" y="225425"/>
                </a:lnTo>
                <a:lnTo>
                  <a:pt x="113290" y="562409"/>
                </a:lnTo>
                <a:lnTo>
                  <a:pt x="422780" y="562409"/>
                </a:lnTo>
                <a:lnTo>
                  <a:pt x="478920" y="562409"/>
                </a:lnTo>
                <a:lnTo>
                  <a:pt x="788050" y="562409"/>
                </a:lnTo>
                <a:lnTo>
                  <a:pt x="788050" y="225425"/>
                </a:lnTo>
                <a:lnTo>
                  <a:pt x="844190" y="225425"/>
                </a:lnTo>
                <a:lnTo>
                  <a:pt x="844190" y="618873"/>
                </a:lnTo>
                <a:lnTo>
                  <a:pt x="478920" y="618873"/>
                </a:lnTo>
                <a:lnTo>
                  <a:pt x="478920" y="803729"/>
                </a:lnTo>
                <a:lnTo>
                  <a:pt x="490436" y="815597"/>
                </a:lnTo>
                <a:lnTo>
                  <a:pt x="518506" y="843649"/>
                </a:lnTo>
                <a:lnTo>
                  <a:pt x="591200" y="843649"/>
                </a:lnTo>
                <a:lnTo>
                  <a:pt x="591200" y="899754"/>
                </a:lnTo>
                <a:lnTo>
                  <a:pt x="495114" y="899754"/>
                </a:lnTo>
                <a:lnTo>
                  <a:pt x="450850" y="855158"/>
                </a:lnTo>
                <a:lnTo>
                  <a:pt x="406226" y="899754"/>
                </a:lnTo>
                <a:lnTo>
                  <a:pt x="310140" y="899754"/>
                </a:lnTo>
                <a:lnTo>
                  <a:pt x="310140" y="843649"/>
                </a:lnTo>
                <a:lnTo>
                  <a:pt x="382834" y="843649"/>
                </a:lnTo>
                <a:lnTo>
                  <a:pt x="410904" y="815597"/>
                </a:lnTo>
                <a:lnTo>
                  <a:pt x="422780" y="803729"/>
                </a:lnTo>
                <a:lnTo>
                  <a:pt x="422780" y="618873"/>
                </a:lnTo>
                <a:lnTo>
                  <a:pt x="57150" y="618873"/>
                </a:lnTo>
                <a:close/>
                <a:moveTo>
                  <a:pt x="672018" y="214313"/>
                </a:moveTo>
                <a:lnTo>
                  <a:pt x="715603" y="249981"/>
                </a:lnTo>
                <a:lnTo>
                  <a:pt x="542343" y="457505"/>
                </a:lnTo>
                <a:lnTo>
                  <a:pt x="371965" y="372478"/>
                </a:lnTo>
                <a:lnTo>
                  <a:pt x="225721" y="518753"/>
                </a:lnTo>
                <a:lnTo>
                  <a:pt x="185738" y="478761"/>
                </a:lnTo>
                <a:lnTo>
                  <a:pt x="360799" y="303663"/>
                </a:lnTo>
                <a:lnTo>
                  <a:pt x="527935" y="387249"/>
                </a:lnTo>
                <a:close/>
                <a:moveTo>
                  <a:pt x="421973" y="0"/>
                </a:moveTo>
                <a:lnTo>
                  <a:pt x="478140" y="0"/>
                </a:lnTo>
                <a:lnTo>
                  <a:pt x="478140" y="56380"/>
                </a:lnTo>
                <a:lnTo>
                  <a:pt x="899753" y="56380"/>
                </a:lnTo>
                <a:lnTo>
                  <a:pt x="899753" y="169501"/>
                </a:lnTo>
                <a:lnTo>
                  <a:pt x="0" y="169501"/>
                </a:lnTo>
                <a:lnTo>
                  <a:pt x="0" y="56380"/>
                </a:lnTo>
                <a:lnTo>
                  <a:pt x="421973" y="563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defTabSz="914217"/>
            <a:endParaRPr lang="en-US" dirty="0">
              <a:solidFill>
                <a:srgbClr val="B3B3B3"/>
              </a:solidFill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6085E-4DDE-4586-225B-840A90420B06}"/>
              </a:ext>
            </a:extLst>
          </p:cNvPr>
          <p:cNvSpPr txBox="1"/>
          <p:nvPr/>
        </p:nvSpPr>
        <p:spPr>
          <a:xfrm>
            <a:off x="8945526" y="2232833"/>
            <a:ext cx="3084459" cy="1015663"/>
          </a:xfrm>
          <a:prstGeom prst="rect">
            <a:avLst/>
          </a:prstGeom>
          <a:noFill/>
          <a:ln w="28575">
            <a:solidFill>
              <a:srgbClr val="0D0D0D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Accuracy 0.82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Precision 0.69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Recall 0.43</a:t>
            </a:r>
          </a:p>
          <a:p>
            <a:pPr algn="just" defTabSz="914217">
              <a:lnSpc>
                <a:spcPts val="1750"/>
              </a:lnSpc>
            </a:pPr>
            <a:r>
              <a:rPr lang="en-US" sz="1600" b="1" dirty="0">
                <a:solidFill>
                  <a:srgbClr val="0D0D0D"/>
                </a:solidFill>
                <a:latin typeface="Trebuchet MS" panose="020B06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f1-Score 0.53 </a:t>
            </a:r>
          </a:p>
        </p:txBody>
      </p:sp>
      <p:sp>
        <p:nvSpPr>
          <p:cNvPr id="22" name="Freeform 60">
            <a:extLst>
              <a:ext uri="{FF2B5EF4-FFF2-40B4-BE49-F238E27FC236}">
                <a16:creationId xmlns:a16="http://schemas.microsoft.com/office/drawing/2014/main" id="{7941A6D7-6B54-7FFB-552D-167ABFB6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21" y="2535877"/>
            <a:ext cx="687330" cy="558780"/>
          </a:xfrm>
          <a:custGeom>
            <a:avLst/>
            <a:gdLst>
              <a:gd name="connsiteX0" fmla="*/ 0 w 899752"/>
              <a:gd name="connsiteY0" fmla="*/ 674688 h 731474"/>
              <a:gd name="connsiteX1" fmla="*/ 899752 w 899752"/>
              <a:gd name="connsiteY1" fmla="*/ 674688 h 731474"/>
              <a:gd name="connsiteX2" fmla="*/ 899752 w 899752"/>
              <a:gd name="connsiteY2" fmla="*/ 731474 h 731474"/>
              <a:gd name="connsiteX3" fmla="*/ 0 w 899752"/>
              <a:gd name="connsiteY3" fmla="*/ 731474 h 731474"/>
              <a:gd name="connsiteX4" fmla="*/ 477948 w 899752"/>
              <a:gd name="connsiteY4" fmla="*/ 0 h 731474"/>
              <a:gd name="connsiteX5" fmla="*/ 646742 w 899752"/>
              <a:gd name="connsiteY5" fmla="*/ 0 h 731474"/>
              <a:gd name="connsiteX6" fmla="*/ 646742 w 899752"/>
              <a:gd name="connsiteY6" fmla="*/ 562219 h 731474"/>
              <a:gd name="connsiteX7" fmla="*/ 702886 w 899752"/>
              <a:gd name="connsiteY7" fmla="*/ 562219 h 731474"/>
              <a:gd name="connsiteX8" fmla="*/ 702886 w 899752"/>
              <a:gd name="connsiteY8" fmla="*/ 140465 h 731474"/>
              <a:gd name="connsiteX9" fmla="*/ 871680 w 899752"/>
              <a:gd name="connsiteY9" fmla="*/ 140465 h 731474"/>
              <a:gd name="connsiteX10" fmla="*/ 871680 w 899752"/>
              <a:gd name="connsiteY10" fmla="*/ 562219 h 731474"/>
              <a:gd name="connsiteX11" fmla="*/ 899752 w 899752"/>
              <a:gd name="connsiteY11" fmla="*/ 562219 h 731474"/>
              <a:gd name="connsiteX12" fmla="*/ 899752 w 899752"/>
              <a:gd name="connsiteY12" fmla="*/ 618765 h 731474"/>
              <a:gd name="connsiteX13" fmla="*/ 815176 w 899752"/>
              <a:gd name="connsiteY13" fmla="*/ 618765 h 731474"/>
              <a:gd name="connsiteX14" fmla="*/ 815176 w 899752"/>
              <a:gd name="connsiteY14" fmla="*/ 196651 h 731474"/>
              <a:gd name="connsiteX15" fmla="*/ 759031 w 899752"/>
              <a:gd name="connsiteY15" fmla="*/ 196651 h 731474"/>
              <a:gd name="connsiteX16" fmla="*/ 759031 w 899752"/>
              <a:gd name="connsiteY16" fmla="*/ 618765 h 731474"/>
              <a:gd name="connsiteX17" fmla="*/ 590597 w 899752"/>
              <a:gd name="connsiteY17" fmla="*/ 618765 h 731474"/>
              <a:gd name="connsiteX18" fmla="*/ 590597 w 899752"/>
              <a:gd name="connsiteY18" fmla="*/ 56186 h 731474"/>
              <a:gd name="connsiteX19" fmla="*/ 534093 w 899752"/>
              <a:gd name="connsiteY19" fmla="*/ 56186 h 731474"/>
              <a:gd name="connsiteX20" fmla="*/ 534093 w 899752"/>
              <a:gd name="connsiteY20" fmla="*/ 618765 h 731474"/>
              <a:gd name="connsiteX21" fmla="*/ 365659 w 899752"/>
              <a:gd name="connsiteY21" fmla="*/ 618765 h 731474"/>
              <a:gd name="connsiteX22" fmla="*/ 365659 w 899752"/>
              <a:gd name="connsiteY22" fmla="*/ 252837 h 731474"/>
              <a:gd name="connsiteX23" fmla="*/ 309155 w 899752"/>
              <a:gd name="connsiteY23" fmla="*/ 252837 h 731474"/>
              <a:gd name="connsiteX24" fmla="*/ 309155 w 899752"/>
              <a:gd name="connsiteY24" fmla="*/ 618765 h 731474"/>
              <a:gd name="connsiteX25" fmla="*/ 140721 w 899752"/>
              <a:gd name="connsiteY25" fmla="*/ 618765 h 731474"/>
              <a:gd name="connsiteX26" fmla="*/ 140721 w 899752"/>
              <a:gd name="connsiteY26" fmla="*/ 393661 h 731474"/>
              <a:gd name="connsiteX27" fmla="*/ 84217 w 899752"/>
              <a:gd name="connsiteY27" fmla="*/ 393661 h 731474"/>
              <a:gd name="connsiteX28" fmla="*/ 84217 w 899752"/>
              <a:gd name="connsiteY28" fmla="*/ 618765 h 731474"/>
              <a:gd name="connsiteX29" fmla="*/ 0 w 899752"/>
              <a:gd name="connsiteY29" fmla="*/ 618765 h 731474"/>
              <a:gd name="connsiteX30" fmla="*/ 0 w 899752"/>
              <a:gd name="connsiteY30" fmla="*/ 562219 h 731474"/>
              <a:gd name="connsiteX31" fmla="*/ 28072 w 899752"/>
              <a:gd name="connsiteY31" fmla="*/ 562219 h 731474"/>
              <a:gd name="connsiteX32" fmla="*/ 28072 w 899752"/>
              <a:gd name="connsiteY32" fmla="*/ 337476 h 731474"/>
              <a:gd name="connsiteX33" fmla="*/ 196866 w 899752"/>
              <a:gd name="connsiteY33" fmla="*/ 337476 h 731474"/>
              <a:gd name="connsiteX34" fmla="*/ 196866 w 899752"/>
              <a:gd name="connsiteY34" fmla="*/ 562219 h 731474"/>
              <a:gd name="connsiteX35" fmla="*/ 253010 w 899752"/>
              <a:gd name="connsiteY35" fmla="*/ 562219 h 731474"/>
              <a:gd name="connsiteX36" fmla="*/ 253010 w 899752"/>
              <a:gd name="connsiteY36" fmla="*/ 196651 h 731474"/>
              <a:gd name="connsiteX37" fmla="*/ 421804 w 899752"/>
              <a:gd name="connsiteY37" fmla="*/ 196651 h 731474"/>
              <a:gd name="connsiteX38" fmla="*/ 421804 w 899752"/>
              <a:gd name="connsiteY38" fmla="*/ 562219 h 731474"/>
              <a:gd name="connsiteX39" fmla="*/ 477948 w 899752"/>
              <a:gd name="connsiteY39" fmla="*/ 562219 h 7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99752" h="731474">
                <a:moveTo>
                  <a:pt x="0" y="674688"/>
                </a:moveTo>
                <a:lnTo>
                  <a:pt x="899752" y="674688"/>
                </a:lnTo>
                <a:lnTo>
                  <a:pt x="899752" y="731474"/>
                </a:lnTo>
                <a:lnTo>
                  <a:pt x="0" y="731474"/>
                </a:lnTo>
                <a:close/>
                <a:moveTo>
                  <a:pt x="477948" y="0"/>
                </a:moveTo>
                <a:lnTo>
                  <a:pt x="646742" y="0"/>
                </a:lnTo>
                <a:lnTo>
                  <a:pt x="646742" y="562219"/>
                </a:lnTo>
                <a:lnTo>
                  <a:pt x="702886" y="562219"/>
                </a:lnTo>
                <a:lnTo>
                  <a:pt x="702886" y="140465"/>
                </a:lnTo>
                <a:lnTo>
                  <a:pt x="871680" y="140465"/>
                </a:lnTo>
                <a:lnTo>
                  <a:pt x="871680" y="562219"/>
                </a:lnTo>
                <a:lnTo>
                  <a:pt x="899752" y="562219"/>
                </a:lnTo>
                <a:lnTo>
                  <a:pt x="899752" y="618765"/>
                </a:lnTo>
                <a:lnTo>
                  <a:pt x="815176" y="618765"/>
                </a:lnTo>
                <a:lnTo>
                  <a:pt x="815176" y="196651"/>
                </a:lnTo>
                <a:lnTo>
                  <a:pt x="759031" y="196651"/>
                </a:lnTo>
                <a:lnTo>
                  <a:pt x="759031" y="618765"/>
                </a:lnTo>
                <a:lnTo>
                  <a:pt x="590597" y="618765"/>
                </a:lnTo>
                <a:lnTo>
                  <a:pt x="590597" y="56186"/>
                </a:lnTo>
                <a:lnTo>
                  <a:pt x="534093" y="56186"/>
                </a:lnTo>
                <a:lnTo>
                  <a:pt x="534093" y="618765"/>
                </a:lnTo>
                <a:lnTo>
                  <a:pt x="365659" y="618765"/>
                </a:lnTo>
                <a:lnTo>
                  <a:pt x="365659" y="252837"/>
                </a:lnTo>
                <a:lnTo>
                  <a:pt x="309155" y="252837"/>
                </a:lnTo>
                <a:lnTo>
                  <a:pt x="309155" y="618765"/>
                </a:lnTo>
                <a:lnTo>
                  <a:pt x="140721" y="618765"/>
                </a:lnTo>
                <a:lnTo>
                  <a:pt x="140721" y="393661"/>
                </a:lnTo>
                <a:lnTo>
                  <a:pt x="84217" y="393661"/>
                </a:lnTo>
                <a:lnTo>
                  <a:pt x="84217" y="618765"/>
                </a:lnTo>
                <a:lnTo>
                  <a:pt x="0" y="618765"/>
                </a:lnTo>
                <a:lnTo>
                  <a:pt x="0" y="562219"/>
                </a:lnTo>
                <a:lnTo>
                  <a:pt x="28072" y="562219"/>
                </a:lnTo>
                <a:lnTo>
                  <a:pt x="28072" y="337476"/>
                </a:lnTo>
                <a:lnTo>
                  <a:pt x="196866" y="337476"/>
                </a:lnTo>
                <a:lnTo>
                  <a:pt x="196866" y="562219"/>
                </a:lnTo>
                <a:lnTo>
                  <a:pt x="253010" y="562219"/>
                </a:lnTo>
                <a:lnTo>
                  <a:pt x="253010" y="196651"/>
                </a:lnTo>
                <a:lnTo>
                  <a:pt x="421804" y="196651"/>
                </a:lnTo>
                <a:lnTo>
                  <a:pt x="421804" y="562219"/>
                </a:lnTo>
                <a:lnTo>
                  <a:pt x="477948" y="5622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BD568-E50C-9912-BD74-190B5DCB7971}"/>
              </a:ext>
            </a:extLst>
          </p:cNvPr>
          <p:cNvSpPr txBox="1"/>
          <p:nvPr/>
        </p:nvSpPr>
        <p:spPr>
          <a:xfrm>
            <a:off x="859465" y="361507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algn="ctr"/>
            <a:r>
              <a:rPr lang="en-GB" dirty="0"/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00005-FA5B-EAE0-DA4F-183D7ECC6E46}"/>
              </a:ext>
            </a:extLst>
          </p:cNvPr>
          <p:cNvSpPr txBox="1"/>
          <p:nvPr/>
        </p:nvSpPr>
        <p:spPr>
          <a:xfrm>
            <a:off x="267586" y="1353941"/>
            <a:ext cx="10473070" cy="5955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r>
              <a:rPr lang="en-GB" sz="3200" b="0" dirty="0" err="1">
                <a:latin typeface="Trebuchet MS" panose="020B0603020202020204" pitchFamily="34" charset="0"/>
              </a:rPr>
              <a:t>DefaultShield</a:t>
            </a:r>
            <a:r>
              <a:rPr lang="en-GB" sz="3200" b="0" dirty="0">
                <a:latin typeface="Trebuchet MS" panose="020B0603020202020204" pitchFamily="34" charset="0"/>
              </a:rPr>
              <a:t> : XG Boost Classifier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E1F95-8BEE-534E-E9B8-8810A0FA61D7}"/>
              </a:ext>
            </a:extLst>
          </p:cNvPr>
          <p:cNvSpPr txBox="1"/>
          <p:nvPr/>
        </p:nvSpPr>
        <p:spPr>
          <a:xfrm>
            <a:off x="267586" y="1988599"/>
            <a:ext cx="7536712" cy="35545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Fira Sans Extra Condensed"/>
              <a:buNone/>
              <a:defRPr sz="3600" b="1" i="0" u="none" strike="noStrike" cap="none">
                <a:solidFill>
                  <a:srgbClr val="1C2835"/>
                </a:solidFill>
                <a:latin typeface="Poppins" pitchFamily="2" charset="77"/>
                <a:cs typeface="Poppins" pitchFamily="2" charset="77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booster='</a:t>
            </a:r>
            <a:r>
              <a:rPr lang="en-GB" sz="2400" b="0" dirty="0" err="1">
                <a:latin typeface="Trebuchet MS" panose="020B0603020202020204" pitchFamily="34" charset="0"/>
              </a:rPr>
              <a:t>gbtree</a:t>
            </a:r>
            <a:r>
              <a:rPr lang="en-GB" sz="2400" b="0" dirty="0">
                <a:latin typeface="Trebuchet MS" panose="020B0603020202020204" pitchFamily="34" charset="0"/>
              </a:rPr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learning_rate</a:t>
            </a:r>
            <a:r>
              <a:rPr lang="en-GB" sz="2400" b="0" dirty="0">
                <a:latin typeface="Trebuchet MS" panose="020B0603020202020204" pitchFamily="34" charset="0"/>
              </a:rPr>
              <a:t>=0.1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max_depth</a:t>
            </a:r>
            <a:r>
              <a:rPr lang="en-GB" sz="2400" b="0" dirty="0">
                <a:latin typeface="Trebuchet MS" panose="020B0603020202020204" pitchFamily="34" charset="0"/>
              </a:rPr>
              <a:t>=10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n_estimators</a:t>
            </a:r>
            <a:r>
              <a:rPr lang="en-GB" sz="2400" b="0" dirty="0">
                <a:latin typeface="Trebuchet MS" panose="020B0603020202020204" pitchFamily="34" charset="0"/>
              </a:rPr>
              <a:t> = 175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reg_lambda</a:t>
            </a:r>
            <a:r>
              <a:rPr lang="en-GB" sz="2400" b="0" dirty="0">
                <a:latin typeface="Trebuchet MS" panose="020B0603020202020204" pitchFamily="34" charset="0"/>
              </a:rPr>
              <a:t> 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err="1">
                <a:latin typeface="Trebuchet MS" panose="020B0603020202020204" pitchFamily="34" charset="0"/>
              </a:rPr>
              <a:t>colsample_bytree</a:t>
            </a:r>
            <a:r>
              <a:rPr lang="en-GB" sz="2400" b="0" dirty="0">
                <a:latin typeface="Trebuchet MS" panose="020B0603020202020204" pitchFamily="34" charset="0"/>
              </a:rPr>
              <a:t>=0.5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rebuchet MS" panose="020B0603020202020204" pitchFamily="34" charset="0"/>
              </a:rPr>
              <a:t>subsample=0.8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9D296-F89D-CB91-01F8-6B11A0C8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78" y="4722754"/>
            <a:ext cx="6988636" cy="17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451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Fira Sans Extra Condensed</vt:lpstr>
      <vt:lpstr>Fira Sans Extra Condensed SemiBold</vt:lpstr>
      <vt:lpstr>Helvetica Neue</vt:lpstr>
      <vt:lpstr>Lato Light</vt:lpstr>
      <vt:lpstr>Poppins</vt:lpstr>
      <vt:lpstr>Poppins Medium</vt:lpstr>
      <vt:lpstr>Roboto</vt:lpstr>
      <vt:lpstr>Trebuchet MS</vt:lpstr>
      <vt:lpstr>Office Theme</vt:lpstr>
      <vt:lpstr>1_Office Theme</vt:lpstr>
      <vt:lpstr>Strategic Analysis: Business Environment Infographics by Slidesgo</vt:lpstr>
      <vt:lpstr>Machine Learning Model to Predict  Loan Default</vt:lpstr>
      <vt:lpstr>Key Facts</vt:lpstr>
      <vt:lpstr>Business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to Predict  Loan Default</dc:title>
  <dc:creator>Yasitha De Alwis</dc:creator>
  <cp:lastModifiedBy>Yasitha De Alwis</cp:lastModifiedBy>
  <cp:revision>7</cp:revision>
  <dcterms:created xsi:type="dcterms:W3CDTF">2023-11-15T02:04:32Z</dcterms:created>
  <dcterms:modified xsi:type="dcterms:W3CDTF">2023-11-15T04:00:53Z</dcterms:modified>
</cp:coreProperties>
</file>