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6" r:id="rId7"/>
    <p:sldId id="261" r:id="rId8"/>
    <p:sldId id="263" r:id="rId9"/>
    <p:sldId id="262" r:id="rId10"/>
    <p:sldId id="264" r:id="rId11"/>
    <p:sldId id="278" r:id="rId12"/>
    <p:sldId id="265" r:id="rId13"/>
    <p:sldId id="267" r:id="rId14"/>
    <p:sldId id="268" r:id="rId15"/>
    <p:sldId id="269" r:id="rId16"/>
    <p:sldId id="270" r:id="rId17"/>
    <p:sldId id="271"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68F8B-83A7-4721-9585-1DBC0151893A}" type="datetimeFigureOut">
              <a:rPr lang="tr-TR" smtClean="0"/>
              <a:t>26.06.2024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7D59D-6492-4AAD-8FAB-F1D7EB78AE92}" type="slidenum">
              <a:rPr lang="tr-TR" smtClean="0"/>
              <a:t>‹#›</a:t>
            </a:fld>
            <a:endParaRPr lang="tr-TR"/>
          </a:p>
        </p:txBody>
      </p:sp>
    </p:spTree>
    <p:extLst>
      <p:ext uri="{BB962C8B-B14F-4D97-AF65-F5344CB8AC3E}">
        <p14:creationId xmlns:p14="http://schemas.microsoft.com/office/powerpoint/2010/main" val="2141321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EA7D59D-6492-4AAD-8FAB-F1D7EB78AE92}" type="slidenum">
              <a:rPr lang="tr-TR" smtClean="0"/>
              <a:t>5</a:t>
            </a:fld>
            <a:endParaRPr lang="tr-TR"/>
          </a:p>
        </p:txBody>
      </p:sp>
    </p:spTree>
    <p:extLst>
      <p:ext uri="{BB962C8B-B14F-4D97-AF65-F5344CB8AC3E}">
        <p14:creationId xmlns:p14="http://schemas.microsoft.com/office/powerpoint/2010/main" val="3868175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EA7D59D-6492-4AAD-8FAB-F1D7EB78AE92}" type="slidenum">
              <a:rPr lang="tr-TR" smtClean="0"/>
              <a:t>8</a:t>
            </a:fld>
            <a:endParaRPr lang="tr-TR"/>
          </a:p>
        </p:txBody>
      </p:sp>
    </p:spTree>
    <p:extLst>
      <p:ext uri="{BB962C8B-B14F-4D97-AF65-F5344CB8AC3E}">
        <p14:creationId xmlns:p14="http://schemas.microsoft.com/office/powerpoint/2010/main" val="2351332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4B6E561-3F8F-4BC2-91AA-12214A938CF6}" type="datetimeFigureOut">
              <a:rPr lang="tr-TR" smtClean="0"/>
              <a:t>26.06.2024</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1CCFCD0-116F-4020-8F60-224C539ADE59}" type="slidenum">
              <a:rPr lang="tr-TR" smtClean="0"/>
              <a:t>‹#›</a:t>
            </a:fld>
            <a:endParaRPr lang="tr-TR"/>
          </a:p>
        </p:txBody>
      </p:sp>
    </p:spTree>
    <p:extLst>
      <p:ext uri="{BB962C8B-B14F-4D97-AF65-F5344CB8AC3E}">
        <p14:creationId xmlns:p14="http://schemas.microsoft.com/office/powerpoint/2010/main" val="2323097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4B6E561-3F8F-4BC2-91AA-12214A938CF6}" type="datetimeFigureOut">
              <a:rPr lang="tr-TR" smtClean="0"/>
              <a:t>26.06.2024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CCFCD0-116F-4020-8F60-224C539ADE59}" type="slidenum">
              <a:rPr lang="tr-TR" smtClean="0"/>
              <a:t>‹#›</a:t>
            </a:fld>
            <a:endParaRPr lang="tr-TR"/>
          </a:p>
        </p:txBody>
      </p:sp>
    </p:spTree>
    <p:extLst>
      <p:ext uri="{BB962C8B-B14F-4D97-AF65-F5344CB8AC3E}">
        <p14:creationId xmlns:p14="http://schemas.microsoft.com/office/powerpoint/2010/main" val="101570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B6E561-3F8F-4BC2-91AA-12214A938CF6}" type="datetimeFigureOut">
              <a:rPr lang="tr-TR" smtClean="0"/>
              <a:t>26.06.2024</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CCFCD0-116F-4020-8F60-224C539ADE59}" type="slidenum">
              <a:rPr lang="tr-TR" smtClean="0"/>
              <a:t>‹#›</a:t>
            </a:fld>
            <a:endParaRPr lang="tr-TR"/>
          </a:p>
        </p:txBody>
      </p:sp>
    </p:spTree>
    <p:extLst>
      <p:ext uri="{BB962C8B-B14F-4D97-AF65-F5344CB8AC3E}">
        <p14:creationId xmlns:p14="http://schemas.microsoft.com/office/powerpoint/2010/main" val="1555602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B6E561-3F8F-4BC2-91AA-12214A938CF6}" type="datetimeFigureOut">
              <a:rPr lang="tr-TR" smtClean="0"/>
              <a:t>26.06.2024</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CCFCD0-116F-4020-8F60-224C539ADE59}" type="slidenum">
              <a:rPr lang="tr-TR" smtClean="0"/>
              <a:t>‹#›</a:t>
            </a:fld>
            <a:endParaRPr lang="tr-TR"/>
          </a:p>
        </p:txBody>
      </p:sp>
    </p:spTree>
    <p:extLst>
      <p:ext uri="{BB962C8B-B14F-4D97-AF65-F5344CB8AC3E}">
        <p14:creationId xmlns:p14="http://schemas.microsoft.com/office/powerpoint/2010/main" val="2121492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B6E561-3F8F-4BC2-91AA-12214A938CF6}" type="datetimeFigureOut">
              <a:rPr lang="tr-TR" smtClean="0"/>
              <a:t>26.06.2024</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CCFCD0-116F-4020-8F60-224C539ADE59}" type="slidenum">
              <a:rPr lang="tr-TR" smtClean="0"/>
              <a:t>‹#›</a:t>
            </a:fld>
            <a:endParaRPr lang="tr-TR"/>
          </a:p>
        </p:txBody>
      </p:sp>
    </p:spTree>
    <p:extLst>
      <p:ext uri="{BB962C8B-B14F-4D97-AF65-F5344CB8AC3E}">
        <p14:creationId xmlns:p14="http://schemas.microsoft.com/office/powerpoint/2010/main" val="1431498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B6E561-3F8F-4BC2-91AA-12214A938CF6}" type="datetimeFigureOut">
              <a:rPr lang="tr-TR" smtClean="0"/>
              <a:t>26.06.2024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1CCFCD0-116F-4020-8F60-224C539ADE59}" type="slidenum">
              <a:rPr lang="tr-TR" smtClean="0"/>
              <a:t>‹#›</a:t>
            </a:fld>
            <a:endParaRPr lang="tr-TR"/>
          </a:p>
        </p:txBody>
      </p:sp>
    </p:spTree>
    <p:extLst>
      <p:ext uri="{BB962C8B-B14F-4D97-AF65-F5344CB8AC3E}">
        <p14:creationId xmlns:p14="http://schemas.microsoft.com/office/powerpoint/2010/main" val="1266277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B6E561-3F8F-4BC2-91AA-12214A938CF6}" type="datetimeFigureOut">
              <a:rPr lang="tr-TR" smtClean="0"/>
              <a:t>26.06.2024</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A1CCFCD0-116F-4020-8F60-224C539ADE59}" type="slidenum">
              <a:rPr lang="tr-TR" smtClean="0"/>
              <a:t>‹#›</a:t>
            </a:fld>
            <a:endParaRPr lang="tr-TR"/>
          </a:p>
        </p:txBody>
      </p:sp>
    </p:spTree>
    <p:extLst>
      <p:ext uri="{BB962C8B-B14F-4D97-AF65-F5344CB8AC3E}">
        <p14:creationId xmlns:p14="http://schemas.microsoft.com/office/powerpoint/2010/main" val="3632356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4B6E561-3F8F-4BC2-91AA-12214A938CF6}" type="datetimeFigureOut">
              <a:rPr lang="tr-TR" smtClean="0"/>
              <a:t>26.06.2024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CFCD0-116F-4020-8F60-224C539ADE59}" type="slidenum">
              <a:rPr lang="tr-TR" smtClean="0"/>
              <a:t>‹#›</a:t>
            </a:fld>
            <a:endParaRPr lang="tr-TR"/>
          </a:p>
        </p:txBody>
      </p:sp>
    </p:spTree>
    <p:extLst>
      <p:ext uri="{BB962C8B-B14F-4D97-AF65-F5344CB8AC3E}">
        <p14:creationId xmlns:p14="http://schemas.microsoft.com/office/powerpoint/2010/main" val="439135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4B6E561-3F8F-4BC2-91AA-12214A938CF6}" type="datetimeFigureOut">
              <a:rPr lang="tr-TR" smtClean="0"/>
              <a:t>26.06.2024</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CCFCD0-116F-4020-8F60-224C539ADE59}" type="slidenum">
              <a:rPr lang="tr-TR" smtClean="0"/>
              <a:t>‹#›</a:t>
            </a:fld>
            <a:endParaRPr lang="tr-TR"/>
          </a:p>
        </p:txBody>
      </p:sp>
    </p:spTree>
    <p:extLst>
      <p:ext uri="{BB962C8B-B14F-4D97-AF65-F5344CB8AC3E}">
        <p14:creationId xmlns:p14="http://schemas.microsoft.com/office/powerpoint/2010/main" val="447874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4B6E561-3F8F-4BC2-91AA-12214A938CF6}" type="datetimeFigureOut">
              <a:rPr lang="tr-TR" smtClean="0"/>
              <a:t>26.06.2024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CFCD0-116F-4020-8F60-224C539ADE59}" type="slidenum">
              <a:rPr lang="tr-TR" smtClean="0"/>
              <a:t>‹#›</a:t>
            </a:fld>
            <a:endParaRPr lang="tr-TR"/>
          </a:p>
        </p:txBody>
      </p:sp>
    </p:spTree>
    <p:extLst>
      <p:ext uri="{BB962C8B-B14F-4D97-AF65-F5344CB8AC3E}">
        <p14:creationId xmlns:p14="http://schemas.microsoft.com/office/powerpoint/2010/main" val="192358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B6E561-3F8F-4BC2-91AA-12214A938CF6}" type="datetimeFigureOut">
              <a:rPr lang="tr-TR" smtClean="0"/>
              <a:t>26.06.2024</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CCFCD0-116F-4020-8F60-224C539ADE59}" type="slidenum">
              <a:rPr lang="tr-TR" smtClean="0"/>
              <a:t>‹#›</a:t>
            </a:fld>
            <a:endParaRPr lang="tr-TR"/>
          </a:p>
        </p:txBody>
      </p:sp>
    </p:spTree>
    <p:extLst>
      <p:ext uri="{BB962C8B-B14F-4D97-AF65-F5344CB8AC3E}">
        <p14:creationId xmlns:p14="http://schemas.microsoft.com/office/powerpoint/2010/main" val="163788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4B6E561-3F8F-4BC2-91AA-12214A938CF6}" type="datetimeFigureOut">
              <a:rPr lang="tr-TR" smtClean="0"/>
              <a:t>26.06.2024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CCFCD0-116F-4020-8F60-224C539ADE59}" type="slidenum">
              <a:rPr lang="tr-TR" smtClean="0"/>
              <a:t>‹#›</a:t>
            </a:fld>
            <a:endParaRPr lang="tr-TR"/>
          </a:p>
        </p:txBody>
      </p:sp>
    </p:spTree>
    <p:extLst>
      <p:ext uri="{BB962C8B-B14F-4D97-AF65-F5344CB8AC3E}">
        <p14:creationId xmlns:p14="http://schemas.microsoft.com/office/powerpoint/2010/main" val="3917593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4B6E561-3F8F-4BC2-91AA-12214A938CF6}" type="datetimeFigureOut">
              <a:rPr lang="tr-TR" smtClean="0"/>
              <a:t>26.06.2024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1CCFCD0-116F-4020-8F60-224C539ADE59}" type="slidenum">
              <a:rPr lang="tr-TR" smtClean="0"/>
              <a:t>‹#›</a:t>
            </a:fld>
            <a:endParaRPr lang="tr-TR"/>
          </a:p>
        </p:txBody>
      </p:sp>
    </p:spTree>
    <p:extLst>
      <p:ext uri="{BB962C8B-B14F-4D97-AF65-F5344CB8AC3E}">
        <p14:creationId xmlns:p14="http://schemas.microsoft.com/office/powerpoint/2010/main" val="170720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4B6E561-3F8F-4BC2-91AA-12214A938CF6}" type="datetimeFigureOut">
              <a:rPr lang="tr-TR" smtClean="0"/>
              <a:t>26.06.2024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1CCFCD0-116F-4020-8F60-224C539ADE59}" type="slidenum">
              <a:rPr lang="tr-TR" smtClean="0"/>
              <a:t>‹#›</a:t>
            </a:fld>
            <a:endParaRPr lang="tr-TR"/>
          </a:p>
        </p:txBody>
      </p:sp>
    </p:spTree>
    <p:extLst>
      <p:ext uri="{BB962C8B-B14F-4D97-AF65-F5344CB8AC3E}">
        <p14:creationId xmlns:p14="http://schemas.microsoft.com/office/powerpoint/2010/main" val="2958461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6E561-3F8F-4BC2-91AA-12214A938CF6}" type="datetimeFigureOut">
              <a:rPr lang="tr-TR" smtClean="0"/>
              <a:t>26.06.2024</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1CCFCD0-116F-4020-8F60-224C539ADE59}" type="slidenum">
              <a:rPr lang="tr-TR" smtClean="0"/>
              <a:t>‹#›</a:t>
            </a:fld>
            <a:endParaRPr lang="tr-TR"/>
          </a:p>
        </p:txBody>
      </p:sp>
    </p:spTree>
    <p:extLst>
      <p:ext uri="{BB962C8B-B14F-4D97-AF65-F5344CB8AC3E}">
        <p14:creationId xmlns:p14="http://schemas.microsoft.com/office/powerpoint/2010/main" val="95700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4B6E561-3F8F-4BC2-91AA-12214A938CF6}" type="datetimeFigureOut">
              <a:rPr lang="tr-TR" smtClean="0"/>
              <a:t>26.06.2024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CCFCD0-116F-4020-8F60-224C539ADE59}" type="slidenum">
              <a:rPr lang="tr-TR" smtClean="0"/>
              <a:t>‹#›</a:t>
            </a:fld>
            <a:endParaRPr lang="tr-TR"/>
          </a:p>
        </p:txBody>
      </p:sp>
    </p:spTree>
    <p:extLst>
      <p:ext uri="{BB962C8B-B14F-4D97-AF65-F5344CB8AC3E}">
        <p14:creationId xmlns:p14="http://schemas.microsoft.com/office/powerpoint/2010/main" val="137100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4B6E561-3F8F-4BC2-91AA-12214A938CF6}" type="datetimeFigureOut">
              <a:rPr lang="tr-TR" smtClean="0"/>
              <a:t>26.06.2024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CCFCD0-116F-4020-8F60-224C539ADE59}" type="slidenum">
              <a:rPr lang="tr-TR" smtClean="0"/>
              <a:t>‹#›</a:t>
            </a:fld>
            <a:endParaRPr lang="tr-TR"/>
          </a:p>
        </p:txBody>
      </p:sp>
    </p:spTree>
    <p:extLst>
      <p:ext uri="{BB962C8B-B14F-4D97-AF65-F5344CB8AC3E}">
        <p14:creationId xmlns:p14="http://schemas.microsoft.com/office/powerpoint/2010/main" val="245227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4B6E561-3F8F-4BC2-91AA-12214A938CF6}" type="datetimeFigureOut">
              <a:rPr lang="tr-TR" smtClean="0"/>
              <a:t>26.06.2024</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1CCFCD0-116F-4020-8F60-224C539ADE59}" type="slidenum">
              <a:rPr lang="tr-TR" smtClean="0"/>
              <a:t>‹#›</a:t>
            </a:fld>
            <a:endParaRPr lang="tr-TR"/>
          </a:p>
        </p:txBody>
      </p:sp>
    </p:spTree>
    <p:extLst>
      <p:ext uri="{BB962C8B-B14F-4D97-AF65-F5344CB8AC3E}">
        <p14:creationId xmlns:p14="http://schemas.microsoft.com/office/powerpoint/2010/main" val="2513637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2B7675-DC69-318B-3E68-378333578633}"/>
              </a:ext>
            </a:extLst>
          </p:cNvPr>
          <p:cNvSpPr>
            <a:spLocks noGrp="1"/>
          </p:cNvSpPr>
          <p:nvPr>
            <p:ph type="ctrTitle"/>
          </p:nvPr>
        </p:nvSpPr>
        <p:spPr>
          <a:xfrm>
            <a:off x="964658" y="1765570"/>
            <a:ext cx="10262681" cy="1138136"/>
          </a:xfrm>
        </p:spPr>
        <p:txBody>
          <a:bodyPr/>
          <a:lstStyle/>
          <a:p>
            <a:pPr algn="ctr"/>
            <a:r>
              <a:rPr lang="tr-TR" sz="7200" b="1" dirty="0">
                <a:solidFill>
                  <a:schemeClr val="bg2">
                    <a:lumMod val="90000"/>
                  </a:schemeClr>
                </a:solidFill>
                <a:latin typeface="Times New Roman" panose="02020603050405020304" pitchFamily="18" charset="0"/>
                <a:cs typeface="Times New Roman" panose="02020603050405020304" pitchFamily="18" charset="0"/>
              </a:rPr>
              <a:t>Hoş Geldiniz</a:t>
            </a:r>
          </a:p>
        </p:txBody>
      </p:sp>
      <p:sp>
        <p:nvSpPr>
          <p:cNvPr id="3" name="Alt Başlık 2">
            <a:extLst>
              <a:ext uri="{FF2B5EF4-FFF2-40B4-BE49-F238E27FC236}">
                <a16:creationId xmlns:a16="http://schemas.microsoft.com/office/drawing/2014/main" id="{4A605783-6722-3FDE-A290-C34BD26FDC20}"/>
              </a:ext>
            </a:extLst>
          </p:cNvPr>
          <p:cNvSpPr>
            <a:spLocks noGrp="1"/>
          </p:cNvSpPr>
          <p:nvPr>
            <p:ph type="subTitle" idx="1"/>
          </p:nvPr>
        </p:nvSpPr>
        <p:spPr>
          <a:xfrm>
            <a:off x="1683171" y="3949431"/>
            <a:ext cx="8825658" cy="861420"/>
          </a:xfrm>
        </p:spPr>
        <p:txBody>
          <a:bodyPr/>
          <a:lstStyle/>
          <a:p>
            <a:pPr algn="ctr"/>
            <a:r>
              <a:rPr lang="tr-TR" b="1" dirty="0">
                <a:solidFill>
                  <a:schemeClr val="accent4">
                    <a:lumMod val="40000"/>
                    <a:lumOff val="60000"/>
                  </a:schemeClr>
                </a:solidFill>
                <a:latin typeface="Times New Roman" panose="02020603050405020304" pitchFamily="18" charset="0"/>
                <a:cs typeface="Times New Roman" panose="02020603050405020304" pitchFamily="18" charset="0"/>
              </a:rPr>
              <a:t>Ağ trafiği veri analizi</a:t>
            </a:r>
          </a:p>
        </p:txBody>
      </p:sp>
    </p:spTree>
    <p:extLst>
      <p:ext uri="{BB962C8B-B14F-4D97-AF65-F5344CB8AC3E}">
        <p14:creationId xmlns:p14="http://schemas.microsoft.com/office/powerpoint/2010/main" val="4097318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4753F1-1561-02BD-8BBA-7C88DAF80DB6}"/>
              </a:ext>
            </a:extLst>
          </p:cNvPr>
          <p:cNvSpPr>
            <a:spLocks noGrp="1"/>
          </p:cNvSpPr>
          <p:nvPr>
            <p:ph type="title"/>
          </p:nvPr>
        </p:nvSpPr>
        <p:spPr/>
        <p:txBody>
          <a:bodyPr/>
          <a:lstStyle/>
          <a:p>
            <a:r>
              <a:rPr lang="tr-TR" sz="4400" dirty="0"/>
              <a:t>Trafik Analizi</a:t>
            </a:r>
          </a:p>
        </p:txBody>
      </p:sp>
      <p:sp>
        <p:nvSpPr>
          <p:cNvPr id="3" name="İçerik Yer Tutucusu 2">
            <a:extLst>
              <a:ext uri="{FF2B5EF4-FFF2-40B4-BE49-F238E27FC236}">
                <a16:creationId xmlns:a16="http://schemas.microsoft.com/office/drawing/2014/main" id="{D7DACF12-16EC-0E46-9FF6-05A8000CD2CB}"/>
              </a:ext>
            </a:extLst>
          </p:cNvPr>
          <p:cNvSpPr>
            <a:spLocks noGrp="1"/>
          </p:cNvSpPr>
          <p:nvPr>
            <p:ph idx="1"/>
          </p:nvPr>
        </p:nvSpPr>
        <p:spPr>
          <a:xfrm>
            <a:off x="496111" y="2309286"/>
            <a:ext cx="11400817" cy="825500"/>
          </a:xfrm>
        </p:spPr>
        <p:txBody>
          <a:bodyPr>
            <a:normAutofit/>
          </a:bodyPr>
          <a:lstStyle/>
          <a:p>
            <a:r>
              <a:rPr lang="tr-TR" dirty="0" err="1">
                <a:solidFill>
                  <a:schemeClr val="tx1"/>
                </a:solidFill>
              </a:rPr>
              <a:t>destination_address</a:t>
            </a:r>
            <a:r>
              <a:rPr lang="tr-TR" dirty="0">
                <a:solidFill>
                  <a:schemeClr val="tx1"/>
                </a:solidFill>
              </a:rPr>
              <a:t> ve </a:t>
            </a:r>
            <a:r>
              <a:rPr lang="tr-TR" dirty="0" err="1">
                <a:solidFill>
                  <a:schemeClr val="tx1"/>
                </a:solidFill>
              </a:rPr>
              <a:t>source_address"e</a:t>
            </a:r>
            <a:r>
              <a:rPr lang="tr-TR" dirty="0">
                <a:solidFill>
                  <a:schemeClr val="tx1"/>
                </a:solidFill>
              </a:rPr>
              <a:t> göre filtrelenmiş ve dakika cinsinden örnekleme yaparak toplam veri (</a:t>
            </a:r>
            <a:r>
              <a:rPr lang="tr-TR" dirty="0" err="1">
                <a:solidFill>
                  <a:schemeClr val="tx1"/>
                </a:solidFill>
              </a:rPr>
              <a:t>bytes</a:t>
            </a:r>
            <a:r>
              <a:rPr lang="tr-TR" dirty="0">
                <a:solidFill>
                  <a:schemeClr val="tx1"/>
                </a:solidFill>
              </a:rPr>
              <a:t>) hesaplaması. </a:t>
            </a:r>
            <a:r>
              <a:rPr lang="tr-TR" dirty="0" err="1">
                <a:solidFill>
                  <a:schemeClr val="tx1"/>
                </a:solidFill>
              </a:rPr>
              <a:t>North_South</a:t>
            </a:r>
            <a:endParaRPr lang="tr-TR" dirty="0">
              <a:solidFill>
                <a:schemeClr val="tx1"/>
              </a:solidFill>
            </a:endParaRPr>
          </a:p>
        </p:txBody>
      </p:sp>
      <p:pic>
        <p:nvPicPr>
          <p:cNvPr id="6" name="Resim 5">
            <a:extLst>
              <a:ext uri="{FF2B5EF4-FFF2-40B4-BE49-F238E27FC236}">
                <a16:creationId xmlns:a16="http://schemas.microsoft.com/office/drawing/2014/main" id="{24BA69E3-87E8-BB7B-F63C-8393C27C2E8C}"/>
              </a:ext>
            </a:extLst>
          </p:cNvPr>
          <p:cNvPicPr>
            <a:picLocks noChangeAspect="1"/>
          </p:cNvPicPr>
          <p:nvPr/>
        </p:nvPicPr>
        <p:blipFill>
          <a:blip r:embed="rId2"/>
          <a:stretch>
            <a:fillRect/>
          </a:stretch>
        </p:blipFill>
        <p:spPr>
          <a:xfrm>
            <a:off x="1123544" y="2976664"/>
            <a:ext cx="9944911" cy="3881336"/>
          </a:xfrm>
          <a:prstGeom prst="rect">
            <a:avLst/>
          </a:prstGeom>
        </p:spPr>
      </p:pic>
    </p:spTree>
    <p:extLst>
      <p:ext uri="{BB962C8B-B14F-4D97-AF65-F5344CB8AC3E}">
        <p14:creationId xmlns:p14="http://schemas.microsoft.com/office/powerpoint/2010/main" val="3933925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BFCD12-8050-4393-F004-B01AB79AC65C}"/>
              </a:ext>
            </a:extLst>
          </p:cNvPr>
          <p:cNvSpPr>
            <a:spLocks noGrp="1"/>
          </p:cNvSpPr>
          <p:nvPr>
            <p:ph type="title"/>
          </p:nvPr>
        </p:nvSpPr>
        <p:spPr/>
        <p:txBody>
          <a:bodyPr/>
          <a:lstStyle/>
          <a:p>
            <a:r>
              <a:rPr lang="tr-TR" sz="4400" dirty="0"/>
              <a:t>Trafik Analizi</a:t>
            </a:r>
          </a:p>
        </p:txBody>
      </p:sp>
      <p:sp>
        <p:nvSpPr>
          <p:cNvPr id="3" name="İçerik Yer Tutucusu 2">
            <a:extLst>
              <a:ext uri="{FF2B5EF4-FFF2-40B4-BE49-F238E27FC236}">
                <a16:creationId xmlns:a16="http://schemas.microsoft.com/office/drawing/2014/main" id="{C04D8945-0B19-3762-B7A3-E9D4E0E48C92}"/>
              </a:ext>
            </a:extLst>
          </p:cNvPr>
          <p:cNvSpPr>
            <a:spLocks noGrp="1"/>
          </p:cNvSpPr>
          <p:nvPr>
            <p:ph idx="1"/>
          </p:nvPr>
        </p:nvSpPr>
        <p:spPr>
          <a:xfrm>
            <a:off x="437745" y="2292215"/>
            <a:ext cx="11644008" cy="784905"/>
          </a:xfrm>
        </p:spPr>
        <p:txBody>
          <a:bodyPr/>
          <a:lstStyle/>
          <a:p>
            <a:r>
              <a:rPr lang="tr-TR" dirty="0" err="1">
                <a:solidFill>
                  <a:schemeClr val="tx1"/>
                </a:solidFill>
              </a:rPr>
              <a:t>destination_address</a:t>
            </a:r>
            <a:r>
              <a:rPr lang="tr-TR" dirty="0">
                <a:solidFill>
                  <a:schemeClr val="tx1"/>
                </a:solidFill>
              </a:rPr>
              <a:t> ve </a:t>
            </a:r>
            <a:r>
              <a:rPr lang="tr-TR" dirty="0" err="1">
                <a:solidFill>
                  <a:schemeClr val="tx1"/>
                </a:solidFill>
              </a:rPr>
              <a:t>source_address"e</a:t>
            </a:r>
            <a:r>
              <a:rPr lang="tr-TR" dirty="0">
                <a:solidFill>
                  <a:schemeClr val="tx1"/>
                </a:solidFill>
              </a:rPr>
              <a:t> göre filtrelenmiş ve dakika cinsinden örnekleme yaparak toplam veri (</a:t>
            </a:r>
            <a:r>
              <a:rPr lang="tr-TR" dirty="0" err="1">
                <a:solidFill>
                  <a:schemeClr val="tx1"/>
                </a:solidFill>
              </a:rPr>
              <a:t>bytes</a:t>
            </a:r>
            <a:r>
              <a:rPr lang="tr-TR" dirty="0">
                <a:solidFill>
                  <a:schemeClr val="tx1"/>
                </a:solidFill>
              </a:rPr>
              <a:t>) hesaplaması. </a:t>
            </a:r>
            <a:r>
              <a:rPr lang="tr-TR" dirty="0" err="1">
                <a:solidFill>
                  <a:schemeClr val="tx1"/>
                </a:solidFill>
              </a:rPr>
              <a:t>East_West</a:t>
            </a:r>
            <a:endParaRPr lang="tr-TR" dirty="0">
              <a:solidFill>
                <a:schemeClr val="tx1"/>
              </a:solidFill>
            </a:endParaRPr>
          </a:p>
          <a:p>
            <a:endParaRPr lang="tr-TR" dirty="0">
              <a:solidFill>
                <a:schemeClr val="tx1"/>
              </a:solidFill>
            </a:endParaRPr>
          </a:p>
        </p:txBody>
      </p:sp>
      <p:pic>
        <p:nvPicPr>
          <p:cNvPr id="5" name="Resim 4">
            <a:extLst>
              <a:ext uri="{FF2B5EF4-FFF2-40B4-BE49-F238E27FC236}">
                <a16:creationId xmlns:a16="http://schemas.microsoft.com/office/drawing/2014/main" id="{BC49AF1A-01CE-2CA5-BC37-2297F3A25CB4}"/>
              </a:ext>
            </a:extLst>
          </p:cNvPr>
          <p:cNvPicPr>
            <a:picLocks noChangeAspect="1"/>
          </p:cNvPicPr>
          <p:nvPr/>
        </p:nvPicPr>
        <p:blipFill>
          <a:blip r:embed="rId2"/>
          <a:stretch>
            <a:fillRect/>
          </a:stretch>
        </p:blipFill>
        <p:spPr>
          <a:xfrm>
            <a:off x="1632165" y="3077120"/>
            <a:ext cx="8284202" cy="4072369"/>
          </a:xfrm>
          <a:prstGeom prst="rect">
            <a:avLst/>
          </a:prstGeom>
        </p:spPr>
      </p:pic>
    </p:spTree>
    <p:extLst>
      <p:ext uri="{BB962C8B-B14F-4D97-AF65-F5344CB8AC3E}">
        <p14:creationId xmlns:p14="http://schemas.microsoft.com/office/powerpoint/2010/main" val="1126740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35639-0F98-790F-3C9E-DB7D8319069A}"/>
              </a:ext>
            </a:extLst>
          </p:cNvPr>
          <p:cNvSpPr>
            <a:spLocks noGrp="1"/>
          </p:cNvSpPr>
          <p:nvPr>
            <p:ph type="title"/>
          </p:nvPr>
        </p:nvSpPr>
        <p:spPr/>
        <p:txBody>
          <a:bodyPr/>
          <a:lstStyle/>
          <a:p>
            <a:r>
              <a:rPr lang="tr-TR" sz="4400" dirty="0"/>
              <a:t>Trafik Analizi</a:t>
            </a:r>
          </a:p>
        </p:txBody>
      </p:sp>
      <p:sp>
        <p:nvSpPr>
          <p:cNvPr id="3" name="İçerik Yer Tutucusu 2">
            <a:extLst>
              <a:ext uri="{FF2B5EF4-FFF2-40B4-BE49-F238E27FC236}">
                <a16:creationId xmlns:a16="http://schemas.microsoft.com/office/drawing/2014/main" id="{6FFAE8FE-EF9C-5770-2839-BD46F2AB6022}"/>
              </a:ext>
            </a:extLst>
          </p:cNvPr>
          <p:cNvSpPr>
            <a:spLocks noGrp="1"/>
          </p:cNvSpPr>
          <p:nvPr>
            <p:ph idx="1"/>
          </p:nvPr>
        </p:nvSpPr>
        <p:spPr>
          <a:xfrm>
            <a:off x="573932" y="2243577"/>
            <a:ext cx="11284084" cy="587172"/>
          </a:xfrm>
        </p:spPr>
        <p:txBody>
          <a:bodyPr/>
          <a:lstStyle/>
          <a:p>
            <a:pPr algn="ctr"/>
            <a:r>
              <a:rPr lang="tr-TR" dirty="0">
                <a:solidFill>
                  <a:schemeClr val="tx1"/>
                </a:solidFill>
              </a:rPr>
              <a:t>En çok trafik yapan ve veri indiren/gönderen IP adresleri</a:t>
            </a:r>
          </a:p>
        </p:txBody>
      </p:sp>
      <p:pic>
        <p:nvPicPr>
          <p:cNvPr id="6" name="Resim 5">
            <a:extLst>
              <a:ext uri="{FF2B5EF4-FFF2-40B4-BE49-F238E27FC236}">
                <a16:creationId xmlns:a16="http://schemas.microsoft.com/office/drawing/2014/main" id="{8999BEAA-E51C-5543-F8F2-2718E3A8EF43}"/>
              </a:ext>
            </a:extLst>
          </p:cNvPr>
          <p:cNvPicPr>
            <a:picLocks noChangeAspect="1"/>
          </p:cNvPicPr>
          <p:nvPr/>
        </p:nvPicPr>
        <p:blipFill>
          <a:blip r:embed="rId2"/>
          <a:stretch>
            <a:fillRect/>
          </a:stretch>
        </p:blipFill>
        <p:spPr>
          <a:xfrm>
            <a:off x="1040961" y="2616588"/>
            <a:ext cx="10110078" cy="4173318"/>
          </a:xfrm>
          <a:prstGeom prst="rect">
            <a:avLst/>
          </a:prstGeom>
        </p:spPr>
      </p:pic>
    </p:spTree>
    <p:extLst>
      <p:ext uri="{BB962C8B-B14F-4D97-AF65-F5344CB8AC3E}">
        <p14:creationId xmlns:p14="http://schemas.microsoft.com/office/powerpoint/2010/main" val="2344919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334BE6-ACAB-EAC4-E516-F3D727BBF33A}"/>
              </a:ext>
            </a:extLst>
          </p:cNvPr>
          <p:cNvSpPr>
            <a:spLocks noGrp="1"/>
          </p:cNvSpPr>
          <p:nvPr>
            <p:ph type="title"/>
          </p:nvPr>
        </p:nvSpPr>
        <p:spPr/>
        <p:txBody>
          <a:bodyPr/>
          <a:lstStyle/>
          <a:p>
            <a:r>
              <a:rPr lang="tr-TR" dirty="0"/>
              <a:t>Siber Saldırılar: Port Taraması.</a:t>
            </a:r>
          </a:p>
        </p:txBody>
      </p:sp>
      <p:sp>
        <p:nvSpPr>
          <p:cNvPr id="3" name="İçerik Yer Tutucusu 2">
            <a:extLst>
              <a:ext uri="{FF2B5EF4-FFF2-40B4-BE49-F238E27FC236}">
                <a16:creationId xmlns:a16="http://schemas.microsoft.com/office/drawing/2014/main" id="{626122AE-2391-D36F-D2E0-625ACB90CC2D}"/>
              </a:ext>
            </a:extLst>
          </p:cNvPr>
          <p:cNvSpPr>
            <a:spLocks noGrp="1"/>
          </p:cNvSpPr>
          <p:nvPr>
            <p:ph idx="1"/>
          </p:nvPr>
        </p:nvSpPr>
        <p:spPr>
          <a:xfrm>
            <a:off x="506141" y="2253303"/>
            <a:ext cx="11179718" cy="4342049"/>
          </a:xfrm>
        </p:spPr>
        <p:txBody>
          <a:bodyPr>
            <a:normAutofit/>
          </a:bodyPr>
          <a:lstStyle/>
          <a:p>
            <a:r>
              <a:rPr lang="tr-TR" sz="1600" dirty="0">
                <a:solidFill>
                  <a:schemeClr val="tx1"/>
                </a:solidFill>
              </a:rPr>
              <a:t>Port taraması yaparken gelen Maildeki yönlendirmeye dayanarak çıkarabileceğim fikir açık portların tespiti oldu; Çıktılar biraz geç geliyor 1 günün sonunda elde ettiğim toplam açık portlar bunlar oldu.</a:t>
            </a:r>
          </a:p>
          <a:p>
            <a:r>
              <a:rPr lang="tr-TR" sz="1600" dirty="0" err="1">
                <a:solidFill>
                  <a:schemeClr val="tx1"/>
                </a:solidFill>
              </a:rPr>
              <a:t>İmport</a:t>
            </a:r>
            <a:r>
              <a:rPr lang="tr-TR" sz="1600" dirty="0">
                <a:solidFill>
                  <a:schemeClr val="tx1"/>
                </a:solidFill>
              </a:rPr>
              <a:t> </a:t>
            </a:r>
            <a:r>
              <a:rPr lang="tr-TR" sz="1600" dirty="0" err="1">
                <a:solidFill>
                  <a:schemeClr val="tx1"/>
                </a:solidFill>
              </a:rPr>
              <a:t>socket</a:t>
            </a:r>
            <a:r>
              <a:rPr lang="tr-TR" sz="1600" dirty="0">
                <a:solidFill>
                  <a:schemeClr val="tx1"/>
                </a:solidFill>
              </a:rPr>
              <a:t> </a:t>
            </a:r>
            <a:r>
              <a:rPr lang="tr-TR" sz="1600" dirty="0" err="1">
                <a:solidFill>
                  <a:schemeClr val="tx1"/>
                </a:solidFill>
              </a:rPr>
              <a:t>Pythonun</a:t>
            </a:r>
            <a:r>
              <a:rPr lang="tr-TR" sz="1600" dirty="0">
                <a:solidFill>
                  <a:schemeClr val="tx1"/>
                </a:solidFill>
              </a:rPr>
              <a:t> içerisinde bulunuyor. Bu modül sayesinde TCP ve UDP protokollerini kullanarak ağ bağlantıları kurulabilir ve veri transferi gerçekleştirilebilir. Bunun sayesinde Port taramamızı gerçekleştirmiş olduk. </a:t>
            </a:r>
          </a:p>
          <a:p>
            <a:endParaRPr lang="tr-TR" sz="1400" dirty="0">
              <a:solidFill>
                <a:schemeClr val="tx1"/>
              </a:solidFill>
            </a:endParaRPr>
          </a:p>
        </p:txBody>
      </p:sp>
      <p:pic>
        <p:nvPicPr>
          <p:cNvPr id="5" name="Resim 4">
            <a:extLst>
              <a:ext uri="{FF2B5EF4-FFF2-40B4-BE49-F238E27FC236}">
                <a16:creationId xmlns:a16="http://schemas.microsoft.com/office/drawing/2014/main" id="{2222211B-4A3C-E717-6C68-FB092A2B1A38}"/>
              </a:ext>
            </a:extLst>
          </p:cNvPr>
          <p:cNvPicPr>
            <a:picLocks noChangeAspect="1"/>
          </p:cNvPicPr>
          <p:nvPr/>
        </p:nvPicPr>
        <p:blipFill>
          <a:blip r:embed="rId2"/>
          <a:stretch>
            <a:fillRect/>
          </a:stretch>
        </p:blipFill>
        <p:spPr>
          <a:xfrm>
            <a:off x="872852" y="3714336"/>
            <a:ext cx="3120105" cy="2997748"/>
          </a:xfrm>
          <a:prstGeom prst="rect">
            <a:avLst/>
          </a:prstGeom>
        </p:spPr>
      </p:pic>
    </p:spTree>
    <p:extLst>
      <p:ext uri="{BB962C8B-B14F-4D97-AF65-F5344CB8AC3E}">
        <p14:creationId xmlns:p14="http://schemas.microsoft.com/office/powerpoint/2010/main" val="3803045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DA1CC2-FCCD-64A5-16B9-433698339BBE}"/>
              </a:ext>
            </a:extLst>
          </p:cNvPr>
          <p:cNvSpPr>
            <a:spLocks noGrp="1"/>
          </p:cNvSpPr>
          <p:nvPr>
            <p:ph type="title"/>
          </p:nvPr>
        </p:nvSpPr>
        <p:spPr/>
        <p:txBody>
          <a:bodyPr/>
          <a:lstStyle/>
          <a:p>
            <a:r>
              <a:rPr lang="tr-TR" dirty="0"/>
              <a:t>Siber Saldırılar: </a:t>
            </a:r>
            <a:r>
              <a:rPr lang="tr-TR" dirty="0" err="1"/>
              <a:t>Bruteforce</a:t>
            </a:r>
            <a:r>
              <a:rPr lang="tr-TR" dirty="0"/>
              <a:t> </a:t>
            </a:r>
          </a:p>
        </p:txBody>
      </p:sp>
      <p:sp>
        <p:nvSpPr>
          <p:cNvPr id="3" name="İçerik Yer Tutucusu 2">
            <a:extLst>
              <a:ext uri="{FF2B5EF4-FFF2-40B4-BE49-F238E27FC236}">
                <a16:creationId xmlns:a16="http://schemas.microsoft.com/office/drawing/2014/main" id="{8DDF4E25-7AB7-1538-6234-9F16679A689C}"/>
              </a:ext>
            </a:extLst>
          </p:cNvPr>
          <p:cNvSpPr>
            <a:spLocks noGrp="1"/>
          </p:cNvSpPr>
          <p:nvPr>
            <p:ph idx="1"/>
          </p:nvPr>
        </p:nvSpPr>
        <p:spPr>
          <a:xfrm>
            <a:off x="386468" y="2266545"/>
            <a:ext cx="11636919" cy="4113179"/>
          </a:xfrm>
        </p:spPr>
        <p:txBody>
          <a:bodyPr/>
          <a:lstStyle/>
          <a:p>
            <a:r>
              <a:rPr lang="tr-TR" sz="16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Grafiğe göre</a:t>
            </a:r>
            <a:r>
              <a:rPr lang="tr-TR"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bruteforce</a:t>
            </a:r>
            <a:r>
              <a:rPr lang="tr-TR"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saldırılarını gerçekleştiren IP adreslerini ve hedef IP adreslerini tespit ettik. Eşik değeri (örneğin, 10 başarısız deneme) belirledikten sonra, bu değeri aşan IP adreslerini ve hedeflerini tespit ettik. </a:t>
            </a:r>
            <a:r>
              <a:rPr lang="tr-TR" sz="16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Dakika bazında başarısız giriş denemeleri tespit edildi.</a:t>
            </a:r>
            <a:endParaRPr lang="tr-TR" sz="16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endParaRPr lang="tr-TR" dirty="0">
              <a:solidFill>
                <a:schemeClr val="tx1"/>
              </a:solidFill>
            </a:endParaRPr>
          </a:p>
        </p:txBody>
      </p:sp>
      <p:pic>
        <p:nvPicPr>
          <p:cNvPr id="5" name="Resim 4">
            <a:extLst>
              <a:ext uri="{FF2B5EF4-FFF2-40B4-BE49-F238E27FC236}">
                <a16:creationId xmlns:a16="http://schemas.microsoft.com/office/drawing/2014/main" id="{C04DB982-EFB0-EEC6-361E-A4375081A91F}"/>
              </a:ext>
            </a:extLst>
          </p:cNvPr>
          <p:cNvPicPr>
            <a:picLocks noChangeAspect="1"/>
          </p:cNvPicPr>
          <p:nvPr/>
        </p:nvPicPr>
        <p:blipFill>
          <a:blip r:embed="rId2"/>
          <a:stretch>
            <a:fillRect/>
          </a:stretch>
        </p:blipFill>
        <p:spPr>
          <a:xfrm>
            <a:off x="2493848" y="2899353"/>
            <a:ext cx="6620969" cy="3834464"/>
          </a:xfrm>
          <a:prstGeom prst="rect">
            <a:avLst/>
          </a:prstGeom>
        </p:spPr>
      </p:pic>
    </p:spTree>
    <p:extLst>
      <p:ext uri="{BB962C8B-B14F-4D97-AF65-F5344CB8AC3E}">
        <p14:creationId xmlns:p14="http://schemas.microsoft.com/office/powerpoint/2010/main" val="3642769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294701-41F0-C74F-D427-C133435C278A}"/>
              </a:ext>
            </a:extLst>
          </p:cNvPr>
          <p:cNvSpPr>
            <a:spLocks noGrp="1"/>
          </p:cNvSpPr>
          <p:nvPr>
            <p:ph type="title"/>
          </p:nvPr>
        </p:nvSpPr>
        <p:spPr/>
        <p:txBody>
          <a:bodyPr/>
          <a:lstStyle/>
          <a:p>
            <a:r>
              <a:rPr lang="tr-TR" dirty="0"/>
              <a:t>Siber Saldırılar: ARP-</a:t>
            </a:r>
            <a:r>
              <a:rPr lang="tr-TR" dirty="0" err="1"/>
              <a:t>Scan</a:t>
            </a:r>
            <a:r>
              <a:rPr lang="tr-TR" dirty="0"/>
              <a:t>	 </a:t>
            </a:r>
          </a:p>
        </p:txBody>
      </p:sp>
      <p:sp>
        <p:nvSpPr>
          <p:cNvPr id="3" name="İçerik Yer Tutucusu 2">
            <a:extLst>
              <a:ext uri="{FF2B5EF4-FFF2-40B4-BE49-F238E27FC236}">
                <a16:creationId xmlns:a16="http://schemas.microsoft.com/office/drawing/2014/main" id="{D6CBC1B4-F405-89A8-B239-FC4C7C6B8E49}"/>
              </a:ext>
            </a:extLst>
          </p:cNvPr>
          <p:cNvSpPr>
            <a:spLocks noGrp="1"/>
          </p:cNvSpPr>
          <p:nvPr>
            <p:ph idx="1"/>
          </p:nvPr>
        </p:nvSpPr>
        <p:spPr>
          <a:xfrm>
            <a:off x="466928" y="2305455"/>
            <a:ext cx="11274357" cy="4426085"/>
          </a:xfrm>
        </p:spPr>
        <p:txBody>
          <a:bodyPr>
            <a:normAutofit/>
          </a:bodyPr>
          <a:lstStyle/>
          <a:p>
            <a:r>
              <a:rPr lang="tr-TR" sz="1600" dirty="0">
                <a:solidFill>
                  <a:schemeClr val="tx1"/>
                </a:solidFill>
              </a:rPr>
              <a:t>ARP analizi yaparken burada verinin içerisinde </a:t>
            </a:r>
            <a:r>
              <a:rPr lang="tr-TR" sz="1600" dirty="0" err="1">
                <a:solidFill>
                  <a:schemeClr val="tx1"/>
                </a:solidFill>
              </a:rPr>
              <a:t>application_name</a:t>
            </a:r>
            <a:r>
              <a:rPr lang="tr-TR" sz="1600" dirty="0">
                <a:solidFill>
                  <a:schemeClr val="tx1"/>
                </a:solidFill>
              </a:rPr>
              <a:t> adlı değişkenin içerisinde ARP-</a:t>
            </a:r>
            <a:r>
              <a:rPr lang="tr-TR" sz="1600" dirty="0" err="1">
                <a:solidFill>
                  <a:schemeClr val="tx1"/>
                </a:solidFill>
              </a:rPr>
              <a:t>Request</a:t>
            </a:r>
            <a:r>
              <a:rPr lang="tr-TR" sz="1600" dirty="0">
                <a:solidFill>
                  <a:schemeClr val="tx1"/>
                </a:solidFill>
              </a:rPr>
              <a:t> olduğunu fark ettim. Ardından araştırmalarımın sonucu ARP-</a:t>
            </a:r>
            <a:r>
              <a:rPr lang="tr-TR" sz="1600" dirty="0" err="1">
                <a:solidFill>
                  <a:schemeClr val="tx1"/>
                </a:solidFill>
              </a:rPr>
              <a:t>Requestin</a:t>
            </a:r>
            <a:r>
              <a:rPr lang="tr-TR" sz="1600" dirty="0">
                <a:solidFill>
                  <a:schemeClr val="tx1"/>
                </a:solidFill>
              </a:rPr>
              <a:t> hedef IP adresine istek atması sonucu bir saldırı olduğunu keşfettim ve kodu bu şekilde uyarladım. </a:t>
            </a:r>
          </a:p>
        </p:txBody>
      </p:sp>
      <p:pic>
        <p:nvPicPr>
          <p:cNvPr id="5" name="Resim 4">
            <a:extLst>
              <a:ext uri="{FF2B5EF4-FFF2-40B4-BE49-F238E27FC236}">
                <a16:creationId xmlns:a16="http://schemas.microsoft.com/office/drawing/2014/main" id="{B4A3C251-DFCE-8CE3-7276-060CB1D1A576}"/>
              </a:ext>
            </a:extLst>
          </p:cNvPr>
          <p:cNvPicPr>
            <a:picLocks noChangeAspect="1"/>
          </p:cNvPicPr>
          <p:nvPr/>
        </p:nvPicPr>
        <p:blipFill>
          <a:blip r:embed="rId2"/>
          <a:stretch>
            <a:fillRect/>
          </a:stretch>
        </p:blipFill>
        <p:spPr>
          <a:xfrm>
            <a:off x="823249" y="3187028"/>
            <a:ext cx="4740972" cy="3544512"/>
          </a:xfrm>
          <a:prstGeom prst="rect">
            <a:avLst/>
          </a:prstGeom>
        </p:spPr>
      </p:pic>
      <p:pic>
        <p:nvPicPr>
          <p:cNvPr id="7" name="Resim 6">
            <a:extLst>
              <a:ext uri="{FF2B5EF4-FFF2-40B4-BE49-F238E27FC236}">
                <a16:creationId xmlns:a16="http://schemas.microsoft.com/office/drawing/2014/main" id="{6F42E688-C066-DA27-88FC-1C69FFA11604}"/>
              </a:ext>
            </a:extLst>
          </p:cNvPr>
          <p:cNvPicPr>
            <a:picLocks noChangeAspect="1"/>
          </p:cNvPicPr>
          <p:nvPr/>
        </p:nvPicPr>
        <p:blipFill>
          <a:blip r:embed="rId3"/>
          <a:stretch>
            <a:fillRect/>
          </a:stretch>
        </p:blipFill>
        <p:spPr>
          <a:xfrm>
            <a:off x="5535660" y="3158206"/>
            <a:ext cx="5799104" cy="3602156"/>
          </a:xfrm>
          <a:prstGeom prst="rect">
            <a:avLst/>
          </a:prstGeom>
        </p:spPr>
      </p:pic>
    </p:spTree>
    <p:extLst>
      <p:ext uri="{BB962C8B-B14F-4D97-AF65-F5344CB8AC3E}">
        <p14:creationId xmlns:p14="http://schemas.microsoft.com/office/powerpoint/2010/main" val="2603754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4665D9-678C-6692-5618-2021EABBD823}"/>
              </a:ext>
            </a:extLst>
          </p:cNvPr>
          <p:cNvSpPr>
            <a:spLocks noGrp="1"/>
          </p:cNvSpPr>
          <p:nvPr>
            <p:ph type="title"/>
          </p:nvPr>
        </p:nvSpPr>
        <p:spPr/>
        <p:txBody>
          <a:bodyPr/>
          <a:lstStyle/>
          <a:p>
            <a:r>
              <a:rPr lang="tr-TR" dirty="0"/>
              <a:t>Siber Saldırılar: </a:t>
            </a:r>
            <a:r>
              <a:rPr lang="tr-TR" dirty="0" err="1"/>
              <a:t>Exfiltration</a:t>
            </a:r>
            <a:r>
              <a:rPr lang="tr-TR" dirty="0"/>
              <a:t> </a:t>
            </a:r>
          </a:p>
        </p:txBody>
      </p:sp>
      <p:sp>
        <p:nvSpPr>
          <p:cNvPr id="3" name="İçerik Yer Tutucusu 2">
            <a:extLst>
              <a:ext uri="{FF2B5EF4-FFF2-40B4-BE49-F238E27FC236}">
                <a16:creationId xmlns:a16="http://schemas.microsoft.com/office/drawing/2014/main" id="{433CE478-767C-64C2-BE0F-BFBFE3BDF77C}"/>
              </a:ext>
            </a:extLst>
          </p:cNvPr>
          <p:cNvSpPr>
            <a:spLocks noGrp="1"/>
          </p:cNvSpPr>
          <p:nvPr>
            <p:ph idx="1"/>
          </p:nvPr>
        </p:nvSpPr>
        <p:spPr>
          <a:xfrm>
            <a:off x="350196" y="2208179"/>
            <a:ext cx="11598614" cy="800404"/>
          </a:xfrm>
        </p:spPr>
        <p:txBody>
          <a:bodyPr>
            <a:normAutofit fontScale="92500"/>
          </a:bodyPr>
          <a:lstStyle/>
          <a:p>
            <a:r>
              <a:rPr lang="tr-TR" sz="1600" dirty="0">
                <a:solidFill>
                  <a:schemeClr val="tx1"/>
                </a:solidFill>
              </a:rPr>
              <a:t>Burada da arp ye benzer bir </a:t>
            </a:r>
            <a:r>
              <a:rPr lang="tr-TR" sz="1600" dirty="0" err="1">
                <a:solidFill>
                  <a:schemeClr val="tx1"/>
                </a:solidFill>
              </a:rPr>
              <a:t>methodla</a:t>
            </a:r>
            <a:r>
              <a:rPr lang="tr-TR" sz="1600" dirty="0">
                <a:solidFill>
                  <a:schemeClr val="tx1"/>
                </a:solidFill>
              </a:rPr>
              <a:t> yaklaşım sergiledim, </a:t>
            </a:r>
            <a:r>
              <a:rPr lang="tr-TR" sz="1600" dirty="0" err="1">
                <a:solidFill>
                  <a:schemeClr val="tx1"/>
                </a:solidFill>
              </a:rPr>
              <a:t>application_name</a:t>
            </a:r>
            <a:r>
              <a:rPr lang="tr-TR" sz="1600" dirty="0">
                <a:solidFill>
                  <a:schemeClr val="tx1"/>
                </a:solidFill>
              </a:rPr>
              <a:t> değişkeninin içerisinde yakaladığım ["FTP_CONTROL", "FTP_DATA", "HTTP", "HTTPS", "SMTP", "POP3", "IMAP", "DNS", "SSH", "Telnet", "RDP", "SMB"] isimler </a:t>
            </a:r>
            <a:r>
              <a:rPr lang="tr-TR" sz="1600" dirty="0" err="1">
                <a:solidFill>
                  <a:schemeClr val="tx1"/>
                </a:solidFill>
              </a:rPr>
              <a:t>vasıtasıylar</a:t>
            </a:r>
            <a:r>
              <a:rPr lang="tr-TR" sz="1600" dirty="0">
                <a:solidFill>
                  <a:schemeClr val="tx1"/>
                </a:solidFill>
              </a:rPr>
              <a:t> </a:t>
            </a:r>
            <a:r>
              <a:rPr lang="tr-TR" sz="1600" dirty="0" err="1">
                <a:solidFill>
                  <a:schemeClr val="tx1"/>
                </a:solidFill>
              </a:rPr>
              <a:t>Exfiltration</a:t>
            </a:r>
            <a:r>
              <a:rPr lang="tr-TR" sz="1600" dirty="0">
                <a:solidFill>
                  <a:schemeClr val="tx1"/>
                </a:solidFill>
              </a:rPr>
              <a:t> analizimi gerçekleştirdim burada hem </a:t>
            </a:r>
            <a:r>
              <a:rPr lang="tr-TR" sz="1600" dirty="0" err="1">
                <a:solidFill>
                  <a:schemeClr val="tx1"/>
                </a:solidFill>
              </a:rPr>
              <a:t>Source_address</a:t>
            </a:r>
            <a:r>
              <a:rPr lang="tr-TR" sz="1600" dirty="0">
                <a:solidFill>
                  <a:schemeClr val="tx1"/>
                </a:solidFill>
              </a:rPr>
              <a:t> hem </a:t>
            </a:r>
            <a:r>
              <a:rPr lang="tr-TR" sz="1600" dirty="0" err="1">
                <a:solidFill>
                  <a:schemeClr val="tx1"/>
                </a:solidFill>
              </a:rPr>
              <a:t>Destination_address</a:t>
            </a:r>
            <a:r>
              <a:rPr lang="tr-TR" sz="1600" dirty="0">
                <a:solidFill>
                  <a:schemeClr val="tx1"/>
                </a:solidFill>
              </a:rPr>
              <a:t> olarak ayrı ayrı çıktılar aldım </a:t>
            </a:r>
          </a:p>
        </p:txBody>
      </p:sp>
      <p:pic>
        <p:nvPicPr>
          <p:cNvPr id="7" name="Resim 6">
            <a:extLst>
              <a:ext uri="{FF2B5EF4-FFF2-40B4-BE49-F238E27FC236}">
                <a16:creationId xmlns:a16="http://schemas.microsoft.com/office/drawing/2014/main" id="{69FF120E-306A-CE4C-4596-AD1084110C15}"/>
              </a:ext>
            </a:extLst>
          </p:cNvPr>
          <p:cNvPicPr>
            <a:picLocks noChangeAspect="1"/>
          </p:cNvPicPr>
          <p:nvPr/>
        </p:nvPicPr>
        <p:blipFill>
          <a:blip r:embed="rId2"/>
          <a:stretch>
            <a:fillRect/>
          </a:stretch>
        </p:blipFill>
        <p:spPr>
          <a:xfrm>
            <a:off x="466928" y="2964809"/>
            <a:ext cx="5515583" cy="3893191"/>
          </a:xfrm>
          <a:prstGeom prst="rect">
            <a:avLst/>
          </a:prstGeom>
        </p:spPr>
      </p:pic>
      <p:pic>
        <p:nvPicPr>
          <p:cNvPr id="9" name="Resim 8">
            <a:extLst>
              <a:ext uri="{FF2B5EF4-FFF2-40B4-BE49-F238E27FC236}">
                <a16:creationId xmlns:a16="http://schemas.microsoft.com/office/drawing/2014/main" id="{447855F6-C1B4-F550-CEC2-01F5630C89BC}"/>
              </a:ext>
            </a:extLst>
          </p:cNvPr>
          <p:cNvPicPr>
            <a:picLocks noChangeAspect="1"/>
          </p:cNvPicPr>
          <p:nvPr/>
        </p:nvPicPr>
        <p:blipFill>
          <a:blip r:embed="rId3"/>
          <a:stretch>
            <a:fillRect/>
          </a:stretch>
        </p:blipFill>
        <p:spPr>
          <a:xfrm>
            <a:off x="6085322" y="3008583"/>
            <a:ext cx="5639750" cy="3805642"/>
          </a:xfrm>
          <a:prstGeom prst="rect">
            <a:avLst/>
          </a:prstGeom>
        </p:spPr>
      </p:pic>
    </p:spTree>
    <p:extLst>
      <p:ext uri="{BB962C8B-B14F-4D97-AF65-F5344CB8AC3E}">
        <p14:creationId xmlns:p14="http://schemas.microsoft.com/office/powerpoint/2010/main" val="937612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15" name="Rectangle 1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useBgFill="1">
        <p:nvSpPr>
          <p:cNvPr id="17" name="Rectangle 16">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etal tic-tac-toe game pieces">
            <a:extLst>
              <a:ext uri="{FF2B5EF4-FFF2-40B4-BE49-F238E27FC236}">
                <a16:creationId xmlns:a16="http://schemas.microsoft.com/office/drawing/2014/main" id="{F2AF0CA5-189D-399E-93B6-EA5ACB270DBC}"/>
              </a:ext>
            </a:extLst>
          </p:cNvPr>
          <p:cNvPicPr>
            <a:picLocks noChangeAspect="1"/>
          </p:cNvPicPr>
          <p:nvPr/>
        </p:nvPicPr>
        <p:blipFill rotWithShape="1">
          <a:blip r:embed="rId3">
            <a:alphaModFix amt="40000"/>
          </a:blip>
          <a:srcRect t="19239" b="5761"/>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1018C464-1672-A61A-283D-A994AE8E9DA2}"/>
              </a:ext>
            </a:extLst>
          </p:cNvPr>
          <p:cNvSpPr>
            <a:spLocks noGrp="1"/>
          </p:cNvSpPr>
          <p:nvPr>
            <p:ph type="title"/>
          </p:nvPr>
        </p:nvSpPr>
        <p:spPr>
          <a:xfrm>
            <a:off x="1057678" y="2556933"/>
            <a:ext cx="8825658" cy="2677648"/>
          </a:xfrm>
        </p:spPr>
        <p:txBody>
          <a:bodyPr vert="horz" lIns="91440" tIns="45720" rIns="91440" bIns="45720" rtlCol="0" anchor="b">
            <a:normAutofit/>
          </a:bodyPr>
          <a:lstStyle/>
          <a:p>
            <a:r>
              <a:rPr lang="en-US" sz="9600" dirty="0">
                <a:solidFill>
                  <a:schemeClr val="tx1"/>
                </a:solidFill>
              </a:rPr>
              <a:t>Bonus</a:t>
            </a:r>
            <a:endParaRPr lang="en-US" sz="5400" dirty="0">
              <a:solidFill>
                <a:schemeClr val="tx1"/>
              </a:solidFill>
            </a:endParaRPr>
          </a:p>
        </p:txBody>
      </p:sp>
    </p:spTree>
    <p:extLst>
      <p:ext uri="{BB962C8B-B14F-4D97-AF65-F5344CB8AC3E}">
        <p14:creationId xmlns:p14="http://schemas.microsoft.com/office/powerpoint/2010/main" val="88088643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tr-TR"/>
            </a:p>
          </p:txBody>
        </p:sp>
      </p:grpSp>
      <p:sp>
        <p:nvSpPr>
          <p:cNvPr id="2" name="Başlık 1">
            <a:extLst>
              <a:ext uri="{FF2B5EF4-FFF2-40B4-BE49-F238E27FC236}">
                <a16:creationId xmlns:a16="http://schemas.microsoft.com/office/drawing/2014/main" id="{B7FFFFB5-75FA-B134-55F9-A4759F269C00}"/>
              </a:ext>
            </a:extLst>
          </p:cNvPr>
          <p:cNvSpPr>
            <a:spLocks noGrp="1"/>
          </p:cNvSpPr>
          <p:nvPr>
            <p:ph type="title"/>
          </p:nvPr>
        </p:nvSpPr>
        <p:spPr>
          <a:xfrm>
            <a:off x="622571" y="1209957"/>
            <a:ext cx="3412381" cy="4438087"/>
          </a:xfrm>
        </p:spPr>
        <p:txBody>
          <a:bodyPr anchor="ctr">
            <a:normAutofit/>
          </a:bodyPr>
          <a:lstStyle/>
          <a:p>
            <a:pPr algn="ctr"/>
            <a:r>
              <a:rPr lang="tr-TR" sz="1600" dirty="0">
                <a:solidFill>
                  <a:schemeClr val="tx1"/>
                </a:solidFill>
              </a:rPr>
              <a:t>Ağ Trafik verisi </a:t>
            </a:r>
            <a:r>
              <a:rPr lang="tr-TR" sz="1600" dirty="0" err="1">
                <a:solidFill>
                  <a:schemeClr val="tx1"/>
                </a:solidFill>
              </a:rPr>
              <a:t>Case’in</a:t>
            </a:r>
            <a:r>
              <a:rPr lang="tr-TR" sz="1600" dirty="0">
                <a:solidFill>
                  <a:schemeClr val="tx1"/>
                </a:solidFill>
              </a:rPr>
              <a:t> çalışmasını ,araştırmasını yaparken </a:t>
            </a:r>
            <a:r>
              <a:rPr lang="tr-TR" sz="1600" dirty="0" err="1">
                <a:solidFill>
                  <a:schemeClr val="tx1"/>
                </a:solidFill>
              </a:rPr>
              <a:t>Pythonun</a:t>
            </a:r>
            <a:r>
              <a:rPr lang="tr-TR" sz="1600" dirty="0">
                <a:solidFill>
                  <a:schemeClr val="tx1"/>
                </a:solidFill>
              </a:rPr>
              <a:t> Geoip2 kütüphanesinin olduğunu ve bu kütüphanenin konum tespiti yaptığının ve bana atanan bu </a:t>
            </a:r>
            <a:r>
              <a:rPr lang="tr-TR" sz="1600" dirty="0" err="1">
                <a:solidFill>
                  <a:schemeClr val="tx1"/>
                </a:solidFill>
              </a:rPr>
              <a:t>Casedeki</a:t>
            </a:r>
            <a:r>
              <a:rPr lang="tr-TR" sz="1600" dirty="0">
                <a:solidFill>
                  <a:schemeClr val="tx1"/>
                </a:solidFill>
              </a:rPr>
              <a:t> En çok trafik yapan içten içe – içten dışa IP adreslerinin Lokasyon bilgilerine ve IP adreslerine ulaştım Biraz uzun bir işlem veri setinde ben ağ trafiğine göre uyarladım, İstenildiği taktirde Siber saldırıların da Kimler tarafından ve nereden Saldırıldığının </a:t>
            </a:r>
            <a:r>
              <a:rPr lang="tr-TR" sz="1600" dirty="0" err="1">
                <a:solidFill>
                  <a:schemeClr val="tx1"/>
                </a:solidFill>
              </a:rPr>
              <a:t>bilgisinede</a:t>
            </a:r>
            <a:r>
              <a:rPr lang="tr-TR" sz="1600" dirty="0">
                <a:solidFill>
                  <a:schemeClr val="tx1"/>
                </a:solidFill>
              </a:rPr>
              <a:t> uyarlanabilir</a:t>
            </a:r>
            <a:r>
              <a:rPr lang="tr-TR" sz="1400" dirty="0">
                <a:solidFill>
                  <a:schemeClr val="tx1"/>
                </a:solidFill>
              </a:rPr>
              <a:t>. </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pic>
        <p:nvPicPr>
          <p:cNvPr id="5" name="İçerik Yer Tutucusu 4">
            <a:extLst>
              <a:ext uri="{FF2B5EF4-FFF2-40B4-BE49-F238E27FC236}">
                <a16:creationId xmlns:a16="http://schemas.microsoft.com/office/drawing/2014/main" id="{931C4EEC-9291-130F-18A4-9844F64A6F7D}"/>
              </a:ext>
            </a:extLst>
          </p:cNvPr>
          <p:cNvPicPr>
            <a:picLocks noGrp="1" noChangeAspect="1"/>
          </p:cNvPicPr>
          <p:nvPr>
            <p:ph idx="1"/>
          </p:nvPr>
        </p:nvPicPr>
        <p:blipFill>
          <a:blip r:embed="rId2"/>
          <a:stretch>
            <a:fillRect/>
          </a:stretch>
        </p:blipFill>
        <p:spPr>
          <a:xfrm>
            <a:off x="4425159" y="1894530"/>
            <a:ext cx="6523908" cy="3273311"/>
          </a:xfrm>
        </p:spPr>
      </p:pic>
    </p:spTree>
    <p:extLst>
      <p:ext uri="{BB962C8B-B14F-4D97-AF65-F5344CB8AC3E}">
        <p14:creationId xmlns:p14="http://schemas.microsoft.com/office/powerpoint/2010/main" val="3488833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21"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2"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tr-TR"/>
            </a:p>
          </p:txBody>
        </p:sp>
      </p:gr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Metin kutusu 3">
            <a:extLst>
              <a:ext uri="{FF2B5EF4-FFF2-40B4-BE49-F238E27FC236}">
                <a16:creationId xmlns:a16="http://schemas.microsoft.com/office/drawing/2014/main" id="{A06DA4D1-AF5A-CE02-61A2-4EF8D586DD75}"/>
              </a:ext>
            </a:extLst>
          </p:cNvPr>
          <p:cNvSpPr txBox="1"/>
          <p:nvPr/>
        </p:nvSpPr>
        <p:spPr>
          <a:xfrm>
            <a:off x="5487758" y="1064821"/>
            <a:ext cx="1372125" cy="523220"/>
          </a:xfrm>
          <a:prstGeom prst="rect">
            <a:avLst/>
          </a:prstGeom>
          <a:noFill/>
        </p:spPr>
        <p:txBody>
          <a:bodyPr wrap="square" rtlCol="0">
            <a:spAutoFit/>
          </a:bodyPr>
          <a:lstStyle/>
          <a:p>
            <a:r>
              <a:rPr lang="tr-TR" sz="2800" dirty="0"/>
              <a:t>Özet</a:t>
            </a:r>
            <a:endParaRPr lang="tr-TR" dirty="0"/>
          </a:p>
        </p:txBody>
      </p:sp>
      <p:sp>
        <p:nvSpPr>
          <p:cNvPr id="5" name="Metin kutusu 4">
            <a:extLst>
              <a:ext uri="{FF2B5EF4-FFF2-40B4-BE49-F238E27FC236}">
                <a16:creationId xmlns:a16="http://schemas.microsoft.com/office/drawing/2014/main" id="{E27B4866-C2E7-74D7-4591-0FB8847DC96C}"/>
              </a:ext>
            </a:extLst>
          </p:cNvPr>
          <p:cNvSpPr txBox="1"/>
          <p:nvPr/>
        </p:nvSpPr>
        <p:spPr>
          <a:xfrm>
            <a:off x="807396" y="2033081"/>
            <a:ext cx="10535055" cy="1754326"/>
          </a:xfrm>
          <a:prstGeom prst="rect">
            <a:avLst/>
          </a:prstGeom>
          <a:noFill/>
        </p:spPr>
        <p:txBody>
          <a:bodyPr wrap="square" rtlCol="0">
            <a:spAutoFit/>
          </a:bodyPr>
          <a:lstStyle/>
          <a:p>
            <a:pPr algn="ctr"/>
            <a:r>
              <a:rPr lang="tr-TR" dirty="0"/>
              <a:t>Python çalışma dosyamda her bir </a:t>
            </a:r>
            <a:r>
              <a:rPr lang="tr-TR" dirty="0" err="1"/>
              <a:t>Scriptin</a:t>
            </a:r>
            <a:r>
              <a:rPr lang="tr-TR" dirty="0"/>
              <a:t> açıklaması bulunmaktadır, benden sonraki bir kişi </a:t>
            </a:r>
            <a:r>
              <a:rPr lang="tr-TR" dirty="0" err="1"/>
              <a:t>Scripti</a:t>
            </a:r>
            <a:r>
              <a:rPr lang="tr-TR" dirty="0"/>
              <a:t> kullanırken ne işe yaradığını, hangi argümanları kullanması gerektiğine bakabilsin diye ekledim.</a:t>
            </a:r>
          </a:p>
          <a:p>
            <a:pPr algn="ctr"/>
            <a:r>
              <a:rPr lang="tr-TR" dirty="0"/>
              <a:t>Araştırmalarımın sonucunda elimden geldiğince yorumlamaya çalıştım böyle bir veriyle ilk defa çalıştığım için hatalarım var ise </a:t>
            </a:r>
            <a:r>
              <a:rPr lang="tr-TR" dirty="0" err="1"/>
              <a:t>affola</a:t>
            </a:r>
            <a:r>
              <a:rPr lang="tr-TR" dirty="0"/>
              <a:t>, Fakat benim için güzel bir çalışma olmuş oldu Umarım Analizi istenildiği gibi yapmışımdır.</a:t>
            </a:r>
          </a:p>
        </p:txBody>
      </p:sp>
      <p:sp>
        <p:nvSpPr>
          <p:cNvPr id="7" name="Metin kutusu 6">
            <a:extLst>
              <a:ext uri="{FF2B5EF4-FFF2-40B4-BE49-F238E27FC236}">
                <a16:creationId xmlns:a16="http://schemas.microsoft.com/office/drawing/2014/main" id="{390F08D2-A25A-B95E-5BC6-4373ADE55F2B}"/>
              </a:ext>
            </a:extLst>
          </p:cNvPr>
          <p:cNvSpPr txBox="1"/>
          <p:nvPr/>
        </p:nvSpPr>
        <p:spPr>
          <a:xfrm>
            <a:off x="4250192" y="4491706"/>
            <a:ext cx="3847255" cy="830997"/>
          </a:xfrm>
          <a:prstGeom prst="rect">
            <a:avLst/>
          </a:prstGeom>
          <a:noFill/>
        </p:spPr>
        <p:txBody>
          <a:bodyPr wrap="square">
            <a:spAutoFit/>
          </a:bodyPr>
          <a:lstStyle/>
          <a:p>
            <a:r>
              <a:rPr lang="tr-TR" sz="4800" dirty="0">
                <a:solidFill>
                  <a:schemeClr val="tx1"/>
                </a:solidFill>
              </a:rPr>
              <a:t>Saygılarımla</a:t>
            </a:r>
            <a:endParaRPr lang="tr-TR" sz="1400" dirty="0"/>
          </a:p>
        </p:txBody>
      </p:sp>
    </p:spTree>
    <p:extLst>
      <p:ext uri="{BB962C8B-B14F-4D97-AF65-F5344CB8AC3E}">
        <p14:creationId xmlns:p14="http://schemas.microsoft.com/office/powerpoint/2010/main" val="10732454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756496-234F-31DD-5C88-699A89DC21F3}"/>
              </a:ext>
            </a:extLst>
          </p:cNvPr>
          <p:cNvSpPr>
            <a:spLocks noGrp="1"/>
          </p:cNvSpPr>
          <p:nvPr>
            <p:ph type="title"/>
          </p:nvPr>
        </p:nvSpPr>
        <p:spPr/>
        <p:txBody>
          <a:bodyPr/>
          <a:lstStyle/>
          <a:p>
            <a:r>
              <a:rPr lang="tr-TR" sz="4400" dirty="0"/>
              <a:t>Başlamadan önce.</a:t>
            </a:r>
          </a:p>
        </p:txBody>
      </p:sp>
      <p:sp>
        <p:nvSpPr>
          <p:cNvPr id="3" name="İçerik Yer Tutucusu 2">
            <a:extLst>
              <a:ext uri="{FF2B5EF4-FFF2-40B4-BE49-F238E27FC236}">
                <a16:creationId xmlns:a16="http://schemas.microsoft.com/office/drawing/2014/main" id="{E2152CAC-4E21-D07A-55F9-F71C56FE4C9F}"/>
              </a:ext>
            </a:extLst>
          </p:cNvPr>
          <p:cNvSpPr>
            <a:spLocks noGrp="1"/>
          </p:cNvSpPr>
          <p:nvPr>
            <p:ph idx="1"/>
          </p:nvPr>
        </p:nvSpPr>
        <p:spPr>
          <a:xfrm>
            <a:off x="476656" y="2063886"/>
            <a:ext cx="11517548" cy="4667655"/>
          </a:xfrm>
        </p:spPr>
        <p:txBody>
          <a:bodyPr>
            <a:normAutofit/>
          </a:bodyPr>
          <a:lstStyle/>
          <a:p>
            <a:r>
              <a:rPr lang="tr-TR" sz="1400" b="1" dirty="0">
                <a:solidFill>
                  <a:schemeClr val="tx1"/>
                </a:solidFill>
                <a:latin typeface="Times New Roman" panose="02020603050405020304" pitchFamily="18" charset="0"/>
                <a:cs typeface="Times New Roman" panose="02020603050405020304" pitchFamily="18" charset="0"/>
              </a:rPr>
              <a:t>Merhaba,</a:t>
            </a:r>
          </a:p>
          <a:p>
            <a:pPr marL="0" indent="0">
              <a:buNone/>
            </a:pPr>
            <a:r>
              <a:rPr lang="tr-TR" sz="1400" dirty="0">
                <a:solidFill>
                  <a:schemeClr val="tx1"/>
                </a:solidFill>
                <a:latin typeface="Times New Roman" panose="02020603050405020304" pitchFamily="18" charset="0"/>
                <a:cs typeface="Times New Roman" panose="02020603050405020304" pitchFamily="18" charset="0"/>
              </a:rPr>
              <a:t>Sunuma başlamadan önce Kısaca kendimi tanıtmak istedim, Ben Yasin AKKÖK Aslen Kahramanmaraşlıyım 27 yaşındayım, Ön-lisansımı Ordu üniversitesi, </a:t>
            </a:r>
            <a:r>
              <a:rPr lang="tr-TR" sz="1400" dirty="0" err="1">
                <a:solidFill>
                  <a:schemeClr val="tx1"/>
                </a:solidFill>
                <a:latin typeface="Times New Roman" panose="02020603050405020304" pitchFamily="18" charset="0"/>
                <a:cs typeface="Times New Roman" panose="02020603050405020304" pitchFamily="18" charset="0"/>
              </a:rPr>
              <a:t>Labaratuvar</a:t>
            </a:r>
            <a:r>
              <a:rPr lang="tr-TR" sz="1400" dirty="0">
                <a:solidFill>
                  <a:schemeClr val="tx1"/>
                </a:solidFill>
                <a:latin typeface="Times New Roman" panose="02020603050405020304" pitchFamily="18" charset="0"/>
                <a:cs typeface="Times New Roman" panose="02020603050405020304" pitchFamily="18" charset="0"/>
              </a:rPr>
              <a:t> Teknolojisi </a:t>
            </a:r>
            <a:r>
              <a:rPr lang="tr-TR" sz="1400" dirty="0" err="1">
                <a:solidFill>
                  <a:schemeClr val="tx1"/>
                </a:solidFill>
                <a:latin typeface="Times New Roman" panose="02020603050405020304" pitchFamily="18" charset="0"/>
                <a:cs typeface="Times New Roman" panose="02020603050405020304" pitchFamily="18" charset="0"/>
              </a:rPr>
              <a:t>böümünde</a:t>
            </a:r>
            <a:r>
              <a:rPr lang="tr-TR" sz="1400" dirty="0">
                <a:solidFill>
                  <a:schemeClr val="tx1"/>
                </a:solidFill>
                <a:latin typeface="Times New Roman" panose="02020603050405020304" pitchFamily="18" charset="0"/>
                <a:cs typeface="Times New Roman" panose="02020603050405020304" pitchFamily="18" charset="0"/>
              </a:rPr>
              <a:t> tamamladım. Lisansımı İstanbul AREL Üniversitesi </a:t>
            </a:r>
            <a:r>
              <a:rPr lang="tr-TR" sz="1400" dirty="0" err="1">
                <a:solidFill>
                  <a:schemeClr val="tx1"/>
                </a:solidFill>
                <a:latin typeface="Times New Roman" panose="02020603050405020304" pitchFamily="18" charset="0"/>
                <a:cs typeface="Times New Roman" panose="02020603050405020304" pitchFamily="18" charset="0"/>
              </a:rPr>
              <a:t>Molecular</a:t>
            </a:r>
            <a:r>
              <a:rPr lang="tr-TR" sz="1400" dirty="0">
                <a:solidFill>
                  <a:schemeClr val="tx1"/>
                </a:solidFill>
                <a:latin typeface="Times New Roman" panose="02020603050405020304" pitchFamily="18" charset="0"/>
                <a:cs typeface="Times New Roman" panose="02020603050405020304" pitchFamily="18" charset="0"/>
              </a:rPr>
              <a:t> </a:t>
            </a:r>
            <a:r>
              <a:rPr lang="tr-TR" sz="1400" dirty="0" err="1">
                <a:solidFill>
                  <a:schemeClr val="tx1"/>
                </a:solidFill>
                <a:latin typeface="Times New Roman" panose="02020603050405020304" pitchFamily="18" charset="0"/>
                <a:cs typeface="Times New Roman" panose="02020603050405020304" pitchFamily="18" charset="0"/>
              </a:rPr>
              <a:t>biology</a:t>
            </a:r>
            <a:r>
              <a:rPr lang="tr-TR" sz="1400" dirty="0">
                <a:solidFill>
                  <a:schemeClr val="tx1"/>
                </a:solidFill>
                <a:latin typeface="Times New Roman" panose="02020603050405020304" pitchFamily="18" charset="0"/>
                <a:cs typeface="Times New Roman" panose="02020603050405020304" pitchFamily="18" charset="0"/>
              </a:rPr>
              <a:t> </a:t>
            </a:r>
            <a:r>
              <a:rPr lang="tr-TR" sz="1400" dirty="0" err="1">
                <a:solidFill>
                  <a:schemeClr val="tx1"/>
                </a:solidFill>
                <a:latin typeface="Times New Roman" panose="02020603050405020304" pitchFamily="18" charset="0"/>
                <a:cs typeface="Times New Roman" panose="02020603050405020304" pitchFamily="18" charset="0"/>
              </a:rPr>
              <a:t>and</a:t>
            </a:r>
            <a:r>
              <a:rPr lang="tr-TR" sz="1400" dirty="0">
                <a:solidFill>
                  <a:schemeClr val="tx1"/>
                </a:solidFill>
                <a:latin typeface="Times New Roman" panose="02020603050405020304" pitchFamily="18" charset="0"/>
                <a:cs typeface="Times New Roman" panose="02020603050405020304" pitchFamily="18" charset="0"/>
              </a:rPr>
              <a:t> </a:t>
            </a:r>
            <a:r>
              <a:rPr lang="tr-TR" sz="1400" dirty="0" err="1">
                <a:solidFill>
                  <a:schemeClr val="tx1"/>
                </a:solidFill>
                <a:latin typeface="Times New Roman" panose="02020603050405020304" pitchFamily="18" charset="0"/>
                <a:cs typeface="Times New Roman" panose="02020603050405020304" pitchFamily="18" charset="0"/>
              </a:rPr>
              <a:t>genetics</a:t>
            </a:r>
            <a:r>
              <a:rPr lang="tr-TR" sz="1400" dirty="0">
                <a:solidFill>
                  <a:schemeClr val="tx1"/>
                </a:solidFill>
                <a:latin typeface="Times New Roman" panose="02020603050405020304" pitchFamily="18" charset="0"/>
                <a:cs typeface="Times New Roman" panose="02020603050405020304" pitchFamily="18" charset="0"/>
              </a:rPr>
              <a:t> bölümünde tamamladım.</a:t>
            </a:r>
          </a:p>
          <a:p>
            <a:pPr marL="0" indent="0">
              <a:buNone/>
            </a:pPr>
            <a:r>
              <a:rPr lang="tr-TR" sz="1400" dirty="0">
                <a:solidFill>
                  <a:schemeClr val="tx1"/>
                </a:solidFill>
                <a:latin typeface="Times New Roman" panose="02020603050405020304" pitchFamily="18" charset="0"/>
                <a:cs typeface="Times New Roman" panose="02020603050405020304" pitchFamily="18" charset="0"/>
              </a:rPr>
              <a:t>Sonrasında abimin de içinde bulunduğu Bilgi Teknolojileri alanında kariyer yapmaya ve Sevdiğim işi yapmak adına bana uygun bir eğitim aradım ve İstanbul Kodluyor adında İBB’nin ve T.C </a:t>
            </a:r>
            <a:r>
              <a:rPr lang="tr-TR" sz="1400" dirty="0" err="1">
                <a:solidFill>
                  <a:schemeClr val="tx1"/>
                </a:solidFill>
                <a:latin typeface="Times New Roman" panose="02020603050405020304" pitchFamily="18" charset="0"/>
                <a:cs typeface="Times New Roman" panose="02020603050405020304" pitchFamily="18" charset="0"/>
              </a:rPr>
              <a:t>Sanai</a:t>
            </a:r>
            <a:r>
              <a:rPr lang="tr-TR" sz="1400" dirty="0">
                <a:solidFill>
                  <a:schemeClr val="tx1"/>
                </a:solidFill>
                <a:latin typeface="Times New Roman" panose="02020603050405020304" pitchFamily="18" charset="0"/>
                <a:cs typeface="Times New Roman" panose="02020603050405020304" pitchFamily="18" charset="0"/>
              </a:rPr>
              <a:t> bakanlığının çatısı altında eğitim veren Kuruma Depremzede </a:t>
            </a:r>
            <a:r>
              <a:rPr lang="tr-TR" sz="1400" dirty="0" err="1">
                <a:solidFill>
                  <a:schemeClr val="tx1"/>
                </a:solidFill>
                <a:latin typeface="Times New Roman" panose="02020603050405020304" pitchFamily="18" charset="0"/>
                <a:cs typeface="Times New Roman" panose="02020603050405020304" pitchFamily="18" charset="0"/>
              </a:rPr>
              <a:t>Konteyjanıyla</a:t>
            </a:r>
            <a:r>
              <a:rPr lang="tr-TR" sz="1400" dirty="0">
                <a:solidFill>
                  <a:schemeClr val="tx1"/>
                </a:solidFill>
                <a:latin typeface="Times New Roman" panose="02020603050405020304" pitchFamily="18" charset="0"/>
                <a:cs typeface="Times New Roman" panose="02020603050405020304" pitchFamily="18" charset="0"/>
              </a:rPr>
              <a:t> seçildim ve kariyer yolculuğum bu şekilde başladı. </a:t>
            </a:r>
            <a:r>
              <a:rPr lang="tr-TR" sz="1400" dirty="0" err="1">
                <a:solidFill>
                  <a:schemeClr val="tx1"/>
                </a:solidFill>
                <a:latin typeface="Times New Roman" panose="02020603050405020304" pitchFamily="18" charset="0"/>
                <a:cs typeface="Times New Roman" panose="02020603050405020304" pitchFamily="18" charset="0"/>
              </a:rPr>
              <a:t>Miuul</a:t>
            </a:r>
            <a:r>
              <a:rPr lang="tr-TR" sz="1400" dirty="0">
                <a:solidFill>
                  <a:schemeClr val="tx1"/>
                </a:solidFill>
                <a:latin typeface="Times New Roman" panose="02020603050405020304" pitchFamily="18" charset="0"/>
                <a:cs typeface="Times New Roman" panose="02020603050405020304" pitchFamily="18" charset="0"/>
              </a:rPr>
              <a:t> </a:t>
            </a:r>
            <a:r>
              <a:rPr lang="tr-TR" sz="1400" dirty="0" err="1">
                <a:solidFill>
                  <a:schemeClr val="tx1"/>
                </a:solidFill>
                <a:latin typeface="Times New Roman" panose="02020603050405020304" pitchFamily="18" charset="0"/>
                <a:cs typeface="Times New Roman" panose="02020603050405020304" pitchFamily="18" charset="0"/>
              </a:rPr>
              <a:t>tarafındandan</a:t>
            </a:r>
            <a:r>
              <a:rPr lang="tr-TR" sz="1400" dirty="0">
                <a:solidFill>
                  <a:schemeClr val="tx1"/>
                </a:solidFill>
                <a:latin typeface="Times New Roman" panose="02020603050405020304" pitchFamily="18" charset="0"/>
                <a:cs typeface="Times New Roman" panose="02020603050405020304" pitchFamily="18" charset="0"/>
              </a:rPr>
              <a:t>, Vahit Keskin hocamızdan Data </a:t>
            </a:r>
            <a:r>
              <a:rPr lang="tr-TR" sz="1400" dirty="0" err="1">
                <a:solidFill>
                  <a:schemeClr val="tx1"/>
                </a:solidFill>
                <a:latin typeface="Times New Roman" panose="02020603050405020304" pitchFamily="18" charset="0"/>
                <a:cs typeface="Times New Roman" panose="02020603050405020304" pitchFamily="18" charset="0"/>
              </a:rPr>
              <a:t>Scientist</a:t>
            </a:r>
            <a:r>
              <a:rPr lang="tr-TR" sz="1400" dirty="0">
                <a:solidFill>
                  <a:schemeClr val="tx1"/>
                </a:solidFill>
                <a:latin typeface="Times New Roman" panose="02020603050405020304" pitchFamily="18" charset="0"/>
                <a:cs typeface="Times New Roman" panose="02020603050405020304" pitchFamily="18" charset="0"/>
              </a:rPr>
              <a:t> Eğitimimi 6 ay gibi bir sürede tamamladım.</a:t>
            </a:r>
          </a:p>
          <a:p>
            <a:pPr marL="0" indent="0">
              <a:buNone/>
            </a:pPr>
            <a:r>
              <a:rPr lang="tr-TR" sz="1400" dirty="0">
                <a:solidFill>
                  <a:schemeClr val="tx1"/>
                </a:solidFill>
                <a:latin typeface="Times New Roman" panose="02020603050405020304" pitchFamily="18" charset="0"/>
                <a:cs typeface="Times New Roman" panose="02020603050405020304" pitchFamily="18" charset="0"/>
              </a:rPr>
              <a:t>Bu Eğitimin bana kazandırdığı metodolojiler bu şekilde </a:t>
            </a:r>
          </a:p>
          <a:p>
            <a:pPr marL="0" indent="0">
              <a:buNone/>
            </a:pPr>
            <a:r>
              <a:rPr lang="tr-TR" sz="1400" b="1" dirty="0">
                <a:solidFill>
                  <a:schemeClr val="tx1"/>
                </a:solidFill>
                <a:latin typeface="Times New Roman" panose="02020603050405020304" pitchFamily="18" charset="0"/>
                <a:cs typeface="Times New Roman" panose="02020603050405020304" pitchFamily="18" charset="0"/>
              </a:rPr>
              <a:t>Python Programming </a:t>
            </a:r>
            <a:r>
              <a:rPr lang="tr-TR" sz="1400" b="1" dirty="0" err="1">
                <a:solidFill>
                  <a:schemeClr val="tx1"/>
                </a:solidFill>
                <a:latin typeface="Times New Roman" panose="02020603050405020304" pitchFamily="18" charset="0"/>
                <a:cs typeface="Times New Roman" panose="02020603050405020304" pitchFamily="18" charset="0"/>
              </a:rPr>
              <a:t>for</a:t>
            </a:r>
            <a:r>
              <a:rPr lang="tr-TR" sz="1400" b="1" dirty="0">
                <a:solidFill>
                  <a:schemeClr val="tx1"/>
                </a:solidFill>
                <a:latin typeface="Times New Roman" panose="02020603050405020304" pitchFamily="18" charset="0"/>
                <a:cs typeface="Times New Roman" panose="02020603050405020304" pitchFamily="18" charset="0"/>
              </a:rPr>
              <a:t> Data </a:t>
            </a:r>
            <a:r>
              <a:rPr lang="tr-TR" sz="1400" b="1" dirty="0" err="1">
                <a:solidFill>
                  <a:schemeClr val="tx1"/>
                </a:solidFill>
                <a:latin typeface="Times New Roman" panose="02020603050405020304" pitchFamily="18" charset="0"/>
                <a:cs typeface="Times New Roman" panose="02020603050405020304" pitchFamily="18" charset="0"/>
              </a:rPr>
              <a:t>Science</a:t>
            </a:r>
            <a:r>
              <a:rPr lang="tr-TR" sz="1400" b="1" dirty="0">
                <a:solidFill>
                  <a:schemeClr val="tx1"/>
                </a:solidFill>
                <a:latin typeface="Times New Roman" panose="02020603050405020304" pitchFamily="18" charset="0"/>
                <a:cs typeface="Times New Roman" panose="02020603050405020304" pitchFamily="18" charset="0"/>
              </a:rPr>
              <a:t> modülünde; </a:t>
            </a:r>
          </a:p>
          <a:p>
            <a:pPr marL="0" indent="0">
              <a:buNone/>
            </a:pPr>
            <a:r>
              <a:rPr lang="tr-TR" sz="1400" dirty="0">
                <a:solidFill>
                  <a:schemeClr val="tx1"/>
                </a:solidFill>
                <a:latin typeface="Times New Roman" panose="02020603050405020304" pitchFamily="18" charset="0"/>
                <a:cs typeface="Times New Roman" panose="02020603050405020304" pitchFamily="18" charset="0"/>
              </a:rPr>
              <a:t>Veri Yapıları, İşlevler, Koşullar ve Döngüler, Anlamalar, Python ile Veri Analizi: </a:t>
            </a:r>
            <a:r>
              <a:rPr lang="tr-TR" sz="1400" dirty="0" err="1">
                <a:solidFill>
                  <a:schemeClr val="tx1"/>
                </a:solidFill>
                <a:latin typeface="Times New Roman" panose="02020603050405020304" pitchFamily="18" charset="0"/>
                <a:cs typeface="Times New Roman" panose="02020603050405020304" pitchFamily="18" charset="0"/>
              </a:rPr>
              <a:t>NumPy</a:t>
            </a:r>
            <a:r>
              <a:rPr lang="tr-TR" sz="1400" dirty="0">
                <a:solidFill>
                  <a:schemeClr val="tx1"/>
                </a:solidFill>
                <a:latin typeface="Times New Roman" panose="02020603050405020304" pitchFamily="18" charset="0"/>
                <a:cs typeface="Times New Roman" panose="02020603050405020304" pitchFamily="18" charset="0"/>
              </a:rPr>
              <a:t>, Python ile Veri Analizi: </a:t>
            </a:r>
            <a:r>
              <a:rPr lang="tr-TR" sz="1400" dirty="0" err="1">
                <a:solidFill>
                  <a:schemeClr val="tx1"/>
                </a:solidFill>
                <a:latin typeface="Times New Roman" panose="02020603050405020304" pitchFamily="18" charset="0"/>
                <a:cs typeface="Times New Roman" panose="02020603050405020304" pitchFamily="18" charset="0"/>
              </a:rPr>
              <a:t>Pandaslar</a:t>
            </a:r>
            <a:r>
              <a:rPr lang="tr-TR" sz="1400" dirty="0">
                <a:solidFill>
                  <a:schemeClr val="tx1"/>
                </a:solidFill>
                <a:latin typeface="Times New Roman" panose="02020603050405020304" pitchFamily="18" charset="0"/>
                <a:cs typeface="Times New Roman" panose="02020603050405020304" pitchFamily="18" charset="0"/>
              </a:rPr>
              <a:t>, Python ile Veri Analizi: Veri Görselleştirme, Python ile Veri Analizi: Gelişmiş İşlevsel Keşif Amaçlı Veri Analizi</a:t>
            </a:r>
          </a:p>
          <a:p>
            <a:pPr marL="0" indent="0">
              <a:buNone/>
            </a:pPr>
            <a:r>
              <a:rPr lang="tr-TR" sz="1400" b="1" dirty="0" err="1">
                <a:solidFill>
                  <a:schemeClr val="tx1"/>
                </a:solidFill>
                <a:latin typeface="Times New Roman" panose="02020603050405020304" pitchFamily="18" charset="0"/>
                <a:cs typeface="Times New Roman" panose="02020603050405020304" pitchFamily="18" charset="0"/>
              </a:rPr>
              <a:t>Feature</a:t>
            </a:r>
            <a:r>
              <a:rPr lang="tr-TR" sz="1400" b="1" dirty="0">
                <a:solidFill>
                  <a:schemeClr val="tx1"/>
                </a:solidFill>
                <a:latin typeface="Times New Roman" panose="02020603050405020304" pitchFamily="18" charset="0"/>
                <a:cs typeface="Times New Roman" panose="02020603050405020304" pitchFamily="18" charset="0"/>
              </a:rPr>
              <a:t> </a:t>
            </a:r>
            <a:r>
              <a:rPr lang="tr-TR" sz="1400" b="1" dirty="0" err="1">
                <a:solidFill>
                  <a:schemeClr val="tx1"/>
                </a:solidFill>
                <a:latin typeface="Times New Roman" panose="02020603050405020304" pitchFamily="18" charset="0"/>
                <a:cs typeface="Times New Roman" panose="02020603050405020304" pitchFamily="18" charset="0"/>
              </a:rPr>
              <a:t>Engineering</a:t>
            </a:r>
            <a:r>
              <a:rPr lang="tr-TR" sz="1400" b="1" dirty="0">
                <a:solidFill>
                  <a:schemeClr val="tx1"/>
                </a:solidFill>
                <a:latin typeface="Times New Roman" panose="02020603050405020304" pitchFamily="18" charset="0"/>
                <a:cs typeface="Times New Roman" panose="02020603050405020304" pitchFamily="18" charset="0"/>
              </a:rPr>
              <a:t> Kısmında;</a:t>
            </a:r>
          </a:p>
          <a:p>
            <a:pPr marL="0" indent="0">
              <a:buNone/>
            </a:pPr>
            <a:r>
              <a:rPr lang="tr-TR" sz="1400" dirty="0" err="1">
                <a:solidFill>
                  <a:schemeClr val="tx1"/>
                </a:solidFill>
                <a:latin typeface="Times New Roman" panose="02020603050405020304" pitchFamily="18" charset="0"/>
                <a:cs typeface="Times New Roman" panose="02020603050405020304" pitchFamily="18" charset="0"/>
              </a:rPr>
              <a:t>Outliers</a:t>
            </a:r>
            <a:r>
              <a:rPr lang="tr-TR" sz="1400" dirty="0">
                <a:solidFill>
                  <a:schemeClr val="tx1"/>
                </a:solidFill>
                <a:latin typeface="Times New Roman" panose="02020603050405020304" pitchFamily="18" charset="0"/>
                <a:cs typeface="Times New Roman" panose="02020603050405020304" pitchFamily="18" charset="0"/>
              </a:rPr>
              <a:t>, </a:t>
            </a:r>
            <a:r>
              <a:rPr lang="tr-TR" sz="1400" dirty="0" err="1">
                <a:solidFill>
                  <a:schemeClr val="tx1"/>
                </a:solidFill>
                <a:latin typeface="Times New Roman" panose="02020603050405020304" pitchFamily="18" charset="0"/>
                <a:cs typeface="Times New Roman" panose="02020603050405020304" pitchFamily="18" charset="0"/>
              </a:rPr>
              <a:t>Missing</a:t>
            </a:r>
            <a:r>
              <a:rPr lang="tr-TR" sz="1400" dirty="0">
                <a:solidFill>
                  <a:schemeClr val="tx1"/>
                </a:solidFill>
                <a:latin typeface="Times New Roman" panose="02020603050405020304" pitchFamily="18" charset="0"/>
                <a:cs typeface="Times New Roman" panose="02020603050405020304" pitchFamily="18" charset="0"/>
              </a:rPr>
              <a:t> </a:t>
            </a:r>
            <a:r>
              <a:rPr lang="tr-TR" sz="1400" dirty="0" err="1">
                <a:solidFill>
                  <a:schemeClr val="tx1"/>
                </a:solidFill>
                <a:latin typeface="Times New Roman" panose="02020603050405020304" pitchFamily="18" charset="0"/>
                <a:cs typeface="Times New Roman" panose="02020603050405020304" pitchFamily="18" charset="0"/>
              </a:rPr>
              <a:t>Values</a:t>
            </a:r>
            <a:r>
              <a:rPr lang="tr-TR" sz="1400" dirty="0">
                <a:solidFill>
                  <a:schemeClr val="tx1"/>
                </a:solidFill>
                <a:latin typeface="Times New Roman" panose="02020603050405020304" pitchFamily="18" charset="0"/>
                <a:cs typeface="Times New Roman" panose="02020603050405020304" pitchFamily="18" charset="0"/>
              </a:rPr>
              <a:t>, </a:t>
            </a:r>
            <a:r>
              <a:rPr lang="tr-TR" sz="1400" dirty="0" err="1">
                <a:solidFill>
                  <a:schemeClr val="tx1"/>
                </a:solidFill>
                <a:latin typeface="Times New Roman" panose="02020603050405020304" pitchFamily="18" charset="0"/>
                <a:cs typeface="Times New Roman" panose="02020603050405020304" pitchFamily="18" charset="0"/>
              </a:rPr>
              <a:t>Encoding</a:t>
            </a:r>
            <a:r>
              <a:rPr lang="tr-TR" sz="1400" dirty="0">
                <a:solidFill>
                  <a:schemeClr val="tx1"/>
                </a:solidFill>
                <a:latin typeface="Times New Roman" panose="02020603050405020304" pitchFamily="18" charset="0"/>
                <a:cs typeface="Times New Roman" panose="02020603050405020304" pitchFamily="18" charset="0"/>
              </a:rPr>
              <a:t> </a:t>
            </a:r>
            <a:r>
              <a:rPr lang="tr-TR" sz="1400" dirty="0" err="1">
                <a:solidFill>
                  <a:schemeClr val="tx1"/>
                </a:solidFill>
                <a:latin typeface="Times New Roman" panose="02020603050405020304" pitchFamily="18" charset="0"/>
                <a:cs typeface="Times New Roman" panose="02020603050405020304" pitchFamily="18" charset="0"/>
              </a:rPr>
              <a:t>Scaling</a:t>
            </a:r>
            <a:r>
              <a:rPr lang="tr-TR" sz="1400" dirty="0">
                <a:solidFill>
                  <a:schemeClr val="tx1"/>
                </a:solidFill>
                <a:latin typeface="Times New Roman" panose="02020603050405020304" pitchFamily="18" charset="0"/>
                <a:cs typeface="Times New Roman" panose="02020603050405020304" pitchFamily="18" charset="0"/>
              </a:rPr>
              <a:t>, </a:t>
            </a:r>
            <a:r>
              <a:rPr lang="tr-TR" sz="1400" dirty="0" err="1">
                <a:solidFill>
                  <a:schemeClr val="tx1"/>
                </a:solidFill>
                <a:latin typeface="Times New Roman" panose="02020603050405020304" pitchFamily="18" charset="0"/>
                <a:cs typeface="Times New Roman" panose="02020603050405020304" pitchFamily="18" charset="0"/>
              </a:rPr>
              <a:t>Feature</a:t>
            </a:r>
            <a:r>
              <a:rPr lang="tr-TR" sz="1400" dirty="0">
                <a:solidFill>
                  <a:schemeClr val="tx1"/>
                </a:solidFill>
                <a:latin typeface="Times New Roman" panose="02020603050405020304" pitchFamily="18" charset="0"/>
                <a:cs typeface="Times New Roman" panose="02020603050405020304" pitchFamily="18" charset="0"/>
              </a:rPr>
              <a:t> </a:t>
            </a:r>
            <a:r>
              <a:rPr lang="tr-TR" sz="1400" dirty="0" err="1">
                <a:solidFill>
                  <a:schemeClr val="tx1"/>
                </a:solidFill>
                <a:latin typeface="Times New Roman" panose="02020603050405020304" pitchFamily="18" charset="0"/>
                <a:cs typeface="Times New Roman" panose="02020603050405020304" pitchFamily="18" charset="0"/>
              </a:rPr>
              <a:t>Extractions</a:t>
            </a:r>
            <a:endParaRPr lang="tr-TR" sz="1400" dirty="0">
              <a:solidFill>
                <a:schemeClr val="tx1"/>
              </a:solidFill>
              <a:latin typeface="Times New Roman" panose="02020603050405020304" pitchFamily="18" charset="0"/>
              <a:cs typeface="Times New Roman" panose="02020603050405020304" pitchFamily="18" charset="0"/>
            </a:endParaRPr>
          </a:p>
          <a:p>
            <a:pPr marL="0" indent="0">
              <a:buNone/>
            </a:pPr>
            <a:r>
              <a:rPr lang="tr-TR" sz="1400" b="1" dirty="0">
                <a:solidFill>
                  <a:schemeClr val="tx1"/>
                </a:solidFill>
                <a:latin typeface="Times New Roman" panose="02020603050405020304" pitchFamily="18" charset="0"/>
                <a:cs typeface="Times New Roman" panose="02020603050405020304" pitchFamily="18" charset="0"/>
              </a:rPr>
              <a:t>Machine Learning Kısmında; </a:t>
            </a:r>
          </a:p>
          <a:p>
            <a:pPr marL="0" indent="0">
              <a:buNone/>
            </a:pPr>
            <a:r>
              <a:rPr lang="tr-TR" sz="1400" dirty="0" err="1">
                <a:solidFill>
                  <a:schemeClr val="tx1"/>
                </a:solidFill>
                <a:latin typeface="Times New Roman" panose="02020603050405020304" pitchFamily="18" charset="0"/>
                <a:cs typeface="Times New Roman" panose="02020603050405020304" pitchFamily="18" charset="0"/>
              </a:rPr>
              <a:t>Linear</a:t>
            </a:r>
            <a:r>
              <a:rPr lang="tr-TR" sz="1400" dirty="0">
                <a:solidFill>
                  <a:schemeClr val="tx1"/>
                </a:solidFill>
                <a:latin typeface="Times New Roman" panose="02020603050405020304" pitchFamily="18" charset="0"/>
                <a:cs typeface="Times New Roman" panose="02020603050405020304" pitchFamily="18" charset="0"/>
              </a:rPr>
              <a:t> </a:t>
            </a:r>
            <a:r>
              <a:rPr lang="tr-TR" sz="1400" dirty="0" err="1">
                <a:solidFill>
                  <a:schemeClr val="tx1"/>
                </a:solidFill>
                <a:latin typeface="Times New Roman" panose="02020603050405020304" pitchFamily="18" charset="0"/>
                <a:cs typeface="Times New Roman" panose="02020603050405020304" pitchFamily="18" charset="0"/>
              </a:rPr>
              <a:t>Regression</a:t>
            </a:r>
            <a:r>
              <a:rPr lang="tr-TR" sz="1400" dirty="0">
                <a:solidFill>
                  <a:schemeClr val="tx1"/>
                </a:solidFill>
                <a:latin typeface="Times New Roman" panose="02020603050405020304" pitchFamily="18" charset="0"/>
                <a:cs typeface="Times New Roman" panose="02020603050405020304" pitchFamily="18" charset="0"/>
              </a:rPr>
              <a:t>, </a:t>
            </a:r>
            <a:r>
              <a:rPr lang="tr-TR" sz="1400" dirty="0" err="1">
                <a:solidFill>
                  <a:schemeClr val="tx1"/>
                </a:solidFill>
                <a:latin typeface="Times New Roman" panose="02020603050405020304" pitchFamily="18" charset="0"/>
                <a:cs typeface="Times New Roman" panose="02020603050405020304" pitchFamily="18" charset="0"/>
              </a:rPr>
              <a:t>Logistic</a:t>
            </a:r>
            <a:r>
              <a:rPr lang="tr-TR" sz="1400" dirty="0">
                <a:solidFill>
                  <a:schemeClr val="tx1"/>
                </a:solidFill>
                <a:latin typeface="Times New Roman" panose="02020603050405020304" pitchFamily="18" charset="0"/>
                <a:cs typeface="Times New Roman" panose="02020603050405020304" pitchFamily="18" charset="0"/>
              </a:rPr>
              <a:t> </a:t>
            </a:r>
            <a:r>
              <a:rPr lang="tr-TR" sz="1400" dirty="0" err="1">
                <a:solidFill>
                  <a:schemeClr val="tx1"/>
                </a:solidFill>
                <a:latin typeface="Times New Roman" panose="02020603050405020304" pitchFamily="18" charset="0"/>
                <a:cs typeface="Times New Roman" panose="02020603050405020304" pitchFamily="18" charset="0"/>
              </a:rPr>
              <a:t>Regression</a:t>
            </a:r>
            <a:r>
              <a:rPr lang="tr-TR" sz="1400" dirty="0">
                <a:solidFill>
                  <a:schemeClr val="tx1"/>
                </a:solidFill>
                <a:latin typeface="Times New Roman" panose="02020603050405020304" pitchFamily="18" charset="0"/>
                <a:cs typeface="Times New Roman" panose="02020603050405020304" pitchFamily="18" charset="0"/>
              </a:rPr>
              <a:t>, KNN, CART, Advanced </a:t>
            </a:r>
            <a:r>
              <a:rPr lang="tr-TR" sz="1400" dirty="0" err="1">
                <a:solidFill>
                  <a:schemeClr val="tx1"/>
                </a:solidFill>
                <a:latin typeface="Times New Roman" panose="02020603050405020304" pitchFamily="18" charset="0"/>
                <a:cs typeface="Times New Roman" panose="02020603050405020304" pitchFamily="18" charset="0"/>
              </a:rPr>
              <a:t>Tree</a:t>
            </a:r>
            <a:r>
              <a:rPr lang="tr-TR" sz="1400" dirty="0">
                <a:solidFill>
                  <a:schemeClr val="tx1"/>
                </a:solidFill>
                <a:latin typeface="Times New Roman" panose="02020603050405020304" pitchFamily="18" charset="0"/>
                <a:cs typeface="Times New Roman" panose="02020603050405020304" pitchFamily="18" charset="0"/>
              </a:rPr>
              <a:t> </a:t>
            </a:r>
            <a:r>
              <a:rPr lang="tr-TR" sz="1400" dirty="0" err="1">
                <a:solidFill>
                  <a:schemeClr val="tx1"/>
                </a:solidFill>
                <a:latin typeface="Times New Roman" panose="02020603050405020304" pitchFamily="18" charset="0"/>
                <a:cs typeface="Times New Roman" panose="02020603050405020304" pitchFamily="18" charset="0"/>
              </a:rPr>
              <a:t>Methods</a:t>
            </a:r>
            <a:r>
              <a:rPr lang="tr-TR" sz="1400" dirty="0">
                <a:solidFill>
                  <a:schemeClr val="tx1"/>
                </a:solidFill>
                <a:latin typeface="Times New Roman" panose="02020603050405020304" pitchFamily="18" charset="0"/>
                <a:cs typeface="Times New Roman" panose="02020603050405020304" pitchFamily="18" charset="0"/>
              </a:rPr>
              <a:t>, </a:t>
            </a:r>
            <a:r>
              <a:rPr lang="tr-TR" sz="1400" dirty="0" err="1">
                <a:solidFill>
                  <a:schemeClr val="tx1"/>
                </a:solidFill>
                <a:latin typeface="Times New Roman" panose="02020603050405020304" pitchFamily="18" charset="0"/>
                <a:cs typeface="Times New Roman" panose="02020603050405020304" pitchFamily="18" charset="0"/>
              </a:rPr>
              <a:t>Imbalanced</a:t>
            </a:r>
            <a:r>
              <a:rPr lang="tr-TR" sz="1400" dirty="0">
                <a:solidFill>
                  <a:schemeClr val="tx1"/>
                </a:solidFill>
                <a:latin typeface="Times New Roman" panose="02020603050405020304" pitchFamily="18" charset="0"/>
                <a:cs typeface="Times New Roman" panose="02020603050405020304" pitchFamily="18" charset="0"/>
              </a:rPr>
              <a:t> </a:t>
            </a:r>
            <a:r>
              <a:rPr lang="tr-TR" sz="1400" dirty="0" err="1">
                <a:solidFill>
                  <a:schemeClr val="tx1"/>
                </a:solidFill>
                <a:latin typeface="Times New Roman" panose="02020603050405020304" pitchFamily="18" charset="0"/>
                <a:cs typeface="Times New Roman" panose="02020603050405020304" pitchFamily="18" charset="0"/>
              </a:rPr>
              <a:t>Datasets</a:t>
            </a:r>
            <a:r>
              <a:rPr lang="tr-TR" sz="1400" dirty="0">
                <a:solidFill>
                  <a:schemeClr val="tx1"/>
                </a:solidFill>
                <a:latin typeface="Times New Roman" panose="02020603050405020304" pitchFamily="18" charset="0"/>
                <a:cs typeface="Times New Roman" panose="02020603050405020304" pitchFamily="18" charset="0"/>
              </a:rPr>
              <a:t>, </a:t>
            </a:r>
            <a:r>
              <a:rPr lang="tr-TR" sz="1400" dirty="0" err="1">
                <a:solidFill>
                  <a:schemeClr val="tx1"/>
                </a:solidFill>
                <a:latin typeface="Times New Roman" panose="02020603050405020304" pitchFamily="18" charset="0"/>
                <a:cs typeface="Times New Roman" panose="02020603050405020304" pitchFamily="18" charset="0"/>
              </a:rPr>
              <a:t>Unsupervised</a:t>
            </a:r>
            <a:r>
              <a:rPr lang="tr-TR" sz="1400" dirty="0">
                <a:solidFill>
                  <a:schemeClr val="tx1"/>
                </a:solidFill>
                <a:latin typeface="Times New Roman" panose="02020603050405020304" pitchFamily="18" charset="0"/>
                <a:cs typeface="Times New Roman" panose="02020603050405020304" pitchFamily="18" charset="0"/>
              </a:rPr>
              <a:t> Learning, Machine Learning </a:t>
            </a:r>
            <a:r>
              <a:rPr lang="tr-TR" sz="1400" dirty="0" err="1">
                <a:solidFill>
                  <a:schemeClr val="tx1"/>
                </a:solidFill>
                <a:latin typeface="Times New Roman" panose="02020603050405020304" pitchFamily="18" charset="0"/>
                <a:cs typeface="Times New Roman" panose="02020603050405020304" pitchFamily="18" charset="0"/>
              </a:rPr>
              <a:t>Pipeline</a:t>
            </a:r>
            <a:endParaRPr lang="tr-TR"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483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E2A421-C8BD-0B40-0B7B-87468009E528}"/>
              </a:ext>
            </a:extLst>
          </p:cNvPr>
          <p:cNvSpPr>
            <a:spLocks noGrp="1"/>
          </p:cNvSpPr>
          <p:nvPr>
            <p:ph type="title"/>
          </p:nvPr>
        </p:nvSpPr>
        <p:spPr/>
        <p:txBody>
          <a:bodyPr/>
          <a:lstStyle/>
          <a:p>
            <a:r>
              <a:rPr lang="tr-TR" sz="4400" dirty="0"/>
              <a:t>Kullanılan </a:t>
            </a:r>
            <a:r>
              <a:rPr lang="tr-TR" sz="4400" dirty="0" err="1"/>
              <a:t>Metodojiler</a:t>
            </a:r>
            <a:endParaRPr lang="tr-TR" sz="4400" dirty="0"/>
          </a:p>
        </p:txBody>
      </p:sp>
      <p:sp>
        <p:nvSpPr>
          <p:cNvPr id="3" name="İçerik Yer Tutucusu 2">
            <a:extLst>
              <a:ext uri="{FF2B5EF4-FFF2-40B4-BE49-F238E27FC236}">
                <a16:creationId xmlns:a16="http://schemas.microsoft.com/office/drawing/2014/main" id="{B352249C-09CB-D4E7-31FE-89FE8E4675E8}"/>
              </a:ext>
            </a:extLst>
          </p:cNvPr>
          <p:cNvSpPr>
            <a:spLocks noGrp="1"/>
          </p:cNvSpPr>
          <p:nvPr>
            <p:ph idx="1"/>
          </p:nvPr>
        </p:nvSpPr>
        <p:spPr>
          <a:xfrm>
            <a:off x="437744" y="2603499"/>
            <a:ext cx="11274357" cy="4001581"/>
          </a:xfrm>
        </p:spPr>
        <p:txBody>
          <a:bodyPr>
            <a:normAutofit/>
          </a:bodyPr>
          <a:lstStyle/>
          <a:p>
            <a:r>
              <a:rPr lang="tr-TR" sz="1600" dirty="0">
                <a:solidFill>
                  <a:schemeClr val="tx1"/>
                </a:solidFill>
              </a:rPr>
              <a:t>Bu veri setinde alışık olmadığım fakat bir o kadar beni içerisine çeken ve araştırma yaparak öğrendiğim bir çok teknikle karşılaştım ve elimden geldiğince doğru ihtimali çok yüksek hissettiğim </a:t>
            </a:r>
            <a:r>
              <a:rPr lang="tr-TR" sz="1600" dirty="0" err="1">
                <a:solidFill>
                  <a:schemeClr val="tx1"/>
                </a:solidFill>
              </a:rPr>
              <a:t>methodları</a:t>
            </a:r>
            <a:r>
              <a:rPr lang="tr-TR" sz="1600" dirty="0">
                <a:solidFill>
                  <a:schemeClr val="tx1"/>
                </a:solidFill>
              </a:rPr>
              <a:t> uygulamaya çalıştım. Her kod satırını 3 sefer farklı kaynaklarla deneme yanılma yöntemiyle eşleştirme yaparak doğru yolda olup olmadığımı eğitmenimin kontrolüyle bu hale getirebildim.</a:t>
            </a:r>
          </a:p>
          <a:p>
            <a:r>
              <a:rPr lang="tr-TR" sz="1600" dirty="0">
                <a:solidFill>
                  <a:schemeClr val="tx1"/>
                </a:solidFill>
              </a:rPr>
              <a:t>İlk olarak </a:t>
            </a:r>
            <a:r>
              <a:rPr lang="tr-TR" sz="1600" dirty="0" err="1">
                <a:solidFill>
                  <a:schemeClr val="tx1"/>
                </a:solidFill>
              </a:rPr>
              <a:t>Keşifci</a:t>
            </a:r>
            <a:r>
              <a:rPr lang="tr-TR" sz="1600" dirty="0">
                <a:solidFill>
                  <a:schemeClr val="tx1"/>
                </a:solidFill>
              </a:rPr>
              <a:t> Veri Analizi yaparak verinin tamamını inceledim burada kullandığım kütüphane </a:t>
            </a:r>
            <a:r>
              <a:rPr lang="tr-TR" sz="1600" dirty="0" err="1">
                <a:solidFill>
                  <a:schemeClr val="tx1"/>
                </a:solidFill>
              </a:rPr>
              <a:t>pandas</a:t>
            </a:r>
            <a:r>
              <a:rPr lang="tr-TR" sz="1600" dirty="0">
                <a:solidFill>
                  <a:schemeClr val="tx1"/>
                </a:solidFill>
              </a:rPr>
              <a:t>, </a:t>
            </a:r>
            <a:r>
              <a:rPr lang="tr-TR" sz="1600" dirty="0" err="1">
                <a:solidFill>
                  <a:schemeClr val="tx1"/>
                </a:solidFill>
              </a:rPr>
              <a:t>Nunpy</a:t>
            </a:r>
            <a:r>
              <a:rPr lang="tr-TR" sz="1600" dirty="0">
                <a:solidFill>
                  <a:schemeClr val="tx1"/>
                </a:solidFill>
              </a:rPr>
              <a:t>, </a:t>
            </a:r>
            <a:r>
              <a:rPr lang="tr-TR" sz="1600" dirty="0" err="1">
                <a:solidFill>
                  <a:schemeClr val="tx1"/>
                </a:solidFill>
              </a:rPr>
              <a:t>Matplot</a:t>
            </a:r>
            <a:r>
              <a:rPr lang="tr-TR" sz="1600" dirty="0">
                <a:solidFill>
                  <a:schemeClr val="tx1"/>
                </a:solidFill>
              </a:rPr>
              <a:t>, kütüphaneleri oldu.</a:t>
            </a:r>
          </a:p>
          <a:p>
            <a:r>
              <a:rPr lang="tr-TR" sz="1600" dirty="0">
                <a:solidFill>
                  <a:schemeClr val="tx1"/>
                </a:solidFill>
              </a:rPr>
              <a:t>Sonrasında Numerik, </a:t>
            </a:r>
            <a:r>
              <a:rPr lang="tr-TR" sz="1600" dirty="0" err="1">
                <a:solidFill>
                  <a:schemeClr val="tx1"/>
                </a:solidFill>
              </a:rPr>
              <a:t>Katagorik</a:t>
            </a:r>
            <a:r>
              <a:rPr lang="tr-TR" sz="1600" dirty="0">
                <a:solidFill>
                  <a:schemeClr val="tx1"/>
                </a:solidFill>
              </a:rPr>
              <a:t>, </a:t>
            </a:r>
            <a:r>
              <a:rPr lang="tr-TR" sz="1600" dirty="0" err="1">
                <a:solidFill>
                  <a:schemeClr val="tx1"/>
                </a:solidFill>
              </a:rPr>
              <a:t>Katagorik</a:t>
            </a:r>
            <a:r>
              <a:rPr lang="tr-TR" sz="1600" dirty="0">
                <a:solidFill>
                  <a:schemeClr val="tx1"/>
                </a:solidFill>
              </a:rPr>
              <a:t> fakat Kardinal değişkenleri yakalayarak çalışmama devam ettim burada şunu fark ettim </a:t>
            </a:r>
            <a:r>
              <a:rPr lang="tr-TR" sz="1600" dirty="0" err="1">
                <a:solidFill>
                  <a:schemeClr val="tx1"/>
                </a:solidFill>
              </a:rPr>
              <a:t>Date</a:t>
            </a:r>
            <a:r>
              <a:rPr lang="tr-TR" sz="1600" dirty="0">
                <a:solidFill>
                  <a:schemeClr val="tx1"/>
                </a:solidFill>
              </a:rPr>
              <a:t> değişkeni numerik içeriği bulunduğundan dolayı Numerik Kolonlar sınıfına geçiyor bu yüzden </a:t>
            </a:r>
            <a:r>
              <a:rPr lang="tr-TR" sz="1600" dirty="0" err="1">
                <a:solidFill>
                  <a:schemeClr val="tx1"/>
                </a:solidFill>
              </a:rPr>
              <a:t>date</a:t>
            </a:r>
            <a:r>
              <a:rPr lang="tr-TR" sz="1600" dirty="0">
                <a:solidFill>
                  <a:schemeClr val="tx1"/>
                </a:solidFill>
              </a:rPr>
              <a:t> değişkenini ‘not in’ olarak dahil etmedim. </a:t>
            </a:r>
          </a:p>
        </p:txBody>
      </p:sp>
    </p:spTree>
    <p:extLst>
      <p:ext uri="{BB962C8B-B14F-4D97-AF65-F5344CB8AC3E}">
        <p14:creationId xmlns:p14="http://schemas.microsoft.com/office/powerpoint/2010/main" val="21517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90141B-0B90-932F-1E3F-4AD0E5BC1F89}"/>
              </a:ext>
            </a:extLst>
          </p:cNvPr>
          <p:cNvSpPr>
            <a:spLocks noGrp="1"/>
          </p:cNvSpPr>
          <p:nvPr>
            <p:ph type="title"/>
          </p:nvPr>
        </p:nvSpPr>
        <p:spPr/>
        <p:txBody>
          <a:bodyPr/>
          <a:lstStyle/>
          <a:p>
            <a:r>
              <a:rPr lang="tr-TR" sz="4400" dirty="0"/>
              <a:t>Kullanılan </a:t>
            </a:r>
            <a:r>
              <a:rPr lang="tr-TR" sz="4400" dirty="0" err="1"/>
              <a:t>Metodojiler</a:t>
            </a:r>
            <a:endParaRPr lang="tr-TR" sz="4400" dirty="0"/>
          </a:p>
        </p:txBody>
      </p:sp>
      <p:sp>
        <p:nvSpPr>
          <p:cNvPr id="3" name="İçerik Yer Tutucusu 2">
            <a:extLst>
              <a:ext uri="{FF2B5EF4-FFF2-40B4-BE49-F238E27FC236}">
                <a16:creationId xmlns:a16="http://schemas.microsoft.com/office/drawing/2014/main" id="{9CDA89B7-83F1-7978-CAA5-533F1B08D824}"/>
              </a:ext>
            </a:extLst>
          </p:cNvPr>
          <p:cNvSpPr>
            <a:spLocks noGrp="1"/>
          </p:cNvSpPr>
          <p:nvPr>
            <p:ph idx="1"/>
          </p:nvPr>
        </p:nvSpPr>
        <p:spPr>
          <a:xfrm>
            <a:off x="437745" y="2272760"/>
            <a:ext cx="11352178" cy="4419870"/>
          </a:xfrm>
        </p:spPr>
        <p:txBody>
          <a:bodyPr>
            <a:normAutofit/>
          </a:bodyPr>
          <a:lstStyle/>
          <a:p>
            <a:r>
              <a:rPr lang="tr-TR" sz="1600" dirty="0">
                <a:solidFill>
                  <a:schemeClr val="tx1"/>
                </a:solidFill>
                <a:latin typeface="Times New Roman" panose="02020603050405020304" pitchFamily="18" charset="0"/>
                <a:cs typeface="Times New Roman" panose="02020603050405020304" pitchFamily="18" charset="0"/>
              </a:rPr>
              <a:t>Sonrasında </a:t>
            </a:r>
            <a:r>
              <a:rPr lang="tr-TR" sz="1600" dirty="0" err="1">
                <a:solidFill>
                  <a:schemeClr val="tx1"/>
                </a:solidFill>
                <a:latin typeface="Times New Roman" panose="02020603050405020304" pitchFamily="18" charset="0"/>
                <a:cs typeface="Times New Roman" panose="02020603050405020304" pitchFamily="18" charset="0"/>
              </a:rPr>
              <a:t>Katagorik</a:t>
            </a:r>
            <a:r>
              <a:rPr lang="tr-TR" sz="1600" dirty="0">
                <a:solidFill>
                  <a:schemeClr val="tx1"/>
                </a:solidFill>
                <a:latin typeface="Times New Roman" panose="02020603050405020304" pitchFamily="18" charset="0"/>
                <a:cs typeface="Times New Roman" panose="02020603050405020304" pitchFamily="18" charset="0"/>
              </a:rPr>
              <a:t>, Numerik değişkenlerin analizlerini yaptım, Burada benden Model kurmam istenilseydi bu kısımda analiz sonuçlarımı sizlerle paylaşırdım fakat ihtiyaç olmadığından dolayı veriye Göre </a:t>
            </a:r>
            <a:r>
              <a:rPr lang="tr-TR" sz="1600" dirty="0" err="1">
                <a:solidFill>
                  <a:schemeClr val="tx1"/>
                </a:solidFill>
                <a:latin typeface="Times New Roman" panose="02020603050405020304" pitchFamily="18" charset="0"/>
                <a:cs typeface="Times New Roman" panose="02020603050405020304" pitchFamily="18" charset="0"/>
              </a:rPr>
              <a:t>Rare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Encoding</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Label</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Encoding</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One</a:t>
            </a:r>
            <a:r>
              <a:rPr lang="tr-TR" sz="1600" dirty="0">
                <a:solidFill>
                  <a:schemeClr val="tx1"/>
                </a:solidFill>
                <a:latin typeface="Times New Roman" panose="02020603050405020304" pitchFamily="18" charset="0"/>
                <a:cs typeface="Times New Roman" panose="02020603050405020304" pitchFamily="18" charset="0"/>
              </a:rPr>
              <a:t> hot </a:t>
            </a:r>
            <a:r>
              <a:rPr lang="tr-TR" sz="1600" dirty="0" err="1">
                <a:solidFill>
                  <a:schemeClr val="tx1"/>
                </a:solidFill>
                <a:latin typeface="Times New Roman" panose="02020603050405020304" pitchFamily="18" charset="0"/>
                <a:cs typeface="Times New Roman" panose="02020603050405020304" pitchFamily="18" charset="0"/>
              </a:rPr>
              <a:t>Encoding</a:t>
            </a:r>
            <a:r>
              <a:rPr lang="tr-TR" sz="1600" dirty="0">
                <a:solidFill>
                  <a:schemeClr val="tx1"/>
                </a:solidFill>
                <a:latin typeface="Times New Roman" panose="02020603050405020304" pitchFamily="18" charset="0"/>
                <a:cs typeface="Times New Roman" panose="02020603050405020304" pitchFamily="18" charset="0"/>
              </a:rPr>
              <a:t> işlemlerinin olduğunu gördüm ve olduğu gibi bırakmayı tercih ettim.</a:t>
            </a:r>
          </a:p>
          <a:p>
            <a:r>
              <a:rPr lang="tr-TR" sz="1600" dirty="0">
                <a:solidFill>
                  <a:schemeClr val="tx1"/>
                </a:solidFill>
                <a:latin typeface="Times New Roman" panose="02020603050405020304" pitchFamily="18" charset="0"/>
                <a:cs typeface="Times New Roman" panose="02020603050405020304" pitchFamily="18" charset="0"/>
              </a:rPr>
              <a:t>Fakat burada yine veriye göre şunun tespitini gerçekleştirdim. Numerik değişkenlerin </a:t>
            </a:r>
            <a:r>
              <a:rPr lang="tr-TR" sz="1600" dirty="0" err="1">
                <a:solidFill>
                  <a:schemeClr val="tx1"/>
                </a:solidFill>
                <a:latin typeface="Times New Roman" panose="02020603050405020304" pitchFamily="18" charset="0"/>
                <a:cs typeface="Times New Roman" panose="02020603050405020304" pitchFamily="18" charset="0"/>
              </a:rPr>
              <a:t>destination_address’e</a:t>
            </a:r>
            <a:r>
              <a:rPr lang="tr-TR" sz="1600" dirty="0">
                <a:solidFill>
                  <a:schemeClr val="tx1"/>
                </a:solidFill>
                <a:latin typeface="Times New Roman" panose="02020603050405020304" pitchFamily="18" charset="0"/>
                <a:cs typeface="Times New Roman" panose="02020603050405020304" pitchFamily="18" charset="0"/>
              </a:rPr>
              <a:t> göre bakıldığında </a:t>
            </a:r>
            <a:r>
              <a:rPr lang="tr-TR" sz="1600" dirty="0" err="1">
                <a:solidFill>
                  <a:schemeClr val="tx1"/>
                </a:solidFill>
                <a:latin typeface="Times New Roman" panose="02020603050405020304" pitchFamily="18" charset="0"/>
                <a:cs typeface="Times New Roman" panose="02020603050405020304" pitchFamily="18" charset="0"/>
              </a:rPr>
              <a:t>Bruteforce</a:t>
            </a:r>
            <a:r>
              <a:rPr lang="tr-TR" sz="1600" dirty="0">
                <a:solidFill>
                  <a:schemeClr val="tx1"/>
                </a:solidFill>
                <a:latin typeface="Times New Roman" panose="02020603050405020304" pitchFamily="18" charset="0"/>
                <a:cs typeface="Times New Roman" panose="02020603050405020304" pitchFamily="18" charset="0"/>
              </a:rPr>
              <a:t> saldırıları ve ARP </a:t>
            </a:r>
            <a:r>
              <a:rPr lang="tr-TR" sz="1600" dirty="0" err="1">
                <a:solidFill>
                  <a:schemeClr val="tx1"/>
                </a:solidFill>
                <a:latin typeface="Times New Roman" panose="02020603050405020304" pitchFamily="18" charset="0"/>
                <a:cs typeface="Times New Roman" panose="02020603050405020304" pitchFamily="18" charset="0"/>
              </a:rPr>
              <a:t>Scan</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Exfiltration</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Execution</a:t>
            </a:r>
            <a:r>
              <a:rPr lang="tr-TR" sz="1600" dirty="0">
                <a:solidFill>
                  <a:schemeClr val="tx1"/>
                </a:solidFill>
                <a:latin typeface="Times New Roman" panose="02020603050405020304" pitchFamily="18" charset="0"/>
                <a:cs typeface="Times New Roman" panose="02020603050405020304" pitchFamily="18" charset="0"/>
              </a:rPr>
              <a:t> gibi siber saldırı analizi yaparken göz önünde bulundurulacak anlamlı verileri elde ettim bunlardan </a:t>
            </a:r>
            <a:r>
              <a:rPr lang="tr-TR" sz="1600" dirty="0" err="1">
                <a:solidFill>
                  <a:schemeClr val="tx1"/>
                </a:solidFill>
                <a:latin typeface="Times New Roman" panose="02020603050405020304" pitchFamily="18" charset="0"/>
                <a:cs typeface="Times New Roman" panose="02020603050405020304" pitchFamily="18" charset="0"/>
              </a:rPr>
              <a:t>bağzıları</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failed_attempts</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application_name</a:t>
            </a:r>
            <a:r>
              <a:rPr lang="tr-TR" sz="1600" dirty="0">
                <a:solidFill>
                  <a:schemeClr val="tx1"/>
                </a:solidFill>
                <a:latin typeface="Times New Roman" panose="02020603050405020304" pitchFamily="18" charset="0"/>
                <a:cs typeface="Times New Roman" panose="02020603050405020304" pitchFamily="18" charset="0"/>
              </a:rPr>
              <a:t>) ve Siber saldırı analizinde kullandım. </a:t>
            </a:r>
          </a:p>
          <a:p>
            <a:r>
              <a:rPr lang="tr-TR" sz="1600" dirty="0">
                <a:solidFill>
                  <a:schemeClr val="tx1"/>
                </a:solidFill>
                <a:latin typeface="Times New Roman" panose="02020603050405020304" pitchFamily="18" charset="0"/>
                <a:cs typeface="Times New Roman" panose="02020603050405020304" pitchFamily="18" charset="0"/>
              </a:rPr>
              <a:t>Sonrasında Korelasyon analizi yaptım ve değişkenlerin arasındaki ilişki inceledim.</a:t>
            </a:r>
          </a:p>
        </p:txBody>
      </p:sp>
    </p:spTree>
    <p:extLst>
      <p:ext uri="{BB962C8B-B14F-4D97-AF65-F5344CB8AC3E}">
        <p14:creationId xmlns:p14="http://schemas.microsoft.com/office/powerpoint/2010/main" val="3139471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A26E99-D807-98B9-7620-736776569D49}"/>
              </a:ext>
            </a:extLst>
          </p:cNvPr>
          <p:cNvSpPr>
            <a:spLocks noGrp="1"/>
          </p:cNvSpPr>
          <p:nvPr>
            <p:ph type="title"/>
          </p:nvPr>
        </p:nvSpPr>
        <p:spPr/>
        <p:txBody>
          <a:bodyPr/>
          <a:lstStyle/>
          <a:p>
            <a:r>
              <a:rPr lang="tr-TR" sz="4400" dirty="0"/>
              <a:t>Kullanılan </a:t>
            </a:r>
            <a:r>
              <a:rPr lang="tr-TR" sz="4400" dirty="0" err="1"/>
              <a:t>Metodojiler</a:t>
            </a:r>
            <a:endParaRPr lang="tr-TR" sz="4400" dirty="0"/>
          </a:p>
        </p:txBody>
      </p:sp>
      <p:sp>
        <p:nvSpPr>
          <p:cNvPr id="3" name="İçerik Yer Tutucusu 2">
            <a:extLst>
              <a:ext uri="{FF2B5EF4-FFF2-40B4-BE49-F238E27FC236}">
                <a16:creationId xmlns:a16="http://schemas.microsoft.com/office/drawing/2014/main" id="{CB4107F0-74AA-D213-D5FB-4C46A1E928DB}"/>
              </a:ext>
            </a:extLst>
          </p:cNvPr>
          <p:cNvSpPr>
            <a:spLocks noGrp="1"/>
          </p:cNvSpPr>
          <p:nvPr>
            <p:ph idx="1"/>
          </p:nvPr>
        </p:nvSpPr>
        <p:spPr>
          <a:xfrm>
            <a:off x="379378" y="2292214"/>
            <a:ext cx="11634281" cy="4312867"/>
          </a:xfrm>
        </p:spPr>
        <p:txBody>
          <a:bodyPr>
            <a:normAutofit/>
          </a:bodyPr>
          <a:lstStyle/>
          <a:p>
            <a:r>
              <a:rPr lang="tr-TR" sz="1600" dirty="0">
                <a:solidFill>
                  <a:schemeClr val="tx1"/>
                </a:solidFill>
                <a:latin typeface="Times New Roman" panose="02020603050405020304" pitchFamily="18" charset="0"/>
                <a:cs typeface="Times New Roman" panose="02020603050405020304" pitchFamily="18" charset="0"/>
              </a:rPr>
              <a:t>Ardından Aykırı değer </a:t>
            </a:r>
            <a:r>
              <a:rPr lang="tr-TR" sz="1600" dirty="0" err="1">
                <a:solidFill>
                  <a:schemeClr val="tx1"/>
                </a:solidFill>
                <a:latin typeface="Times New Roman" panose="02020603050405020304" pitchFamily="18" charset="0"/>
                <a:cs typeface="Times New Roman" panose="02020603050405020304" pitchFamily="18" charset="0"/>
              </a:rPr>
              <a:t>varmı</a:t>
            </a:r>
            <a:r>
              <a:rPr lang="tr-TR" sz="1600" dirty="0">
                <a:solidFill>
                  <a:schemeClr val="tx1"/>
                </a:solidFill>
                <a:latin typeface="Times New Roman" panose="02020603050405020304" pitchFamily="18" charset="0"/>
                <a:cs typeface="Times New Roman" panose="02020603050405020304" pitchFamily="18" charset="0"/>
              </a:rPr>
              <a:t> ona baktım ve aykırı değer olduğunu </a:t>
            </a:r>
            <a:r>
              <a:rPr lang="tr-TR" sz="1600" dirty="0" err="1">
                <a:solidFill>
                  <a:schemeClr val="tx1"/>
                </a:solidFill>
                <a:latin typeface="Times New Roman" panose="02020603050405020304" pitchFamily="18" charset="0"/>
                <a:cs typeface="Times New Roman" panose="02020603050405020304" pitchFamily="18" charset="0"/>
              </a:rPr>
              <a:t>boxplot</a:t>
            </a:r>
            <a:r>
              <a:rPr lang="tr-TR" sz="1600" dirty="0">
                <a:solidFill>
                  <a:schemeClr val="tx1"/>
                </a:solidFill>
                <a:latin typeface="Times New Roman" panose="02020603050405020304" pitchFamily="18" charset="0"/>
                <a:cs typeface="Times New Roman" panose="02020603050405020304" pitchFamily="18" charset="0"/>
              </a:rPr>
              <a:t> ile tespitlerde bulundum. Burada kritik bir karar almam gerekiyordu bu aykırı değerlerle ilgili şu şekilde ilerlemeyi uygun gördüm. alt ve üst eşik değerleri normalde literatürde %25 e %75 olarak belirlenir bu aralıktaki veriyle çalışılması ve model kurulması önerilir fakat bu veride bu şekilde uygularsak bizden istenilen ağ trafiği verileri kaybolmuş, hatta Siber saldırıların tespitini yapmakta doğru sonuçlar almakta yanılgıya düşmüş olacaktık bu yüzden bu </a:t>
            </a:r>
            <a:r>
              <a:rPr lang="tr-TR" sz="1600" dirty="0" err="1">
                <a:solidFill>
                  <a:schemeClr val="tx1"/>
                </a:solidFill>
                <a:latin typeface="Times New Roman" panose="02020603050405020304" pitchFamily="18" charset="0"/>
                <a:cs typeface="Times New Roman" panose="02020603050405020304" pitchFamily="18" charset="0"/>
              </a:rPr>
              <a:t>anormalikleri</a:t>
            </a:r>
            <a:r>
              <a:rPr lang="tr-TR" sz="1600" dirty="0">
                <a:solidFill>
                  <a:schemeClr val="tx1"/>
                </a:solidFill>
                <a:latin typeface="Times New Roman" panose="02020603050405020304" pitchFamily="18" charset="0"/>
                <a:cs typeface="Times New Roman" panose="02020603050405020304" pitchFamily="18" charset="0"/>
              </a:rPr>
              <a:t> göz önünde bulundurarak çok ucundan bir </a:t>
            </a:r>
            <a:r>
              <a:rPr lang="tr-TR" sz="1600" dirty="0" err="1">
                <a:solidFill>
                  <a:schemeClr val="tx1"/>
                </a:solidFill>
                <a:latin typeface="Times New Roman" panose="02020603050405020304" pitchFamily="18" charset="0"/>
                <a:cs typeface="Times New Roman" panose="02020603050405020304" pitchFamily="18" charset="0"/>
              </a:rPr>
              <a:t>threshold</a:t>
            </a:r>
            <a:r>
              <a:rPr lang="tr-TR" sz="1600" dirty="0">
                <a:solidFill>
                  <a:schemeClr val="tx1"/>
                </a:solidFill>
                <a:latin typeface="Times New Roman" panose="02020603050405020304" pitchFamily="18" charset="0"/>
                <a:cs typeface="Times New Roman" panose="02020603050405020304" pitchFamily="18" charset="0"/>
              </a:rPr>
              <a:t> kullandım q1=0,05 ve q3=0.95 olarak kullanmayı tercih ettim burası tamamıyla benim yorumuma dayalı daha önce böyle bir veriyle çalışmadığım için biraz ürkek davrandım.</a:t>
            </a:r>
          </a:p>
          <a:p>
            <a:r>
              <a:rPr lang="tr-TR" sz="1600" dirty="0">
                <a:solidFill>
                  <a:schemeClr val="tx1"/>
                </a:solidFill>
                <a:latin typeface="Times New Roman" panose="02020603050405020304" pitchFamily="18" charset="0"/>
                <a:cs typeface="Times New Roman" panose="02020603050405020304" pitchFamily="18" charset="0"/>
              </a:rPr>
              <a:t>Yine bu konuyla alakalı Silmek yerine Baskılama </a:t>
            </a:r>
            <a:r>
              <a:rPr lang="tr-TR" sz="1600" dirty="0" err="1">
                <a:solidFill>
                  <a:schemeClr val="tx1"/>
                </a:solidFill>
                <a:latin typeface="Times New Roman" panose="02020603050405020304" pitchFamily="18" charset="0"/>
                <a:cs typeface="Times New Roman" panose="02020603050405020304" pitchFamily="18" charset="0"/>
              </a:rPr>
              <a:t>yönteminide</a:t>
            </a:r>
            <a:r>
              <a:rPr lang="tr-TR" sz="1600" dirty="0">
                <a:solidFill>
                  <a:schemeClr val="tx1"/>
                </a:solidFill>
                <a:latin typeface="Times New Roman" panose="02020603050405020304" pitchFamily="18" charset="0"/>
                <a:cs typeface="Times New Roman" panose="02020603050405020304" pitchFamily="18" charset="0"/>
              </a:rPr>
              <a:t> kullanabilirdim Fakat network ağ verisiyle daha önce çalışmadığım için aykırı değerlere baskılama yöntemi uygulamadım, uygulasaydım verinin yapısı bozulup doğru sonuçlar alamayacaktım o yüzden olduğu gibi bırakmayı tercih ettim.</a:t>
            </a:r>
          </a:p>
          <a:p>
            <a:r>
              <a:rPr lang="tr-TR" sz="1600" dirty="0">
                <a:solidFill>
                  <a:schemeClr val="tx1"/>
                </a:solidFill>
                <a:latin typeface="Times New Roman" panose="02020603050405020304" pitchFamily="18" charset="0"/>
                <a:cs typeface="Times New Roman" panose="02020603050405020304" pitchFamily="18" charset="0"/>
              </a:rPr>
              <a:t>Sonrasında Eksik değer analizinde bulundum ve içerisinde hiç veri bulunmayan </a:t>
            </a:r>
            <a:r>
              <a:rPr lang="tr-TR" sz="1600" dirty="0" err="1">
                <a:solidFill>
                  <a:schemeClr val="tx1"/>
                </a:solidFill>
                <a:latin typeface="Times New Roman" panose="02020603050405020304" pitchFamily="18" charset="0"/>
                <a:cs typeface="Times New Roman" panose="02020603050405020304" pitchFamily="18" charset="0"/>
              </a:rPr>
              <a:t>NaN</a:t>
            </a:r>
            <a:r>
              <a:rPr lang="tr-TR" sz="1600" dirty="0">
                <a:solidFill>
                  <a:schemeClr val="tx1"/>
                </a:solidFill>
                <a:latin typeface="Times New Roman" panose="02020603050405020304" pitchFamily="18" charset="0"/>
                <a:cs typeface="Times New Roman" panose="02020603050405020304" pitchFamily="18" charset="0"/>
              </a:rPr>
              <a:t> olan değerleri veriden sildim. bu kısımda böylesine alışık olmadığımdan dolayı veriye yaklaşırken silmeyi temizlemeyi verinin yapısını bozmak istemedim fakat verinin içerisinde bulunan </a:t>
            </a:r>
            <a:r>
              <a:rPr lang="tr-TR" sz="1600" dirty="0">
                <a:solidFill>
                  <a:schemeClr val="tx1"/>
                </a:solidFill>
              </a:rPr>
              <a:t>(</a:t>
            </a:r>
            <a:r>
              <a:rPr lang="en-US" sz="1600" dirty="0">
                <a:solidFill>
                  <a:schemeClr val="tx1"/>
                </a:solidFill>
              </a:rPr>
              <a:t>"ndr_name","server_side_using_capability","mail_recipient","request_uri_arr","tunnel_destination_address","tunnel_source_address"</a:t>
            </a:r>
            <a:r>
              <a:rPr lang="tr-TR" sz="1600" dirty="0">
                <a:solidFill>
                  <a:schemeClr val="tx1"/>
                </a:solidFill>
              </a:rPr>
              <a:t>) </a:t>
            </a:r>
            <a:r>
              <a:rPr lang="tr-TR" sz="1600" dirty="0">
                <a:solidFill>
                  <a:schemeClr val="tx1"/>
                </a:solidFill>
                <a:latin typeface="Times New Roman" panose="02020603050405020304" pitchFamily="18" charset="0"/>
                <a:cs typeface="Times New Roman" panose="02020603050405020304" pitchFamily="18" charset="0"/>
              </a:rPr>
              <a:t>isimli kolonlar dikkatimi çekti içerisinde sadece </a:t>
            </a:r>
            <a:r>
              <a:rPr lang="tr-TR" sz="1600" dirty="0" err="1">
                <a:solidFill>
                  <a:schemeClr val="tx1"/>
                </a:solidFill>
                <a:latin typeface="Times New Roman" panose="02020603050405020304" pitchFamily="18" charset="0"/>
                <a:cs typeface="Times New Roman" panose="02020603050405020304" pitchFamily="18" charset="0"/>
              </a:rPr>
              <a:t>NaN</a:t>
            </a:r>
            <a:r>
              <a:rPr lang="tr-TR" sz="1600" dirty="0">
                <a:solidFill>
                  <a:schemeClr val="tx1"/>
                </a:solidFill>
                <a:latin typeface="Times New Roman" panose="02020603050405020304" pitchFamily="18" charset="0"/>
                <a:cs typeface="Times New Roman" panose="02020603050405020304" pitchFamily="18" charset="0"/>
              </a:rPr>
              <a:t> verileri bulunmaktaydı bunları sildim.</a:t>
            </a:r>
          </a:p>
          <a:p>
            <a:r>
              <a:rPr lang="tr-TR" sz="1600" dirty="0">
                <a:solidFill>
                  <a:schemeClr val="tx1"/>
                </a:solidFill>
                <a:latin typeface="Times New Roman" panose="02020603050405020304" pitchFamily="18" charset="0"/>
                <a:cs typeface="Times New Roman" panose="02020603050405020304" pitchFamily="18" charset="0"/>
              </a:rPr>
              <a:t>Buraya kadar özet olarak Veri keşfi, Veri analizi, Anlamlı verilerin tespiti, Anormal verilerin tespitlerini yaptım.</a:t>
            </a:r>
          </a:p>
          <a:p>
            <a:endParaRPr lang="tr-TR" sz="1600" dirty="0">
              <a:solidFill>
                <a:schemeClr val="tx1"/>
              </a:solidFill>
            </a:endParaRPr>
          </a:p>
        </p:txBody>
      </p:sp>
    </p:spTree>
    <p:extLst>
      <p:ext uri="{BB962C8B-B14F-4D97-AF65-F5344CB8AC3E}">
        <p14:creationId xmlns:p14="http://schemas.microsoft.com/office/powerpoint/2010/main" val="309692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2DA850-E7FD-F0DF-9271-D3D0281B173B}"/>
              </a:ext>
            </a:extLst>
          </p:cNvPr>
          <p:cNvSpPr>
            <a:spLocks noGrp="1"/>
          </p:cNvSpPr>
          <p:nvPr>
            <p:ph type="title"/>
          </p:nvPr>
        </p:nvSpPr>
        <p:spPr/>
        <p:txBody>
          <a:bodyPr/>
          <a:lstStyle/>
          <a:p>
            <a:r>
              <a:rPr lang="tr-TR" sz="4400" dirty="0"/>
              <a:t>Trafik Analizi</a:t>
            </a:r>
          </a:p>
        </p:txBody>
      </p:sp>
      <p:sp>
        <p:nvSpPr>
          <p:cNvPr id="3" name="İçerik Yer Tutucusu 2">
            <a:extLst>
              <a:ext uri="{FF2B5EF4-FFF2-40B4-BE49-F238E27FC236}">
                <a16:creationId xmlns:a16="http://schemas.microsoft.com/office/drawing/2014/main" id="{77C0B32D-1608-CE33-688A-2453369C17DB}"/>
              </a:ext>
            </a:extLst>
          </p:cNvPr>
          <p:cNvSpPr>
            <a:spLocks noGrp="1"/>
          </p:cNvSpPr>
          <p:nvPr>
            <p:ph idx="1"/>
          </p:nvPr>
        </p:nvSpPr>
        <p:spPr>
          <a:xfrm>
            <a:off x="321013" y="2603499"/>
            <a:ext cx="11332723" cy="3952943"/>
          </a:xfrm>
        </p:spPr>
        <p:txBody>
          <a:bodyPr>
            <a:normAutofit/>
          </a:bodyPr>
          <a:lstStyle/>
          <a:p>
            <a:r>
              <a:rPr lang="tr-TR" sz="1600" dirty="0">
                <a:solidFill>
                  <a:schemeClr val="tx1"/>
                </a:solidFill>
              </a:rPr>
              <a:t>Analize başlamadan önce internetten yaptığım araştırmalarımın sonucunda kullanmam gereken değişkenlerin listeleri; ‘</a:t>
            </a:r>
            <a:r>
              <a:rPr lang="tr-TR" sz="1600" dirty="0" err="1">
                <a:solidFill>
                  <a:schemeClr val="tx1"/>
                </a:solidFill>
              </a:rPr>
              <a:t>source_address</a:t>
            </a:r>
            <a:r>
              <a:rPr lang="tr-TR" sz="1600" dirty="0">
                <a:solidFill>
                  <a:schemeClr val="tx1"/>
                </a:solidFill>
              </a:rPr>
              <a:t>’, ‘destination_</a:t>
            </a:r>
            <a:r>
              <a:rPr lang="tr-TR" sz="1600" dirty="0" err="1">
                <a:solidFill>
                  <a:schemeClr val="tx1"/>
                </a:solidFill>
              </a:rPr>
              <a:t>address</a:t>
            </a:r>
            <a:r>
              <a:rPr lang="tr-TR" sz="1600" dirty="0">
                <a:solidFill>
                  <a:schemeClr val="tx1"/>
                </a:solidFill>
              </a:rPr>
              <a:t>’,’package_</a:t>
            </a:r>
            <a:r>
              <a:rPr lang="tr-TR" sz="1600" dirty="0" err="1">
                <a:solidFill>
                  <a:schemeClr val="tx1"/>
                </a:solidFill>
              </a:rPr>
              <a:t>count</a:t>
            </a:r>
            <a:r>
              <a:rPr lang="tr-TR" sz="1600" dirty="0">
                <a:solidFill>
                  <a:schemeClr val="tx1"/>
                </a:solidFill>
              </a:rPr>
              <a:t>’,’</a:t>
            </a:r>
            <a:r>
              <a:rPr lang="tr-TR" sz="1600" dirty="0" err="1">
                <a:solidFill>
                  <a:schemeClr val="tx1"/>
                </a:solidFill>
              </a:rPr>
              <a:t>event_time</a:t>
            </a:r>
            <a:r>
              <a:rPr lang="tr-TR" sz="1600" dirty="0">
                <a:solidFill>
                  <a:schemeClr val="tx1"/>
                </a:solidFill>
              </a:rPr>
              <a:t>’, ’</a:t>
            </a:r>
            <a:r>
              <a:rPr lang="tr-TR" sz="1600" dirty="0" err="1">
                <a:solidFill>
                  <a:schemeClr val="tx1"/>
                </a:solidFill>
              </a:rPr>
              <a:t>direction</a:t>
            </a:r>
            <a:r>
              <a:rPr lang="tr-TR" sz="1600" dirty="0">
                <a:solidFill>
                  <a:schemeClr val="tx1"/>
                </a:solidFill>
              </a:rPr>
              <a:t>’, ’</a:t>
            </a:r>
            <a:r>
              <a:rPr lang="tr-TR" sz="1600" dirty="0" err="1">
                <a:solidFill>
                  <a:schemeClr val="tx1"/>
                </a:solidFill>
              </a:rPr>
              <a:t>source_port</a:t>
            </a:r>
            <a:r>
              <a:rPr lang="tr-TR" sz="1600" dirty="0">
                <a:solidFill>
                  <a:schemeClr val="tx1"/>
                </a:solidFill>
              </a:rPr>
              <a:t>’, ‘</a:t>
            </a:r>
            <a:r>
              <a:rPr lang="tr-TR" sz="1600" dirty="0" err="1">
                <a:solidFill>
                  <a:schemeClr val="tx1"/>
                </a:solidFill>
              </a:rPr>
              <a:t>destination_port</a:t>
            </a:r>
            <a:r>
              <a:rPr lang="tr-TR" sz="1600" dirty="0">
                <a:solidFill>
                  <a:schemeClr val="tx1"/>
                </a:solidFill>
              </a:rPr>
              <a:t>’, kolonlarıydı.</a:t>
            </a:r>
          </a:p>
          <a:p>
            <a:r>
              <a:rPr lang="tr-TR" sz="1600" dirty="0">
                <a:solidFill>
                  <a:schemeClr val="tx1"/>
                </a:solidFill>
              </a:rPr>
              <a:t>Kod akışında ( .</a:t>
            </a:r>
            <a:r>
              <a:rPr lang="tr-TR" sz="1600" dirty="0" err="1">
                <a:solidFill>
                  <a:schemeClr val="tx1"/>
                </a:solidFill>
              </a:rPr>
              <a:t>resample</a:t>
            </a:r>
            <a:r>
              <a:rPr lang="tr-TR" sz="1600" dirty="0">
                <a:solidFill>
                  <a:schemeClr val="tx1"/>
                </a:solidFill>
              </a:rPr>
              <a:t>(‘T’), .</a:t>
            </a:r>
            <a:r>
              <a:rPr lang="tr-TR" sz="1600" dirty="0" err="1">
                <a:solidFill>
                  <a:schemeClr val="tx1"/>
                </a:solidFill>
              </a:rPr>
              <a:t>startswith</a:t>
            </a:r>
            <a:r>
              <a:rPr lang="tr-TR" sz="1600" dirty="0">
                <a:solidFill>
                  <a:schemeClr val="tx1"/>
                </a:solidFill>
              </a:rPr>
              <a:t>(), </a:t>
            </a:r>
            <a:r>
              <a:rPr lang="tr-TR" sz="1600" dirty="0" err="1">
                <a:solidFill>
                  <a:schemeClr val="tx1"/>
                </a:solidFill>
              </a:rPr>
              <a:t>sum</a:t>
            </a:r>
            <a:r>
              <a:rPr lang="tr-TR" sz="1600" dirty="0">
                <a:solidFill>
                  <a:schemeClr val="tx1"/>
                </a:solidFill>
              </a:rPr>
              <a:t>(), .</a:t>
            </a:r>
            <a:r>
              <a:rPr lang="tr-TR" sz="1600" dirty="0" err="1">
                <a:solidFill>
                  <a:schemeClr val="tx1"/>
                </a:solidFill>
              </a:rPr>
              <a:t>sort_values</a:t>
            </a:r>
            <a:r>
              <a:rPr lang="tr-TR" sz="1600" dirty="0">
                <a:solidFill>
                  <a:schemeClr val="tx1"/>
                </a:solidFill>
              </a:rPr>
              <a:t>(), .</a:t>
            </a:r>
            <a:r>
              <a:rPr lang="tr-TR" sz="1600" dirty="0" err="1">
                <a:solidFill>
                  <a:schemeClr val="tx1"/>
                </a:solidFill>
              </a:rPr>
              <a:t>groupby</a:t>
            </a:r>
            <a:r>
              <a:rPr lang="tr-TR" sz="1600" dirty="0">
                <a:solidFill>
                  <a:schemeClr val="tx1"/>
                </a:solidFill>
              </a:rPr>
              <a:t>(), .</a:t>
            </a:r>
            <a:r>
              <a:rPr lang="tr-TR" sz="1600" dirty="0" err="1">
                <a:solidFill>
                  <a:schemeClr val="tx1"/>
                </a:solidFill>
              </a:rPr>
              <a:t>set_index</a:t>
            </a:r>
            <a:r>
              <a:rPr lang="tr-TR" sz="1600" dirty="0">
                <a:solidFill>
                  <a:schemeClr val="tx1"/>
                </a:solidFill>
              </a:rPr>
              <a:t> gibi </a:t>
            </a:r>
            <a:r>
              <a:rPr lang="tr-TR" sz="1600" dirty="0" err="1">
                <a:solidFill>
                  <a:schemeClr val="tx1"/>
                </a:solidFill>
              </a:rPr>
              <a:t>pandas</a:t>
            </a:r>
            <a:r>
              <a:rPr lang="tr-TR" sz="1600" dirty="0">
                <a:solidFill>
                  <a:schemeClr val="tx1"/>
                </a:solidFill>
              </a:rPr>
              <a:t> ve </a:t>
            </a:r>
            <a:r>
              <a:rPr lang="tr-TR" sz="1600" dirty="0" err="1">
                <a:solidFill>
                  <a:schemeClr val="tx1"/>
                </a:solidFill>
              </a:rPr>
              <a:t>nunpy</a:t>
            </a:r>
            <a:r>
              <a:rPr lang="tr-TR" sz="1600" dirty="0">
                <a:solidFill>
                  <a:schemeClr val="tx1"/>
                </a:solidFill>
              </a:rPr>
              <a:t> kütüphanelerini kullandım. </a:t>
            </a:r>
          </a:p>
          <a:p>
            <a:r>
              <a:rPr lang="tr-TR" sz="1600" dirty="0">
                <a:solidFill>
                  <a:schemeClr val="tx1"/>
                </a:solidFill>
              </a:rPr>
              <a:t>Görselleştirmek için; </a:t>
            </a:r>
            <a:r>
              <a:rPr lang="tr-TR" sz="1600" dirty="0" err="1">
                <a:solidFill>
                  <a:schemeClr val="tx1"/>
                </a:solidFill>
              </a:rPr>
              <a:t>matplot</a:t>
            </a:r>
            <a:r>
              <a:rPr lang="tr-TR" sz="1600" dirty="0">
                <a:solidFill>
                  <a:schemeClr val="tx1"/>
                </a:solidFill>
              </a:rPr>
              <a:t> </a:t>
            </a:r>
            <a:r>
              <a:rPr lang="tr-TR" sz="1600" dirty="0" err="1">
                <a:solidFill>
                  <a:schemeClr val="tx1"/>
                </a:solidFill>
              </a:rPr>
              <a:t>kütaphanesini</a:t>
            </a:r>
            <a:r>
              <a:rPr lang="tr-TR" sz="1600" dirty="0">
                <a:solidFill>
                  <a:schemeClr val="tx1"/>
                </a:solidFill>
              </a:rPr>
              <a:t> kullandım.</a:t>
            </a:r>
          </a:p>
          <a:p>
            <a:r>
              <a:rPr lang="tr-TR" sz="1600" dirty="0">
                <a:solidFill>
                  <a:schemeClr val="tx1"/>
                </a:solidFill>
              </a:rPr>
              <a:t>Kod akışı sırasında </a:t>
            </a:r>
            <a:r>
              <a:rPr lang="tr-TR" sz="1600" dirty="0" err="1">
                <a:solidFill>
                  <a:schemeClr val="tx1"/>
                </a:solidFill>
              </a:rPr>
              <a:t>timer’ı</a:t>
            </a:r>
            <a:r>
              <a:rPr lang="tr-TR" sz="1600" dirty="0">
                <a:solidFill>
                  <a:schemeClr val="tx1"/>
                </a:solidFill>
              </a:rPr>
              <a:t> .</a:t>
            </a:r>
            <a:r>
              <a:rPr lang="tr-TR" sz="1600" dirty="0" err="1">
                <a:solidFill>
                  <a:schemeClr val="tx1"/>
                </a:solidFill>
              </a:rPr>
              <a:t>resample</a:t>
            </a:r>
            <a:r>
              <a:rPr lang="tr-TR" sz="1600" dirty="0">
                <a:solidFill>
                  <a:schemeClr val="tx1"/>
                </a:solidFill>
              </a:rPr>
              <a:t>(‘T’) olarak kullandım farkındalık olması açısından T olan yere mili saniye isterseniz ‘</a:t>
            </a:r>
            <a:r>
              <a:rPr lang="tr-TR" sz="1600" dirty="0" err="1">
                <a:solidFill>
                  <a:schemeClr val="tx1"/>
                </a:solidFill>
              </a:rPr>
              <a:t>ms</a:t>
            </a:r>
            <a:r>
              <a:rPr lang="tr-TR" sz="1600" dirty="0">
                <a:solidFill>
                  <a:schemeClr val="tx1"/>
                </a:solidFill>
              </a:rPr>
              <a:t>’ </a:t>
            </a:r>
            <a:r>
              <a:rPr lang="tr-TR" sz="1600" dirty="0" err="1">
                <a:solidFill>
                  <a:schemeClr val="tx1"/>
                </a:solidFill>
              </a:rPr>
              <a:t>olarakta</a:t>
            </a:r>
            <a:r>
              <a:rPr lang="tr-TR" sz="1600" dirty="0">
                <a:solidFill>
                  <a:schemeClr val="tx1"/>
                </a:solidFill>
              </a:rPr>
              <a:t> bakılabilir fakat ben kod akışında ‘T’ ile ilerledim.</a:t>
            </a:r>
          </a:p>
        </p:txBody>
      </p:sp>
    </p:spTree>
    <p:extLst>
      <p:ext uri="{BB962C8B-B14F-4D97-AF65-F5344CB8AC3E}">
        <p14:creationId xmlns:p14="http://schemas.microsoft.com/office/powerpoint/2010/main" val="18629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08C616-C5C2-750F-EE9F-031102B6783B}"/>
              </a:ext>
            </a:extLst>
          </p:cNvPr>
          <p:cNvSpPr>
            <a:spLocks noGrp="1"/>
          </p:cNvSpPr>
          <p:nvPr>
            <p:ph type="title"/>
          </p:nvPr>
        </p:nvSpPr>
        <p:spPr/>
        <p:txBody>
          <a:bodyPr/>
          <a:lstStyle/>
          <a:p>
            <a:r>
              <a:rPr lang="tr-TR" sz="4400" dirty="0"/>
              <a:t>Trafik Analizi</a:t>
            </a:r>
          </a:p>
        </p:txBody>
      </p:sp>
      <p:sp>
        <p:nvSpPr>
          <p:cNvPr id="3" name="İçerik Yer Tutucusu 2">
            <a:extLst>
              <a:ext uri="{FF2B5EF4-FFF2-40B4-BE49-F238E27FC236}">
                <a16:creationId xmlns:a16="http://schemas.microsoft.com/office/drawing/2014/main" id="{F278C259-4249-2EDF-3FCD-9E1ADB5675BC}"/>
              </a:ext>
            </a:extLst>
          </p:cNvPr>
          <p:cNvSpPr>
            <a:spLocks noGrp="1"/>
          </p:cNvSpPr>
          <p:nvPr>
            <p:ph idx="1"/>
          </p:nvPr>
        </p:nvSpPr>
        <p:spPr>
          <a:xfrm>
            <a:off x="457200" y="2315183"/>
            <a:ext cx="11313267" cy="4426085"/>
          </a:xfrm>
        </p:spPr>
        <p:txBody>
          <a:bodyPr>
            <a:normAutofit/>
          </a:bodyPr>
          <a:lstStyle/>
          <a:p>
            <a:r>
              <a:rPr lang="tr-TR" sz="1600" dirty="0">
                <a:solidFill>
                  <a:schemeClr val="tx1"/>
                </a:solidFill>
              </a:rPr>
              <a:t>İçten içe ve içten dışa trafik analizini yaparken </a:t>
            </a:r>
            <a:r>
              <a:rPr lang="tr-TR" sz="1600" dirty="0" err="1">
                <a:solidFill>
                  <a:schemeClr val="tx1"/>
                </a:solidFill>
              </a:rPr>
              <a:t>source_address</a:t>
            </a:r>
            <a:r>
              <a:rPr lang="tr-TR" sz="1600" dirty="0">
                <a:solidFill>
                  <a:schemeClr val="tx1"/>
                </a:solidFill>
              </a:rPr>
              <a:t> ( iç )  </a:t>
            </a:r>
            <a:r>
              <a:rPr lang="tr-TR" sz="1600" dirty="0" err="1">
                <a:solidFill>
                  <a:schemeClr val="tx1"/>
                </a:solidFill>
              </a:rPr>
              <a:t>destination_address</a:t>
            </a:r>
            <a:r>
              <a:rPr lang="tr-TR" sz="1600" dirty="0">
                <a:solidFill>
                  <a:schemeClr val="tx1"/>
                </a:solidFill>
              </a:rPr>
              <a:t> ( dış ) olarak belirledim sonrasında araştırmalarım doğrultusunda Kuzey ve Güney, Doğu ve Batı IP adreslerinin faklı olduklarını Kuzey ve Güney IP 192.168 ile başladıklarını Güney, Doğu IP 10.10 yaygın olarak kullanıldıklarını öğrendim. </a:t>
            </a:r>
          </a:p>
          <a:p>
            <a:r>
              <a:rPr lang="tr-TR" sz="1600" dirty="0">
                <a:solidFill>
                  <a:schemeClr val="tx1"/>
                </a:solidFill>
              </a:rPr>
              <a:t>Buna göre ; Kuzey ve Güney’ e içten dışa en çok trafik yapılan saat dilimi 14:25 zaman diliminde yapıldığı tespit edilmiştir. Yine Kuzey ve Güney’e içten içe en çok trafik yapılan saat dilimi 14:13 ten 14:27 ye kadar stabilitesini korumuş inişli çıkışlı olağan üstü bir durum tespit edilmemiştir.</a:t>
            </a:r>
          </a:p>
          <a:p>
            <a:r>
              <a:rPr lang="tr-TR" sz="1600" dirty="0">
                <a:solidFill>
                  <a:schemeClr val="tx1"/>
                </a:solidFill>
              </a:rPr>
              <a:t>Buna göre ; Doğu ve Batı’ya içten dışa en çok trafik yapılan saat dilimi 14:15 civarında en tepeye çıktığı görülmüş olup zaman çerçevesinde kademeli olarak 14:20, 14:25 olarak düşüşü tespit edilmiştir. Yine Doğu ve Batı’ya içten içe en çok trafik yapılan saat dilimi 14:18 de yükselip zaman çerçevesinde 1 kere düşüş görülüp tekrardan tepe seviyesine 14:28 de tespit edilmiştir.</a:t>
            </a:r>
          </a:p>
        </p:txBody>
      </p:sp>
    </p:spTree>
    <p:extLst>
      <p:ext uri="{BB962C8B-B14F-4D97-AF65-F5344CB8AC3E}">
        <p14:creationId xmlns:p14="http://schemas.microsoft.com/office/powerpoint/2010/main" val="3881939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BA02D710-4482-F2ED-96DB-10A54D8524B6}"/>
              </a:ext>
            </a:extLst>
          </p:cNvPr>
          <p:cNvPicPr>
            <a:picLocks noChangeAspect="1"/>
          </p:cNvPicPr>
          <p:nvPr/>
        </p:nvPicPr>
        <p:blipFill>
          <a:blip r:embed="rId3"/>
          <a:stretch>
            <a:fillRect/>
          </a:stretch>
        </p:blipFill>
        <p:spPr>
          <a:xfrm>
            <a:off x="6241188" y="2551589"/>
            <a:ext cx="5729710" cy="3860914"/>
          </a:xfrm>
          <a:prstGeom prst="rect">
            <a:avLst/>
          </a:prstGeom>
        </p:spPr>
      </p:pic>
      <p:sp>
        <p:nvSpPr>
          <p:cNvPr id="2" name="Başlık 1">
            <a:extLst>
              <a:ext uri="{FF2B5EF4-FFF2-40B4-BE49-F238E27FC236}">
                <a16:creationId xmlns:a16="http://schemas.microsoft.com/office/drawing/2014/main" id="{446C6003-3E47-3EA0-A21C-5CFEDD8BF11F}"/>
              </a:ext>
            </a:extLst>
          </p:cNvPr>
          <p:cNvSpPr>
            <a:spLocks noGrp="1"/>
          </p:cNvSpPr>
          <p:nvPr>
            <p:ph type="title"/>
          </p:nvPr>
        </p:nvSpPr>
        <p:spPr/>
        <p:txBody>
          <a:bodyPr/>
          <a:lstStyle/>
          <a:p>
            <a:r>
              <a:rPr lang="tr-TR" sz="4400" dirty="0"/>
              <a:t>Trafik Analizi</a:t>
            </a:r>
          </a:p>
        </p:txBody>
      </p:sp>
      <p:pic>
        <p:nvPicPr>
          <p:cNvPr id="5" name="Resim 4">
            <a:extLst>
              <a:ext uri="{FF2B5EF4-FFF2-40B4-BE49-F238E27FC236}">
                <a16:creationId xmlns:a16="http://schemas.microsoft.com/office/drawing/2014/main" id="{21994C59-3190-33CC-2F78-F67733ECE425}"/>
              </a:ext>
            </a:extLst>
          </p:cNvPr>
          <p:cNvPicPr>
            <a:picLocks noChangeAspect="1"/>
          </p:cNvPicPr>
          <p:nvPr/>
        </p:nvPicPr>
        <p:blipFill>
          <a:blip r:embed="rId4"/>
          <a:stretch>
            <a:fillRect/>
          </a:stretch>
        </p:blipFill>
        <p:spPr>
          <a:xfrm>
            <a:off x="221102" y="2491248"/>
            <a:ext cx="5874898" cy="3981596"/>
          </a:xfrm>
          <a:prstGeom prst="rect">
            <a:avLst/>
          </a:prstGeom>
        </p:spPr>
      </p:pic>
    </p:spTree>
    <p:extLst>
      <p:ext uri="{BB962C8B-B14F-4D97-AF65-F5344CB8AC3E}">
        <p14:creationId xmlns:p14="http://schemas.microsoft.com/office/powerpoint/2010/main" val="254794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FE9C06-1C79-6E44-0D43-C082829DE7B9}"/>
              </a:ext>
            </a:extLst>
          </p:cNvPr>
          <p:cNvSpPr>
            <a:spLocks noGrp="1"/>
          </p:cNvSpPr>
          <p:nvPr>
            <p:ph type="title"/>
          </p:nvPr>
        </p:nvSpPr>
        <p:spPr/>
        <p:txBody>
          <a:bodyPr/>
          <a:lstStyle/>
          <a:p>
            <a:r>
              <a:rPr lang="tr-TR" sz="4400" dirty="0"/>
              <a:t>Trafik Analizi</a:t>
            </a:r>
          </a:p>
        </p:txBody>
      </p:sp>
      <p:sp>
        <p:nvSpPr>
          <p:cNvPr id="3" name="İçerik Yer Tutucusu 2">
            <a:extLst>
              <a:ext uri="{FF2B5EF4-FFF2-40B4-BE49-F238E27FC236}">
                <a16:creationId xmlns:a16="http://schemas.microsoft.com/office/drawing/2014/main" id="{364CEFBB-0F1A-F8FE-91A4-9C90562B6076}"/>
              </a:ext>
            </a:extLst>
          </p:cNvPr>
          <p:cNvSpPr>
            <a:spLocks noGrp="1"/>
          </p:cNvSpPr>
          <p:nvPr>
            <p:ph idx="1"/>
          </p:nvPr>
        </p:nvSpPr>
        <p:spPr>
          <a:xfrm>
            <a:off x="449094" y="2237361"/>
            <a:ext cx="11293812" cy="583659"/>
          </a:xfrm>
        </p:spPr>
        <p:txBody>
          <a:bodyPr/>
          <a:lstStyle/>
          <a:p>
            <a:r>
              <a:rPr lang="tr-TR" dirty="0">
                <a:solidFill>
                  <a:schemeClr val="tx1"/>
                </a:solidFill>
              </a:rPr>
              <a:t>En çok Trafik yapan, IP, </a:t>
            </a:r>
            <a:r>
              <a:rPr lang="tr-TR" dirty="0" err="1">
                <a:solidFill>
                  <a:schemeClr val="tx1"/>
                </a:solidFill>
              </a:rPr>
              <a:t>Port'a</a:t>
            </a:r>
            <a:r>
              <a:rPr lang="tr-TR" dirty="0">
                <a:solidFill>
                  <a:schemeClr val="tx1"/>
                </a:solidFill>
              </a:rPr>
              <a:t> göre </a:t>
            </a:r>
            <a:r>
              <a:rPr lang="tr-TR" dirty="0" err="1">
                <a:solidFill>
                  <a:schemeClr val="tx1"/>
                </a:solidFill>
              </a:rPr>
              <a:t>External</a:t>
            </a:r>
            <a:r>
              <a:rPr lang="tr-TR" dirty="0">
                <a:solidFill>
                  <a:schemeClr val="tx1"/>
                </a:solidFill>
              </a:rPr>
              <a:t> ve </a:t>
            </a:r>
            <a:r>
              <a:rPr lang="tr-TR" dirty="0" err="1">
                <a:solidFill>
                  <a:schemeClr val="tx1"/>
                </a:solidFill>
              </a:rPr>
              <a:t>İnternal</a:t>
            </a:r>
            <a:r>
              <a:rPr lang="tr-TR" dirty="0">
                <a:solidFill>
                  <a:schemeClr val="tx1"/>
                </a:solidFill>
              </a:rPr>
              <a:t> paket indirme/yükleme sayısının toplamı</a:t>
            </a:r>
          </a:p>
        </p:txBody>
      </p:sp>
      <p:pic>
        <p:nvPicPr>
          <p:cNvPr id="8" name="Resim 7">
            <a:extLst>
              <a:ext uri="{FF2B5EF4-FFF2-40B4-BE49-F238E27FC236}">
                <a16:creationId xmlns:a16="http://schemas.microsoft.com/office/drawing/2014/main" id="{B9795C80-5140-C6EC-458D-9CCF4E34868B}"/>
              </a:ext>
            </a:extLst>
          </p:cNvPr>
          <p:cNvPicPr>
            <a:picLocks noChangeAspect="1"/>
          </p:cNvPicPr>
          <p:nvPr/>
        </p:nvPicPr>
        <p:blipFill>
          <a:blip r:embed="rId2"/>
          <a:stretch>
            <a:fillRect/>
          </a:stretch>
        </p:blipFill>
        <p:spPr>
          <a:xfrm>
            <a:off x="1343056" y="2529191"/>
            <a:ext cx="9420731" cy="4328809"/>
          </a:xfrm>
          <a:prstGeom prst="rect">
            <a:avLst/>
          </a:prstGeom>
        </p:spPr>
      </p:pic>
    </p:spTree>
    <p:extLst>
      <p:ext uri="{BB962C8B-B14F-4D97-AF65-F5344CB8AC3E}">
        <p14:creationId xmlns:p14="http://schemas.microsoft.com/office/powerpoint/2010/main" val="565931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664</TotalTime>
  <Words>1430</Words>
  <Application>Microsoft Office PowerPoint</Application>
  <PresentationFormat>Geniş ekran</PresentationFormat>
  <Paragraphs>61</Paragraphs>
  <Slides>19</Slides>
  <Notes>2</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19</vt:i4>
      </vt:variant>
    </vt:vector>
  </HeadingPairs>
  <TitlesOfParts>
    <vt:vector size="25" baseType="lpstr">
      <vt:lpstr>Aptos</vt:lpstr>
      <vt:lpstr>Arial</vt:lpstr>
      <vt:lpstr>Century Gothic</vt:lpstr>
      <vt:lpstr>Times New Roman</vt:lpstr>
      <vt:lpstr>Wingdings 3</vt:lpstr>
      <vt:lpstr>İyon Toplantı Odası</vt:lpstr>
      <vt:lpstr>Hoş Geldiniz</vt:lpstr>
      <vt:lpstr>Başlamadan önce.</vt:lpstr>
      <vt:lpstr>Kullanılan Metodojiler</vt:lpstr>
      <vt:lpstr>Kullanılan Metodojiler</vt:lpstr>
      <vt:lpstr>Kullanılan Metodojiler</vt:lpstr>
      <vt:lpstr>Trafik Analizi</vt:lpstr>
      <vt:lpstr>Trafik Analizi</vt:lpstr>
      <vt:lpstr>Trafik Analizi</vt:lpstr>
      <vt:lpstr>Trafik Analizi</vt:lpstr>
      <vt:lpstr>Trafik Analizi</vt:lpstr>
      <vt:lpstr>Trafik Analizi</vt:lpstr>
      <vt:lpstr>Trafik Analizi</vt:lpstr>
      <vt:lpstr>Siber Saldırılar: Port Taraması.</vt:lpstr>
      <vt:lpstr>Siber Saldırılar: Bruteforce </vt:lpstr>
      <vt:lpstr>Siber Saldırılar: ARP-Scan  </vt:lpstr>
      <vt:lpstr>Siber Saldırılar: Exfiltration </vt:lpstr>
      <vt:lpstr>Bonus</vt:lpstr>
      <vt:lpstr>Ağ Trafik verisi Case’in çalışmasını ,araştırmasını yaparken Pythonun Geoip2 kütüphanesinin olduğunu ve bu kütüphanenin konum tespiti yaptığının ve bana atanan bu Casedeki En çok trafik yapan içten içe – içten dışa IP adreslerinin Lokasyon bilgilerine ve IP adreslerine ulaştım Biraz uzun bir işlem veri setinde ben ağ trafiğine göre uyarladım, İstenildiği taktirde Siber saldırıların da Kimler tarafından ve nereden Saldırıldığının bilgisinede uyarlanabilir.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yasin akkök</dc:creator>
  <cp:lastModifiedBy>yasin akkök</cp:lastModifiedBy>
  <cp:revision>9</cp:revision>
  <dcterms:created xsi:type="dcterms:W3CDTF">2024-06-11T09:25:27Z</dcterms:created>
  <dcterms:modified xsi:type="dcterms:W3CDTF">2024-06-26T18:59:20Z</dcterms:modified>
</cp:coreProperties>
</file>