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8288000" cy="10287000"/>
  <p:notesSz cx="6858000" cy="9144000"/>
  <p:embeddedFontLst>
    <p:embeddedFont>
      <p:font typeface="Open Sauce" pitchFamily="2" charset="0"/>
      <p:regular r:id="rId14"/>
    </p:embeddedFont>
    <p:embeddedFont>
      <p:font typeface="Open Sauce Light" pitchFamily="2" charset="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75" autoAdjust="0"/>
    <p:restoredTop sz="94565" autoAdjust="0"/>
  </p:normalViewPr>
  <p:slideViewPr>
    <p:cSldViewPr>
      <p:cViewPr>
        <p:scale>
          <a:sx n="63" d="100"/>
          <a:sy n="63" d="100"/>
        </p:scale>
        <p:origin x="896" y="12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8320714" y="8948999"/>
            <a:ext cx="1646572" cy="618602"/>
          </a:xfrm>
          <a:custGeom>
            <a:avLst/>
            <a:gdLst/>
            <a:ahLst/>
            <a:cxnLst/>
            <a:rect l="l" t="t" r="r" b="b"/>
            <a:pathLst>
              <a:path w="1646572" h="618602">
                <a:moveTo>
                  <a:pt x="0" y="0"/>
                </a:moveTo>
                <a:lnTo>
                  <a:pt x="1646572" y="0"/>
                </a:lnTo>
                <a:lnTo>
                  <a:pt x="1646572" y="618602"/>
                </a:lnTo>
                <a:lnTo>
                  <a:pt x="0" y="61860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tr-TR"/>
          </a:p>
        </p:txBody>
      </p:sp>
      <p:sp>
        <p:nvSpPr>
          <p:cNvPr id="3" name="TextBox 3"/>
          <p:cNvSpPr txBox="1"/>
          <p:nvPr/>
        </p:nvSpPr>
        <p:spPr>
          <a:xfrm>
            <a:off x="3208613" y="5347856"/>
            <a:ext cx="11870774" cy="679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Mobile Developer Eğitimi Sunumları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3208613" y="7389238"/>
            <a:ext cx="11870774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spc="4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Yasin AKTAŞ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428750" y="1387475"/>
            <a:ext cx="15430500" cy="3489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000"/>
              </a:lnSpc>
              <a:spcBef>
                <a:spcPct val="0"/>
              </a:spcBef>
            </a:pPr>
            <a:r>
              <a:rPr lang="en-US" sz="1000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Yandan Açılan Menü Drawer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904875"/>
            <a:ext cx="10632765" cy="11512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520"/>
              </a:lnSpc>
              <a:spcBef>
                <a:spcPct val="0"/>
              </a:spcBef>
            </a:pPr>
            <a:r>
              <a:rPr lang="en-US" sz="680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Drawer Durum Değişikliği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4862512"/>
            <a:ext cx="5939507" cy="1552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99"/>
              </a:lnSpc>
              <a:spcBef>
                <a:spcPct val="0"/>
              </a:spcBef>
            </a:pPr>
            <a:r>
              <a:rPr lang="en-US" sz="2999" spc="59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onDrawerChanged: (isOpened) {</a:t>
            </a:r>
          </a:p>
          <a:p>
            <a:pPr algn="l">
              <a:lnSpc>
                <a:spcPts val="4199"/>
              </a:lnSpc>
              <a:spcBef>
                <a:spcPct val="0"/>
              </a:spcBef>
            </a:pPr>
            <a:r>
              <a:rPr lang="en-US" sz="2999" spc="59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 debugPrint("$isOpened");</a:t>
            </a:r>
          </a:p>
          <a:p>
            <a:pPr algn="l">
              <a:lnSpc>
                <a:spcPts val="4199"/>
              </a:lnSpc>
              <a:spcBef>
                <a:spcPct val="0"/>
              </a:spcBef>
            </a:pPr>
            <a:r>
              <a:rPr lang="en-US" sz="2999" spc="59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}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1661465" y="5386387"/>
            <a:ext cx="3998937" cy="504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99"/>
              </a:lnSpc>
              <a:spcBef>
                <a:spcPct val="0"/>
              </a:spcBef>
            </a:pPr>
            <a:r>
              <a:rPr lang="en-US" sz="2999" spc="59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Scaffold parametresi!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6630580"/>
            <a:ext cx="6644283" cy="1552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99"/>
              </a:lnSpc>
              <a:spcBef>
                <a:spcPct val="0"/>
              </a:spcBef>
            </a:pPr>
            <a:r>
              <a:rPr lang="en-US" sz="2999" spc="59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onEndDrawerChanged: (isOpened) {</a:t>
            </a:r>
          </a:p>
          <a:p>
            <a:pPr algn="l">
              <a:lnSpc>
                <a:spcPts val="4199"/>
              </a:lnSpc>
              <a:spcBef>
                <a:spcPct val="0"/>
              </a:spcBef>
            </a:pPr>
            <a:r>
              <a:rPr lang="en-US" sz="2999" spc="59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 debugPrint("$isOpened");</a:t>
            </a:r>
          </a:p>
          <a:p>
            <a:pPr algn="l">
              <a:lnSpc>
                <a:spcPts val="4199"/>
              </a:lnSpc>
              <a:spcBef>
                <a:spcPct val="0"/>
              </a:spcBef>
            </a:pPr>
            <a:r>
              <a:rPr lang="en-US" sz="2999" spc="59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}</a:t>
            </a:r>
          </a:p>
        </p:txBody>
      </p:sp>
      <p:cxnSp>
        <p:nvCxnSpPr>
          <p:cNvPr id="7" name="Dirsek Bağlayıcısı 6">
            <a:extLst>
              <a:ext uri="{FF2B5EF4-FFF2-40B4-BE49-F238E27FC236}">
                <a16:creationId xmlns:a16="http://schemas.microsoft.com/office/drawing/2014/main" id="{D3130741-91D9-E5BE-C1A8-AB72E3C443FD}"/>
              </a:ext>
            </a:extLst>
          </p:cNvPr>
          <p:cNvCxnSpPr>
            <a:cxnSpLocks/>
            <a:stCxn id="4" idx="0"/>
            <a:endCxn id="3" idx="0"/>
          </p:cNvCxnSpPr>
          <p:nvPr/>
        </p:nvCxnSpPr>
        <p:spPr>
          <a:xfrm rot="16200000" flipV="1">
            <a:off x="8567757" y="293210"/>
            <a:ext cx="523875" cy="9662480"/>
          </a:xfrm>
          <a:prstGeom prst="bentConnector3">
            <a:avLst>
              <a:gd name="adj1" fmla="val 364727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247370" y="0"/>
            <a:ext cx="5040630" cy="10287000"/>
          </a:xfrm>
          <a:custGeom>
            <a:avLst/>
            <a:gdLst/>
            <a:ahLst/>
            <a:cxnLst/>
            <a:rect l="l" t="t" r="r" b="b"/>
            <a:pathLst>
              <a:path w="5040630" h="10287000">
                <a:moveTo>
                  <a:pt x="0" y="0"/>
                </a:moveTo>
                <a:lnTo>
                  <a:pt x="5040630" y="0"/>
                </a:lnTo>
                <a:lnTo>
                  <a:pt x="504063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tr-TR"/>
          </a:p>
        </p:txBody>
      </p:sp>
      <p:sp>
        <p:nvSpPr>
          <p:cNvPr id="3" name="TextBox 3"/>
          <p:cNvSpPr txBox="1"/>
          <p:nvPr/>
        </p:nvSpPr>
        <p:spPr>
          <a:xfrm>
            <a:off x="1028700" y="904875"/>
            <a:ext cx="10632765" cy="11512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520"/>
              </a:lnSpc>
              <a:spcBef>
                <a:spcPct val="0"/>
              </a:spcBef>
            </a:pPr>
            <a:r>
              <a:rPr lang="en-US" sz="680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Farklı Buton ile Açma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3724201"/>
            <a:ext cx="7820695" cy="4695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2999" spc="59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Builder(</a:t>
            </a:r>
          </a:p>
          <a:p>
            <a:pPr algn="l">
              <a:lnSpc>
                <a:spcPts val="4199"/>
              </a:lnSpc>
              <a:spcBef>
                <a:spcPct val="0"/>
              </a:spcBef>
            </a:pPr>
            <a:r>
              <a:rPr lang="en-US" sz="2999" spc="59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    builder: (context) =&gt; </a:t>
            </a:r>
            <a:r>
              <a:rPr lang="en-US" sz="2999" spc="59">
                <a:solidFill>
                  <a:srgbClr val="A6A6A6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ElevatedButton(</a:t>
            </a:r>
          </a:p>
          <a:p>
            <a:pPr algn="l">
              <a:lnSpc>
                <a:spcPts val="4199"/>
              </a:lnSpc>
              <a:spcBef>
                <a:spcPct val="0"/>
              </a:spcBef>
            </a:pPr>
            <a:r>
              <a:rPr lang="en-US" sz="2999" spc="59">
                <a:solidFill>
                  <a:srgbClr val="A6A6A6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        onPressed: () {</a:t>
            </a:r>
          </a:p>
          <a:p>
            <a:pPr algn="l">
              <a:lnSpc>
                <a:spcPts val="4199"/>
              </a:lnSpc>
              <a:spcBef>
                <a:spcPct val="0"/>
              </a:spcBef>
            </a:pPr>
            <a:r>
              <a:rPr lang="en-US" sz="2999" spc="59">
                <a:solidFill>
                  <a:srgbClr val="A6A6A6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            Scaffold.of(</a:t>
            </a:r>
            <a:r>
              <a:rPr lang="en-US" sz="2999" spc="59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context</a:t>
            </a:r>
            <a:r>
              <a:rPr lang="en-US" sz="2999" spc="59">
                <a:solidFill>
                  <a:srgbClr val="A6A6A6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).openDrawer();</a:t>
            </a:r>
          </a:p>
          <a:p>
            <a:pPr algn="l">
              <a:lnSpc>
                <a:spcPts val="4199"/>
              </a:lnSpc>
              <a:spcBef>
                <a:spcPct val="0"/>
              </a:spcBef>
            </a:pPr>
            <a:r>
              <a:rPr lang="en-US" sz="2999" spc="59">
                <a:solidFill>
                  <a:srgbClr val="A6A6A6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        },</a:t>
            </a:r>
          </a:p>
          <a:p>
            <a:pPr algn="l">
              <a:lnSpc>
                <a:spcPts val="4199"/>
              </a:lnSpc>
              <a:spcBef>
                <a:spcPct val="0"/>
              </a:spcBef>
            </a:pPr>
            <a:r>
              <a:rPr lang="en-US" sz="2999" spc="59">
                <a:solidFill>
                  <a:srgbClr val="A6A6A6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        child: Text("Açılır Menü"),</a:t>
            </a:r>
          </a:p>
          <a:p>
            <a:pPr algn="l">
              <a:lnSpc>
                <a:spcPts val="4199"/>
              </a:lnSpc>
              <a:spcBef>
                <a:spcPct val="0"/>
              </a:spcBef>
            </a:pPr>
            <a:r>
              <a:rPr lang="en-US" sz="2999" spc="59">
                <a:solidFill>
                  <a:srgbClr val="A6A6A6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     ),</a:t>
            </a:r>
          </a:p>
          <a:p>
            <a:pPr algn="l">
              <a:lnSpc>
                <a:spcPts val="4199"/>
              </a:lnSpc>
              <a:spcBef>
                <a:spcPct val="0"/>
              </a:spcBef>
            </a:pPr>
            <a:r>
              <a:rPr lang="en-US" sz="2999" spc="59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 ),</a:t>
            </a:r>
          </a:p>
          <a:p>
            <a:pPr algn="l">
              <a:lnSpc>
                <a:spcPts val="4199"/>
              </a:lnSpc>
              <a:spcBef>
                <a:spcPct val="0"/>
              </a:spcBef>
            </a:pPr>
            <a:endParaRPr lang="en-US" sz="2999" spc="59">
              <a:solidFill>
                <a:srgbClr val="000000"/>
              </a:solidFill>
              <a:latin typeface="Open Sauce Light"/>
              <a:ea typeface="Open Sauce Light"/>
              <a:cs typeface="Open Sauce Light"/>
              <a:sym typeface="Open Sauce Light"/>
            </a:endParaRPr>
          </a:p>
        </p:txBody>
      </p:sp>
      <p:sp>
        <p:nvSpPr>
          <p:cNvPr id="5" name="AutoShape 5"/>
          <p:cNvSpPr/>
          <p:nvPr/>
        </p:nvSpPr>
        <p:spPr>
          <a:xfrm flipV="1">
            <a:off x="10744500" y="5822815"/>
            <a:ext cx="3958962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arrow" w="med" len="sm"/>
            <a:tailEnd type="none" w="sm" len="sm"/>
          </a:ln>
        </p:spPr>
        <p:txBody>
          <a:bodyPr/>
          <a:lstStyle/>
          <a:p>
            <a:endParaRPr lang="tr-TR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428750" y="4472940"/>
            <a:ext cx="15430500" cy="12172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0080"/>
              </a:lnSpc>
              <a:spcBef>
                <a:spcPct val="0"/>
              </a:spcBef>
            </a:pPr>
            <a:r>
              <a:rPr lang="en-US" sz="720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Dinlediğiniz için teşekkürler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925901" y="0"/>
            <a:ext cx="5362099" cy="10287000"/>
          </a:xfrm>
          <a:custGeom>
            <a:avLst/>
            <a:gdLst/>
            <a:ahLst/>
            <a:cxnLst/>
            <a:rect l="l" t="t" r="r" b="b"/>
            <a:pathLst>
              <a:path w="5362099" h="10287000">
                <a:moveTo>
                  <a:pt x="0" y="0"/>
                </a:moveTo>
                <a:lnTo>
                  <a:pt x="5362099" y="0"/>
                </a:lnTo>
                <a:lnTo>
                  <a:pt x="5362099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tr-TR"/>
          </a:p>
        </p:txBody>
      </p:sp>
      <p:sp>
        <p:nvSpPr>
          <p:cNvPr id="3" name="TextBox 3"/>
          <p:cNvSpPr txBox="1"/>
          <p:nvPr/>
        </p:nvSpPr>
        <p:spPr>
          <a:xfrm>
            <a:off x="1028700" y="904875"/>
            <a:ext cx="8115300" cy="11512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520"/>
              </a:lnSpc>
              <a:spcBef>
                <a:spcPct val="0"/>
              </a:spcBef>
            </a:pPr>
            <a:r>
              <a:rPr lang="en-US" sz="680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Ekran Genel Yapısı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3357735" y="264566"/>
            <a:ext cx="4632160" cy="9750829"/>
            <a:chOff x="0" y="0"/>
            <a:chExt cx="1219993" cy="2568421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219993" cy="2568421"/>
            </a:xfrm>
            <a:custGeom>
              <a:avLst/>
              <a:gdLst/>
              <a:ahLst/>
              <a:cxnLst/>
              <a:rect l="l" t="t" r="r" b="b"/>
              <a:pathLst>
                <a:path w="1219993" h="2568421">
                  <a:moveTo>
                    <a:pt x="1219993" y="0"/>
                  </a:moveTo>
                  <a:lnTo>
                    <a:pt x="1219993" y="2568421"/>
                  </a:lnTo>
                  <a:lnTo>
                    <a:pt x="0" y="25684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sq">
              <a:solidFill>
                <a:srgbClr val="DA3351"/>
              </a:solidFill>
              <a:prstDash val="solid"/>
              <a:miter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47625"/>
              <a:ext cx="1219993" cy="261604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3510135" y="892275"/>
            <a:ext cx="4309628" cy="948338"/>
            <a:chOff x="0" y="0"/>
            <a:chExt cx="1135046" cy="249797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135046" cy="249797"/>
            </a:xfrm>
            <a:custGeom>
              <a:avLst/>
              <a:gdLst/>
              <a:ahLst/>
              <a:cxnLst/>
              <a:rect l="l" t="t" r="r" b="b"/>
              <a:pathLst>
                <a:path w="1135046" h="249797">
                  <a:moveTo>
                    <a:pt x="1135046" y="0"/>
                  </a:moveTo>
                  <a:lnTo>
                    <a:pt x="1135046" y="249797"/>
                  </a:lnTo>
                  <a:lnTo>
                    <a:pt x="0" y="2497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sq">
              <a:solidFill>
                <a:srgbClr val="00BF63"/>
              </a:solidFill>
              <a:prstDash val="solid"/>
              <a:miter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47625"/>
              <a:ext cx="1135046" cy="29742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3519000" y="8733205"/>
            <a:ext cx="4309628" cy="1050190"/>
            <a:chOff x="0" y="0"/>
            <a:chExt cx="1135046" cy="276626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135046" cy="276626"/>
            </a:xfrm>
            <a:custGeom>
              <a:avLst/>
              <a:gdLst/>
              <a:ahLst/>
              <a:cxnLst/>
              <a:rect l="l" t="t" r="r" b="b"/>
              <a:pathLst>
                <a:path w="1135046" h="276626">
                  <a:moveTo>
                    <a:pt x="1135046" y="0"/>
                  </a:moveTo>
                  <a:lnTo>
                    <a:pt x="1135046" y="276626"/>
                  </a:lnTo>
                  <a:lnTo>
                    <a:pt x="0" y="2766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sq">
              <a:solidFill>
                <a:srgbClr val="15A0DC"/>
              </a:solidFill>
              <a:prstDash val="solid"/>
              <a:miter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47625"/>
              <a:ext cx="1135046" cy="32425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3680266" y="1942465"/>
            <a:ext cx="3971722" cy="842693"/>
            <a:chOff x="0" y="0"/>
            <a:chExt cx="1135046" cy="240855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135046" cy="240855"/>
            </a:xfrm>
            <a:custGeom>
              <a:avLst/>
              <a:gdLst/>
              <a:ahLst/>
              <a:cxnLst/>
              <a:rect l="l" t="t" r="r" b="b"/>
              <a:pathLst>
                <a:path w="1135046" h="240855">
                  <a:moveTo>
                    <a:pt x="1135046" y="0"/>
                  </a:moveTo>
                  <a:lnTo>
                    <a:pt x="1135046" y="240855"/>
                  </a:lnTo>
                  <a:lnTo>
                    <a:pt x="0" y="2408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sq">
              <a:solidFill>
                <a:srgbClr val="8C52FF"/>
              </a:solidFill>
              <a:prstDash val="solid"/>
              <a:miter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-47625"/>
              <a:ext cx="1135046" cy="2884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13519000" y="1840613"/>
            <a:ext cx="4309628" cy="6754543"/>
            <a:chOff x="0" y="0"/>
            <a:chExt cx="1135046" cy="1779183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135046" cy="1779183"/>
            </a:xfrm>
            <a:custGeom>
              <a:avLst/>
              <a:gdLst/>
              <a:ahLst/>
              <a:cxnLst/>
              <a:rect l="l" t="t" r="r" b="b"/>
              <a:pathLst>
                <a:path w="1135046" h="1779183">
                  <a:moveTo>
                    <a:pt x="1135046" y="0"/>
                  </a:moveTo>
                  <a:lnTo>
                    <a:pt x="1135046" y="1779183"/>
                  </a:lnTo>
                  <a:lnTo>
                    <a:pt x="0" y="17791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sq">
              <a:solidFill>
                <a:srgbClr val="FFDE59"/>
              </a:solidFill>
              <a:prstDash val="solid"/>
              <a:miter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-47625"/>
              <a:ext cx="1135046" cy="18268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24" name="TextBox 24"/>
          <p:cNvSpPr txBox="1"/>
          <p:nvPr/>
        </p:nvSpPr>
        <p:spPr>
          <a:xfrm>
            <a:off x="644723" y="3989451"/>
            <a:ext cx="1641277" cy="5048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199"/>
              </a:lnSpc>
              <a:spcBef>
                <a:spcPct val="0"/>
              </a:spcBef>
            </a:pPr>
            <a:r>
              <a:rPr lang="en-US" sz="2999" spc="59" dirty="0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Scaffold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2902500" y="3475101"/>
            <a:ext cx="2123606" cy="10287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199"/>
              </a:lnSpc>
            </a:pPr>
            <a:r>
              <a:rPr lang="en-US" sz="2999" spc="59" dirty="0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Bottom</a:t>
            </a:r>
          </a:p>
          <a:p>
            <a:pPr algn="ctr">
              <a:lnSpc>
                <a:spcPts val="4199"/>
              </a:lnSpc>
              <a:spcBef>
                <a:spcPct val="0"/>
              </a:spcBef>
            </a:pPr>
            <a:r>
              <a:rPr lang="en-US" sz="2999" spc="59" dirty="0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Navigation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6227516" y="3989451"/>
            <a:ext cx="970359" cy="504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99"/>
              </a:lnSpc>
              <a:spcBef>
                <a:spcPct val="0"/>
              </a:spcBef>
            </a:pPr>
            <a:r>
              <a:rPr lang="en-US" sz="2999" spc="59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Body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9205039" y="2904477"/>
            <a:ext cx="1499890" cy="504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99"/>
              </a:lnSpc>
              <a:spcBef>
                <a:spcPct val="0"/>
              </a:spcBef>
            </a:pPr>
            <a:r>
              <a:rPr lang="en-US" sz="2999" spc="59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App Bar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11273128" y="4674781"/>
            <a:ext cx="1385218" cy="504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99"/>
              </a:lnSpc>
              <a:spcBef>
                <a:spcPct val="0"/>
              </a:spcBef>
            </a:pPr>
            <a:r>
              <a:rPr lang="en-US" sz="2999" spc="59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Tab Bar</a:t>
            </a:r>
          </a:p>
        </p:txBody>
      </p:sp>
      <p:cxnSp>
        <p:nvCxnSpPr>
          <p:cNvPr id="30" name="Dirsek Bağlayıcısı 29">
            <a:extLst>
              <a:ext uri="{FF2B5EF4-FFF2-40B4-BE49-F238E27FC236}">
                <a16:creationId xmlns:a16="http://schemas.microsoft.com/office/drawing/2014/main" id="{5EA4CC55-FF60-D537-8735-2676EC00D1F0}"/>
              </a:ext>
            </a:extLst>
          </p:cNvPr>
          <p:cNvCxnSpPr>
            <a:cxnSpLocks/>
            <a:endCxn id="27" idx="0"/>
          </p:cNvCxnSpPr>
          <p:nvPr/>
        </p:nvCxnSpPr>
        <p:spPr>
          <a:xfrm rot="10800000" flipV="1">
            <a:off x="9954985" y="1311235"/>
            <a:ext cx="3402757" cy="1593242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Dirsek Bağlayıcısı 32">
            <a:extLst>
              <a:ext uri="{FF2B5EF4-FFF2-40B4-BE49-F238E27FC236}">
                <a16:creationId xmlns:a16="http://schemas.microsoft.com/office/drawing/2014/main" id="{2D537F8F-35AD-D3F3-DE7E-EAD47AD95658}"/>
              </a:ext>
            </a:extLst>
          </p:cNvPr>
          <p:cNvCxnSpPr>
            <a:cxnSpLocks/>
            <a:endCxn id="28" idx="0"/>
          </p:cNvCxnSpPr>
          <p:nvPr/>
        </p:nvCxnSpPr>
        <p:spPr>
          <a:xfrm rot="5400000">
            <a:off x="11719428" y="2722809"/>
            <a:ext cx="2198281" cy="1705662"/>
          </a:xfrm>
          <a:prstGeom prst="bentConnector3">
            <a:avLst>
              <a:gd name="adj1" fmla="val 48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Dirsek Bağlayıcısı 38">
            <a:extLst>
              <a:ext uri="{FF2B5EF4-FFF2-40B4-BE49-F238E27FC236}">
                <a16:creationId xmlns:a16="http://schemas.microsoft.com/office/drawing/2014/main" id="{85FE6E49-FCE6-BB3E-D830-58734AF8051A}"/>
              </a:ext>
            </a:extLst>
          </p:cNvPr>
          <p:cNvCxnSpPr>
            <a:cxnSpLocks/>
            <a:endCxn id="26" idx="2"/>
          </p:cNvCxnSpPr>
          <p:nvPr/>
        </p:nvCxnSpPr>
        <p:spPr>
          <a:xfrm rot="10800000">
            <a:off x="6712696" y="4494276"/>
            <a:ext cx="6840228" cy="2888248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Dirsek Bağlayıcısı 41">
            <a:extLst>
              <a:ext uri="{FF2B5EF4-FFF2-40B4-BE49-F238E27FC236}">
                <a16:creationId xmlns:a16="http://schemas.microsoft.com/office/drawing/2014/main" id="{BFC473BD-26BD-F307-7DD1-CF83736AA720}"/>
              </a:ext>
            </a:extLst>
          </p:cNvPr>
          <p:cNvCxnSpPr>
            <a:cxnSpLocks/>
            <a:endCxn id="25" idx="2"/>
          </p:cNvCxnSpPr>
          <p:nvPr/>
        </p:nvCxnSpPr>
        <p:spPr>
          <a:xfrm rot="10800000">
            <a:off x="3964303" y="4503801"/>
            <a:ext cx="9388250" cy="4600248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Dirsek Bağlayıcısı 44">
            <a:extLst>
              <a:ext uri="{FF2B5EF4-FFF2-40B4-BE49-F238E27FC236}">
                <a16:creationId xmlns:a16="http://schemas.microsoft.com/office/drawing/2014/main" id="{18B7693E-9E89-7248-3C44-7227D006D23D}"/>
              </a:ext>
            </a:extLst>
          </p:cNvPr>
          <p:cNvCxnSpPr>
            <a:cxnSpLocks/>
            <a:endCxn id="24" idx="2"/>
          </p:cNvCxnSpPr>
          <p:nvPr/>
        </p:nvCxnSpPr>
        <p:spPr>
          <a:xfrm rot="10800000">
            <a:off x="1465363" y="4494277"/>
            <a:ext cx="11892373" cy="5289121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171975" y="0"/>
            <a:ext cx="5116025" cy="10309371"/>
          </a:xfrm>
          <a:custGeom>
            <a:avLst/>
            <a:gdLst/>
            <a:ahLst/>
            <a:cxnLst/>
            <a:rect l="l" t="t" r="r" b="b"/>
            <a:pathLst>
              <a:path w="5116025" h="10309371">
                <a:moveTo>
                  <a:pt x="0" y="0"/>
                </a:moveTo>
                <a:lnTo>
                  <a:pt x="5116025" y="0"/>
                </a:lnTo>
                <a:lnTo>
                  <a:pt x="5116025" y="10309371"/>
                </a:lnTo>
                <a:lnTo>
                  <a:pt x="0" y="1030937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tr-TR"/>
          </a:p>
        </p:txBody>
      </p:sp>
      <p:sp>
        <p:nvSpPr>
          <p:cNvPr id="3" name="Freeform 3"/>
          <p:cNvSpPr/>
          <p:nvPr/>
        </p:nvSpPr>
        <p:spPr>
          <a:xfrm>
            <a:off x="6048665" y="4632982"/>
            <a:ext cx="6190670" cy="3119330"/>
          </a:xfrm>
          <a:custGeom>
            <a:avLst/>
            <a:gdLst/>
            <a:ahLst/>
            <a:cxnLst/>
            <a:rect l="l" t="t" r="r" b="b"/>
            <a:pathLst>
              <a:path w="6190670" h="3119330">
                <a:moveTo>
                  <a:pt x="0" y="0"/>
                </a:moveTo>
                <a:lnTo>
                  <a:pt x="6190670" y="0"/>
                </a:lnTo>
                <a:lnTo>
                  <a:pt x="6190670" y="3119329"/>
                </a:lnTo>
                <a:lnTo>
                  <a:pt x="0" y="311932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tr-TR"/>
          </a:p>
        </p:txBody>
      </p:sp>
      <p:sp>
        <p:nvSpPr>
          <p:cNvPr id="4" name="TextBox 4"/>
          <p:cNvSpPr txBox="1"/>
          <p:nvPr/>
        </p:nvSpPr>
        <p:spPr>
          <a:xfrm>
            <a:off x="1028700" y="904875"/>
            <a:ext cx="8115300" cy="11512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520"/>
              </a:lnSpc>
              <a:spcBef>
                <a:spcPct val="0"/>
              </a:spcBef>
            </a:pPr>
            <a:r>
              <a:rPr lang="en-US" sz="680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Drawer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4575832"/>
            <a:ext cx="3306171" cy="1552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199"/>
              </a:lnSpc>
              <a:spcBef>
                <a:spcPct val="0"/>
              </a:spcBef>
            </a:pPr>
            <a:r>
              <a:rPr lang="en-US" sz="2999" spc="59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Scaffold</a:t>
            </a:r>
          </a:p>
          <a:p>
            <a:pPr marL="647697" lvl="1" indent="-323848" algn="just">
              <a:lnSpc>
                <a:spcPts val="4199"/>
              </a:lnSpc>
              <a:spcBef>
                <a:spcPct val="0"/>
              </a:spcBef>
              <a:buFont typeface="Arial"/>
              <a:buChar char="•"/>
            </a:pPr>
            <a:r>
              <a:rPr lang="en-US" sz="2999" spc="59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AppBar</a:t>
            </a:r>
          </a:p>
          <a:p>
            <a:pPr marL="647697" lvl="1" indent="-323848" algn="just">
              <a:lnSpc>
                <a:spcPts val="4199"/>
              </a:lnSpc>
              <a:spcBef>
                <a:spcPct val="0"/>
              </a:spcBef>
              <a:buFont typeface="Arial"/>
              <a:buChar char="•"/>
            </a:pPr>
            <a:r>
              <a:rPr lang="en-US" sz="2999" spc="59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Drawer</a:t>
            </a:r>
          </a:p>
        </p:txBody>
      </p:sp>
      <p:cxnSp>
        <p:nvCxnSpPr>
          <p:cNvPr id="7" name="Dirsek Bağlayıcısı 6">
            <a:extLst>
              <a:ext uri="{FF2B5EF4-FFF2-40B4-BE49-F238E27FC236}">
                <a16:creationId xmlns:a16="http://schemas.microsoft.com/office/drawing/2014/main" id="{FA0209CF-356E-697A-F04A-10DC897D5B52}"/>
              </a:ext>
            </a:extLst>
          </p:cNvPr>
          <p:cNvCxnSpPr>
            <a:cxnSpLocks/>
          </p:cNvCxnSpPr>
          <p:nvPr/>
        </p:nvCxnSpPr>
        <p:spPr>
          <a:xfrm rot="10800000" flipV="1">
            <a:off x="8686800" y="1104898"/>
            <a:ext cx="5638802" cy="3124202"/>
          </a:xfrm>
          <a:prstGeom prst="bentConnector3">
            <a:avLst>
              <a:gd name="adj1" fmla="val 10009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157359" y="0"/>
            <a:ext cx="5130641" cy="10287000"/>
          </a:xfrm>
          <a:custGeom>
            <a:avLst/>
            <a:gdLst/>
            <a:ahLst/>
            <a:cxnLst/>
            <a:rect l="l" t="t" r="r" b="b"/>
            <a:pathLst>
              <a:path w="5130641" h="10287000">
                <a:moveTo>
                  <a:pt x="0" y="0"/>
                </a:moveTo>
                <a:lnTo>
                  <a:pt x="5130641" y="0"/>
                </a:lnTo>
                <a:lnTo>
                  <a:pt x="5130641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tr-TR"/>
          </a:p>
        </p:txBody>
      </p:sp>
      <p:sp>
        <p:nvSpPr>
          <p:cNvPr id="3" name="TextBox 3"/>
          <p:cNvSpPr txBox="1"/>
          <p:nvPr/>
        </p:nvSpPr>
        <p:spPr>
          <a:xfrm>
            <a:off x="1028700" y="904875"/>
            <a:ext cx="10100329" cy="11512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520"/>
              </a:lnSpc>
              <a:spcBef>
                <a:spcPct val="0"/>
              </a:spcBef>
            </a:pPr>
            <a:r>
              <a:rPr lang="en-US" sz="680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Drawer Parametreleri</a:t>
            </a:r>
          </a:p>
        </p:txBody>
      </p:sp>
      <p:sp>
        <p:nvSpPr>
          <p:cNvPr id="4" name="AutoShape 4"/>
          <p:cNvSpPr/>
          <p:nvPr/>
        </p:nvSpPr>
        <p:spPr>
          <a:xfrm flipV="1">
            <a:off x="13556401" y="3191337"/>
            <a:ext cx="2704095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arrow" w="med" len="sm"/>
            <a:tailEnd type="arrow" w="med" len="sm"/>
          </a:ln>
        </p:spPr>
        <p:txBody>
          <a:bodyPr/>
          <a:lstStyle/>
          <a:p>
            <a:endParaRPr lang="tr-TR"/>
          </a:p>
        </p:txBody>
      </p:sp>
      <p:grpSp>
        <p:nvGrpSpPr>
          <p:cNvPr id="6" name="Group 6"/>
          <p:cNvGrpSpPr/>
          <p:nvPr/>
        </p:nvGrpSpPr>
        <p:grpSpPr>
          <a:xfrm>
            <a:off x="15175652" y="8346474"/>
            <a:ext cx="1745830" cy="1745830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8458201" y="4213288"/>
            <a:ext cx="1237618" cy="5048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199"/>
              </a:lnSpc>
              <a:spcBef>
                <a:spcPct val="0"/>
              </a:spcBef>
            </a:pPr>
            <a:r>
              <a:rPr lang="en-US" sz="2999" spc="59" dirty="0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Width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604787" y="2956196"/>
            <a:ext cx="1185937" cy="504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99"/>
              </a:lnSpc>
              <a:spcBef>
                <a:spcPct val="0"/>
              </a:spcBef>
            </a:pPr>
            <a:r>
              <a:rPr lang="en-US" sz="2999" spc="59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Shape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939128" y="3951351"/>
            <a:ext cx="2389612" cy="10287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199"/>
              </a:lnSpc>
              <a:spcBef>
                <a:spcPct val="0"/>
              </a:spcBef>
            </a:pPr>
            <a:r>
              <a:rPr lang="en-US" sz="2999" spc="59" dirty="0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Background</a:t>
            </a:r>
          </a:p>
          <a:p>
            <a:pPr algn="ctr">
              <a:lnSpc>
                <a:spcPts val="4199"/>
              </a:lnSpc>
              <a:spcBef>
                <a:spcPct val="0"/>
              </a:spcBef>
            </a:pPr>
            <a:r>
              <a:rPr lang="en-US" sz="2999" spc="59" dirty="0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Color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4328739" y="5467280"/>
            <a:ext cx="5716271" cy="5048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199"/>
              </a:lnSpc>
              <a:spcBef>
                <a:spcPct val="0"/>
              </a:spcBef>
            </a:pPr>
            <a:r>
              <a:rPr lang="en-US" sz="2999" spc="59" dirty="0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Elevation &amp; Shadow Color</a:t>
            </a:r>
          </a:p>
        </p:txBody>
      </p:sp>
      <p:cxnSp>
        <p:nvCxnSpPr>
          <p:cNvPr id="16" name="Dirsek Bağlayıcısı 15">
            <a:extLst>
              <a:ext uri="{FF2B5EF4-FFF2-40B4-BE49-F238E27FC236}">
                <a16:creationId xmlns:a16="http://schemas.microsoft.com/office/drawing/2014/main" id="{30995D51-1B24-08A9-D4FB-461F706F8AD6}"/>
              </a:ext>
            </a:extLst>
          </p:cNvPr>
          <p:cNvCxnSpPr>
            <a:cxnSpLocks/>
            <a:endCxn id="12" idx="0"/>
          </p:cNvCxnSpPr>
          <p:nvPr/>
        </p:nvCxnSpPr>
        <p:spPr>
          <a:xfrm rot="10800000" flipV="1">
            <a:off x="9077010" y="3184588"/>
            <a:ext cx="4257990" cy="1028700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Dirsek Bağlayıcısı 28">
            <a:extLst>
              <a:ext uri="{FF2B5EF4-FFF2-40B4-BE49-F238E27FC236}">
                <a16:creationId xmlns:a16="http://schemas.microsoft.com/office/drawing/2014/main" id="{0EC47556-7AD5-B507-33A0-DC6354803A02}"/>
              </a:ext>
            </a:extLst>
          </p:cNvPr>
          <p:cNvCxnSpPr>
            <a:endCxn id="13" idx="2"/>
          </p:cNvCxnSpPr>
          <p:nvPr/>
        </p:nvCxnSpPr>
        <p:spPr>
          <a:xfrm rot="10800000">
            <a:off x="1197756" y="3461022"/>
            <a:ext cx="13977896" cy="5797279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Dirsek Bağlayıcısı 29">
            <a:extLst>
              <a:ext uri="{FF2B5EF4-FFF2-40B4-BE49-F238E27FC236}">
                <a16:creationId xmlns:a16="http://schemas.microsoft.com/office/drawing/2014/main" id="{89EE1070-6473-9A0F-F6F3-2E2941D9081F}"/>
              </a:ext>
            </a:extLst>
          </p:cNvPr>
          <p:cNvCxnSpPr>
            <a:cxnSpLocks/>
            <a:endCxn id="14" idx="2"/>
          </p:cNvCxnSpPr>
          <p:nvPr/>
        </p:nvCxnSpPr>
        <p:spPr>
          <a:xfrm rot="10800000">
            <a:off x="3133934" y="4980052"/>
            <a:ext cx="11115466" cy="3668653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Dirsek Bağlayıcısı 32">
            <a:extLst>
              <a:ext uri="{FF2B5EF4-FFF2-40B4-BE49-F238E27FC236}">
                <a16:creationId xmlns:a16="http://schemas.microsoft.com/office/drawing/2014/main" id="{3F9C6235-8B65-7231-140C-00D9346C1859}"/>
              </a:ext>
            </a:extLst>
          </p:cNvPr>
          <p:cNvCxnSpPr>
            <a:cxnSpLocks/>
            <a:endCxn id="15" idx="2"/>
          </p:cNvCxnSpPr>
          <p:nvPr/>
        </p:nvCxnSpPr>
        <p:spPr>
          <a:xfrm rot="10800000">
            <a:off x="7186875" y="5972106"/>
            <a:ext cx="9183588" cy="1721063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247370" y="0"/>
            <a:ext cx="5040630" cy="10287000"/>
          </a:xfrm>
          <a:custGeom>
            <a:avLst/>
            <a:gdLst/>
            <a:ahLst/>
            <a:cxnLst/>
            <a:rect l="l" t="t" r="r" b="b"/>
            <a:pathLst>
              <a:path w="5040630" h="10287000">
                <a:moveTo>
                  <a:pt x="0" y="0"/>
                </a:moveTo>
                <a:lnTo>
                  <a:pt x="5040630" y="0"/>
                </a:lnTo>
                <a:lnTo>
                  <a:pt x="504063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tr-TR"/>
          </a:p>
        </p:txBody>
      </p:sp>
      <p:sp>
        <p:nvSpPr>
          <p:cNvPr id="3" name="TextBox 3"/>
          <p:cNvSpPr txBox="1"/>
          <p:nvPr/>
        </p:nvSpPr>
        <p:spPr>
          <a:xfrm>
            <a:off x="1028700" y="904875"/>
            <a:ext cx="10100329" cy="11512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520"/>
              </a:lnSpc>
              <a:spcBef>
                <a:spcPct val="0"/>
              </a:spcBef>
            </a:pPr>
            <a:r>
              <a:rPr lang="en-US" sz="680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Drawer Tasarımı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4076700"/>
            <a:ext cx="3452217" cy="2076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99"/>
              </a:lnSpc>
              <a:spcBef>
                <a:spcPct val="0"/>
              </a:spcBef>
            </a:pPr>
            <a:r>
              <a:rPr lang="en-US" sz="2999" spc="59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ListView</a:t>
            </a:r>
          </a:p>
          <a:p>
            <a:pPr marL="647697" lvl="1" indent="-323848" algn="l">
              <a:lnSpc>
                <a:spcPts val="4199"/>
              </a:lnSpc>
              <a:buFont typeface="Arial"/>
              <a:buChar char="•"/>
            </a:pPr>
            <a:r>
              <a:rPr lang="en-US" sz="2999" spc="59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Drawer Header</a:t>
            </a:r>
          </a:p>
          <a:p>
            <a:pPr marL="647697" lvl="1" indent="-323848" algn="l">
              <a:lnSpc>
                <a:spcPts val="4199"/>
              </a:lnSpc>
              <a:buFont typeface="Arial"/>
              <a:buChar char="•"/>
            </a:pPr>
            <a:r>
              <a:rPr lang="en-US" sz="2999" spc="59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ListTile</a:t>
            </a:r>
          </a:p>
          <a:p>
            <a:pPr marL="647697" lvl="1" indent="-323848" algn="l">
              <a:lnSpc>
                <a:spcPts val="4199"/>
              </a:lnSpc>
              <a:buFont typeface="Arial"/>
              <a:buChar char="•"/>
            </a:pPr>
            <a:r>
              <a:rPr lang="en-US" sz="2999" spc="59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Divider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247370" y="0"/>
            <a:ext cx="5040630" cy="10287000"/>
          </a:xfrm>
          <a:custGeom>
            <a:avLst/>
            <a:gdLst/>
            <a:ahLst/>
            <a:cxnLst/>
            <a:rect l="l" t="t" r="r" b="b"/>
            <a:pathLst>
              <a:path w="5040630" h="10287000">
                <a:moveTo>
                  <a:pt x="0" y="0"/>
                </a:moveTo>
                <a:lnTo>
                  <a:pt x="5040630" y="0"/>
                </a:lnTo>
                <a:lnTo>
                  <a:pt x="504063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tr-TR"/>
          </a:p>
        </p:txBody>
      </p:sp>
      <p:sp>
        <p:nvSpPr>
          <p:cNvPr id="3" name="TextBox 3"/>
          <p:cNvSpPr txBox="1"/>
          <p:nvPr/>
        </p:nvSpPr>
        <p:spPr>
          <a:xfrm>
            <a:off x="1028700" y="904875"/>
            <a:ext cx="10100329" cy="11512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520"/>
              </a:lnSpc>
              <a:spcBef>
                <a:spcPct val="0"/>
              </a:spcBef>
            </a:pPr>
            <a:r>
              <a:rPr lang="en-US" sz="680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Drawer Header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4076700"/>
            <a:ext cx="2112020" cy="2076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2999" spc="59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Padding</a:t>
            </a:r>
          </a:p>
          <a:p>
            <a:pPr algn="l">
              <a:lnSpc>
                <a:spcPts val="4199"/>
              </a:lnSpc>
            </a:pPr>
            <a:r>
              <a:rPr lang="en-US" sz="2999" spc="59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Margin</a:t>
            </a:r>
          </a:p>
          <a:p>
            <a:pPr algn="l">
              <a:lnSpc>
                <a:spcPts val="4199"/>
              </a:lnSpc>
            </a:pPr>
            <a:r>
              <a:rPr lang="en-US" sz="2999" spc="59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Decoration</a:t>
            </a:r>
          </a:p>
          <a:p>
            <a:pPr algn="l">
              <a:lnSpc>
                <a:spcPts val="4199"/>
              </a:lnSpc>
              <a:spcBef>
                <a:spcPct val="0"/>
              </a:spcBef>
            </a:pPr>
            <a:r>
              <a:rPr lang="en-US" sz="2999" spc="59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Child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132128" y="5269786"/>
            <a:ext cx="7186511" cy="3988514"/>
          </a:xfrm>
          <a:custGeom>
            <a:avLst/>
            <a:gdLst/>
            <a:ahLst/>
            <a:cxnLst/>
            <a:rect l="l" t="t" r="r" b="b"/>
            <a:pathLst>
              <a:path w="7186511" h="3988514">
                <a:moveTo>
                  <a:pt x="0" y="0"/>
                </a:moveTo>
                <a:lnTo>
                  <a:pt x="7186510" y="0"/>
                </a:lnTo>
                <a:lnTo>
                  <a:pt x="7186510" y="3988514"/>
                </a:lnTo>
                <a:lnTo>
                  <a:pt x="0" y="398851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tr-TR"/>
          </a:p>
        </p:txBody>
      </p:sp>
      <p:sp>
        <p:nvSpPr>
          <p:cNvPr id="3" name="Freeform 3"/>
          <p:cNvSpPr/>
          <p:nvPr/>
        </p:nvSpPr>
        <p:spPr>
          <a:xfrm>
            <a:off x="13260229" y="0"/>
            <a:ext cx="5027771" cy="10287000"/>
          </a:xfrm>
          <a:custGeom>
            <a:avLst/>
            <a:gdLst/>
            <a:ahLst/>
            <a:cxnLst/>
            <a:rect l="l" t="t" r="r" b="b"/>
            <a:pathLst>
              <a:path w="5027771" h="10287000">
                <a:moveTo>
                  <a:pt x="0" y="0"/>
                </a:moveTo>
                <a:lnTo>
                  <a:pt x="5027771" y="0"/>
                </a:lnTo>
                <a:lnTo>
                  <a:pt x="5027771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tr-TR"/>
          </a:p>
        </p:txBody>
      </p:sp>
      <p:sp>
        <p:nvSpPr>
          <p:cNvPr id="4" name="TextBox 4"/>
          <p:cNvSpPr txBox="1"/>
          <p:nvPr/>
        </p:nvSpPr>
        <p:spPr>
          <a:xfrm>
            <a:off x="1028700" y="904875"/>
            <a:ext cx="10100329" cy="11512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520"/>
              </a:lnSpc>
              <a:spcBef>
                <a:spcPct val="0"/>
              </a:spcBef>
            </a:pPr>
            <a:r>
              <a:rPr lang="en-US" sz="680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Sağdan Açılan Drawer?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4575832"/>
            <a:ext cx="3306171" cy="1552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199"/>
              </a:lnSpc>
              <a:spcBef>
                <a:spcPct val="0"/>
              </a:spcBef>
            </a:pPr>
            <a:r>
              <a:rPr lang="en-US" sz="2999" spc="59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Scaffold</a:t>
            </a:r>
          </a:p>
          <a:p>
            <a:pPr marL="647697" lvl="1" indent="-323848" algn="just">
              <a:lnSpc>
                <a:spcPts val="4199"/>
              </a:lnSpc>
              <a:spcBef>
                <a:spcPct val="0"/>
              </a:spcBef>
              <a:buFont typeface="Arial"/>
              <a:buChar char="•"/>
            </a:pPr>
            <a:r>
              <a:rPr lang="en-US" sz="2999" spc="59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AppBar</a:t>
            </a:r>
          </a:p>
          <a:p>
            <a:pPr marL="647697" lvl="1" indent="-323848" algn="just">
              <a:lnSpc>
                <a:spcPts val="4199"/>
              </a:lnSpc>
              <a:spcBef>
                <a:spcPct val="0"/>
              </a:spcBef>
              <a:buFont typeface="Arial"/>
              <a:buChar char="•"/>
            </a:pPr>
            <a:r>
              <a:rPr lang="en-US" sz="2999" spc="59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EndDrawer</a:t>
            </a:r>
          </a:p>
        </p:txBody>
      </p:sp>
      <p:cxnSp>
        <p:nvCxnSpPr>
          <p:cNvPr id="7" name="Dirsek Bağlayıcısı 6">
            <a:extLst>
              <a:ext uri="{FF2B5EF4-FFF2-40B4-BE49-F238E27FC236}">
                <a16:creationId xmlns:a16="http://schemas.microsoft.com/office/drawing/2014/main" id="{AE8B5778-C907-20B1-23F6-1BC210B2FDC4}"/>
              </a:ext>
            </a:extLst>
          </p:cNvPr>
          <p:cNvCxnSpPr>
            <a:cxnSpLocks/>
          </p:cNvCxnSpPr>
          <p:nvPr/>
        </p:nvCxnSpPr>
        <p:spPr>
          <a:xfrm rot="5400000">
            <a:off x="11163300" y="3124200"/>
            <a:ext cx="3733800" cy="3352800"/>
          </a:xfrm>
          <a:prstGeom prst="bentConnector3">
            <a:avLst>
              <a:gd name="adj1" fmla="val 476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144500" y="0"/>
            <a:ext cx="5143500" cy="10287000"/>
          </a:xfrm>
          <a:custGeom>
            <a:avLst/>
            <a:gdLst/>
            <a:ahLst/>
            <a:cxnLst/>
            <a:rect l="l" t="t" r="r" b="b"/>
            <a:pathLst>
              <a:path w="5143500" h="10287000">
                <a:moveTo>
                  <a:pt x="0" y="0"/>
                </a:moveTo>
                <a:lnTo>
                  <a:pt x="5143500" y="0"/>
                </a:lnTo>
                <a:lnTo>
                  <a:pt x="51435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tr-TR"/>
          </a:p>
        </p:txBody>
      </p:sp>
      <p:sp>
        <p:nvSpPr>
          <p:cNvPr id="3" name="TextBox 3"/>
          <p:cNvSpPr txBox="1"/>
          <p:nvPr/>
        </p:nvSpPr>
        <p:spPr>
          <a:xfrm>
            <a:off x="1028700" y="904875"/>
            <a:ext cx="10100329" cy="11512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520"/>
              </a:lnSpc>
              <a:spcBef>
                <a:spcPct val="0"/>
              </a:spcBef>
            </a:pPr>
            <a:r>
              <a:rPr lang="en-US" sz="680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AppBar Yoksa?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4600575"/>
            <a:ext cx="3619500" cy="10287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199"/>
              </a:lnSpc>
              <a:spcBef>
                <a:spcPct val="0"/>
              </a:spcBef>
            </a:pPr>
            <a:r>
              <a:rPr lang="en-US" sz="2999" spc="59" dirty="0" err="1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DrawerButton</a:t>
            </a:r>
            <a:endParaRPr lang="en-US" sz="2999" spc="59" dirty="0">
              <a:solidFill>
                <a:srgbClr val="000000"/>
              </a:solidFill>
              <a:latin typeface="Open Sauce Light"/>
              <a:ea typeface="Open Sauce Light"/>
              <a:cs typeface="Open Sauce Light"/>
              <a:sym typeface="Open Sauce Light"/>
            </a:endParaRPr>
          </a:p>
          <a:p>
            <a:pPr algn="l">
              <a:lnSpc>
                <a:spcPts val="4199"/>
              </a:lnSpc>
              <a:spcBef>
                <a:spcPct val="0"/>
              </a:spcBef>
            </a:pPr>
            <a:r>
              <a:rPr lang="en-US" sz="2999" spc="59" dirty="0" err="1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EndDrawerButton</a:t>
            </a:r>
            <a:endParaRPr lang="en-US" sz="2999" spc="59" dirty="0">
              <a:solidFill>
                <a:srgbClr val="000000"/>
              </a:solidFill>
              <a:latin typeface="Open Sauce Light"/>
              <a:ea typeface="Open Sauce Light"/>
              <a:cs typeface="Open Sauce Light"/>
              <a:sym typeface="Open Sauce Light"/>
            </a:endParaRPr>
          </a:p>
        </p:txBody>
      </p:sp>
      <p:sp>
        <p:nvSpPr>
          <p:cNvPr id="5" name="AutoShape 5"/>
          <p:cNvSpPr/>
          <p:nvPr/>
        </p:nvSpPr>
        <p:spPr>
          <a:xfrm flipV="1">
            <a:off x="5200188" y="5143500"/>
            <a:ext cx="9778691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arrow" w="med" len="sm"/>
            <a:tailEnd type="none" w="sm" len="sm"/>
          </a:ln>
        </p:spPr>
        <p:txBody>
          <a:bodyPr/>
          <a:lstStyle/>
          <a:p>
            <a:endParaRPr lang="tr-TR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247370" y="0"/>
            <a:ext cx="5040630" cy="10287000"/>
          </a:xfrm>
          <a:custGeom>
            <a:avLst/>
            <a:gdLst/>
            <a:ahLst/>
            <a:cxnLst/>
            <a:rect l="l" t="t" r="r" b="b"/>
            <a:pathLst>
              <a:path w="5040630" h="10287000">
                <a:moveTo>
                  <a:pt x="0" y="0"/>
                </a:moveTo>
                <a:lnTo>
                  <a:pt x="5040630" y="0"/>
                </a:lnTo>
                <a:lnTo>
                  <a:pt x="504063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tr-TR"/>
          </a:p>
        </p:txBody>
      </p:sp>
      <p:sp>
        <p:nvSpPr>
          <p:cNvPr id="3" name="TextBox 3"/>
          <p:cNvSpPr txBox="1"/>
          <p:nvPr/>
        </p:nvSpPr>
        <p:spPr>
          <a:xfrm>
            <a:off x="1028700" y="904875"/>
            <a:ext cx="10100329" cy="11512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520"/>
              </a:lnSpc>
              <a:spcBef>
                <a:spcPct val="0"/>
              </a:spcBef>
            </a:pPr>
            <a:r>
              <a:rPr lang="en-US" sz="680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Drawer Kapatma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4862512"/>
            <a:ext cx="4686300" cy="5048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199"/>
              </a:lnSpc>
              <a:spcBef>
                <a:spcPct val="0"/>
              </a:spcBef>
            </a:pPr>
            <a:r>
              <a:rPr lang="en-US" sz="2999" spc="59" dirty="0" err="1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Navigator.pop</a:t>
            </a:r>
            <a:r>
              <a:rPr lang="en-US" sz="2999" spc="59" dirty="0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(context);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144</Words>
  <Application>Microsoft Macintosh PowerPoint</Application>
  <PresentationFormat>Özel</PresentationFormat>
  <Paragraphs>57</Paragraphs>
  <Slides>12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12</vt:i4>
      </vt:variant>
    </vt:vector>
  </HeadingPairs>
  <TitlesOfParts>
    <vt:vector size="17" baseType="lpstr">
      <vt:lpstr>Arial</vt:lpstr>
      <vt:lpstr>Open Sauce Light</vt:lpstr>
      <vt:lpstr>Open Sauce</vt:lpstr>
      <vt:lpstr>Calibri</vt:lpstr>
      <vt:lpstr>Office Theme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Yasin AKTAŞ</dc:title>
  <cp:lastModifiedBy>Yasin Aktaş</cp:lastModifiedBy>
  <cp:revision>2</cp:revision>
  <dcterms:created xsi:type="dcterms:W3CDTF">2006-08-16T00:00:00Z</dcterms:created>
  <dcterms:modified xsi:type="dcterms:W3CDTF">2025-07-04T05:23:06Z</dcterms:modified>
  <dc:identifier>DAGsIbByvnU</dc:identifier>
</cp:coreProperties>
</file>