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2" r:id="rId13"/>
    <p:sldId id="264" r:id="rId14"/>
    <p:sldId id="265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4B748-85B7-4778-972A-89AAC772AAFE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E25226-DED0-4A47-BBD9-465628F5001C}">
      <dgm:prSet custT="1"/>
      <dgm:spPr/>
      <dgm:t>
        <a:bodyPr/>
        <a:lstStyle/>
        <a:p>
          <a:r>
            <a:rPr lang="tr-TR" sz="2100" dirty="0" err="1"/>
            <a:t>Pre-emphasis</a:t>
          </a:r>
          <a:endParaRPr lang="en-US" sz="2100" dirty="0"/>
        </a:p>
      </dgm:t>
    </dgm:pt>
    <dgm:pt modelId="{CC35F8EC-D2F8-41AA-9FDF-0955C6DCE79E}" type="parTrans" cxnId="{7BDD63AE-E2DA-44F1-BB92-6FB4B630AFEB}">
      <dgm:prSet/>
      <dgm:spPr/>
      <dgm:t>
        <a:bodyPr/>
        <a:lstStyle/>
        <a:p>
          <a:endParaRPr lang="en-US"/>
        </a:p>
      </dgm:t>
    </dgm:pt>
    <dgm:pt modelId="{9DEE3FA0-05B1-4510-81CC-B98E5EE94536}" type="sibTrans" cxnId="{7BDD63AE-E2DA-44F1-BB92-6FB4B630AFEB}">
      <dgm:prSet/>
      <dgm:spPr/>
      <dgm:t>
        <a:bodyPr/>
        <a:lstStyle/>
        <a:p>
          <a:endParaRPr lang="en-US"/>
        </a:p>
      </dgm:t>
    </dgm:pt>
    <dgm:pt modelId="{B529834F-CCC6-4A3E-8570-DD2000471315}">
      <dgm:prSet custT="1"/>
      <dgm:spPr/>
      <dgm:t>
        <a:bodyPr/>
        <a:lstStyle/>
        <a:p>
          <a:r>
            <a:rPr lang="tr-TR" sz="2400" dirty="0" err="1"/>
            <a:t>Framing</a:t>
          </a:r>
          <a:endParaRPr lang="en-US" sz="2800" dirty="0"/>
        </a:p>
      </dgm:t>
    </dgm:pt>
    <dgm:pt modelId="{B8B9694E-9365-41EF-8ED9-918C32177F75}" type="parTrans" cxnId="{1F33C7B8-8666-44D3-A9EC-76ECB88FC1F9}">
      <dgm:prSet/>
      <dgm:spPr/>
      <dgm:t>
        <a:bodyPr/>
        <a:lstStyle/>
        <a:p>
          <a:endParaRPr lang="en-US"/>
        </a:p>
      </dgm:t>
    </dgm:pt>
    <dgm:pt modelId="{27887593-B046-4BC5-878C-82A7EEB4E292}" type="sibTrans" cxnId="{1F33C7B8-8666-44D3-A9EC-76ECB88FC1F9}">
      <dgm:prSet/>
      <dgm:spPr/>
      <dgm:t>
        <a:bodyPr/>
        <a:lstStyle/>
        <a:p>
          <a:endParaRPr lang="en-US"/>
        </a:p>
      </dgm:t>
    </dgm:pt>
    <dgm:pt modelId="{39668805-0715-4160-90C7-0F083548F9CA}">
      <dgm:prSet custT="1"/>
      <dgm:spPr/>
      <dgm:t>
        <a:bodyPr/>
        <a:lstStyle/>
        <a:p>
          <a:r>
            <a:rPr lang="tr-TR" sz="1300" dirty="0"/>
            <a:t> </a:t>
          </a:r>
          <a:r>
            <a:rPr lang="tr-TR" sz="2800" dirty="0" err="1"/>
            <a:t>Windowing</a:t>
          </a:r>
          <a:endParaRPr lang="en-US" sz="2800" dirty="0"/>
        </a:p>
      </dgm:t>
    </dgm:pt>
    <dgm:pt modelId="{5E1D38A3-B0EC-4785-B103-DD845DD7421D}" type="parTrans" cxnId="{7CA57E10-B86C-4894-AE54-28A1851460A9}">
      <dgm:prSet/>
      <dgm:spPr/>
      <dgm:t>
        <a:bodyPr/>
        <a:lstStyle/>
        <a:p>
          <a:endParaRPr lang="en-US"/>
        </a:p>
      </dgm:t>
    </dgm:pt>
    <dgm:pt modelId="{8D331DAE-5D3B-42C8-9B20-B64795DFBE89}" type="sibTrans" cxnId="{7CA57E10-B86C-4894-AE54-28A1851460A9}">
      <dgm:prSet/>
      <dgm:spPr/>
      <dgm:t>
        <a:bodyPr/>
        <a:lstStyle/>
        <a:p>
          <a:endParaRPr lang="en-US"/>
        </a:p>
      </dgm:t>
    </dgm:pt>
    <dgm:pt modelId="{287C95A9-468D-4AE3-BA2B-0BD4E78B8D80}">
      <dgm:prSet custT="1"/>
      <dgm:spPr/>
      <dgm:t>
        <a:bodyPr/>
        <a:lstStyle/>
        <a:p>
          <a:r>
            <a:rPr lang="tr-TR" sz="2400" dirty="0"/>
            <a:t>|</a:t>
          </a:r>
          <a:r>
            <a:rPr lang="tr-TR" sz="2400" i="1" dirty="0"/>
            <a:t>FFT|</a:t>
          </a:r>
          <a:endParaRPr lang="en-US" sz="2400" dirty="0"/>
        </a:p>
      </dgm:t>
    </dgm:pt>
    <dgm:pt modelId="{2675463D-8D6A-46B4-81A2-89A16FBA1DEF}" type="parTrans" cxnId="{244980A4-B50D-4131-8D1D-1F9C7FE755DA}">
      <dgm:prSet/>
      <dgm:spPr/>
      <dgm:t>
        <a:bodyPr/>
        <a:lstStyle/>
        <a:p>
          <a:endParaRPr lang="en-US"/>
        </a:p>
      </dgm:t>
    </dgm:pt>
    <dgm:pt modelId="{BF5BB233-C6EA-41BE-AF50-249FC0A3463E}" type="sibTrans" cxnId="{244980A4-B50D-4131-8D1D-1F9C7FE755DA}">
      <dgm:prSet/>
      <dgm:spPr/>
      <dgm:t>
        <a:bodyPr/>
        <a:lstStyle/>
        <a:p>
          <a:endParaRPr lang="en-US"/>
        </a:p>
      </dgm:t>
    </dgm:pt>
    <dgm:pt modelId="{0CE4E135-D504-4D2E-8680-357997DCE02A}">
      <dgm:prSet custT="1"/>
      <dgm:spPr/>
      <dgm:t>
        <a:bodyPr/>
        <a:lstStyle/>
        <a:p>
          <a:r>
            <a:rPr lang="tr-TR" sz="2100" dirty="0" err="1"/>
            <a:t>Cepstral</a:t>
          </a:r>
          <a:r>
            <a:rPr lang="tr-TR" sz="2100" dirty="0"/>
            <a:t> lifting</a:t>
          </a:r>
          <a:endParaRPr lang="en-US" sz="2100" dirty="0"/>
        </a:p>
      </dgm:t>
    </dgm:pt>
    <dgm:pt modelId="{D96AC8DF-EC83-4524-B059-4A15E0BCF1AD}" type="parTrans" cxnId="{8DC8F353-FFEA-482B-951F-3DFA80D37B1A}">
      <dgm:prSet/>
      <dgm:spPr/>
      <dgm:t>
        <a:bodyPr/>
        <a:lstStyle/>
        <a:p>
          <a:endParaRPr lang="en-US"/>
        </a:p>
      </dgm:t>
    </dgm:pt>
    <dgm:pt modelId="{D6B2B508-4DC5-47DF-A20F-D5A6182A14A0}" type="sibTrans" cxnId="{8DC8F353-FFEA-482B-951F-3DFA80D37B1A}">
      <dgm:prSet/>
      <dgm:spPr/>
      <dgm:t>
        <a:bodyPr/>
        <a:lstStyle/>
        <a:p>
          <a:endParaRPr lang="en-US"/>
        </a:p>
      </dgm:t>
    </dgm:pt>
    <dgm:pt modelId="{5F95415F-51E3-4188-95BF-0C87F08571D8}">
      <dgm:prSet custT="1"/>
      <dgm:spPr/>
      <dgm:t>
        <a:bodyPr/>
        <a:lstStyle/>
        <a:p>
          <a:r>
            <a:rPr lang="tr-TR" sz="1700" dirty="0" err="1"/>
            <a:t>Mel-Cepstrum</a:t>
          </a:r>
          <a:endParaRPr lang="en-US" sz="1700" dirty="0"/>
        </a:p>
      </dgm:t>
    </dgm:pt>
    <dgm:pt modelId="{F85FA946-792C-4BC4-9A06-CCA0F21F22CF}" type="parTrans" cxnId="{9FB9B6C9-C8AC-49E4-80C6-583513FC53FE}">
      <dgm:prSet/>
      <dgm:spPr/>
      <dgm:t>
        <a:bodyPr/>
        <a:lstStyle/>
        <a:p>
          <a:endParaRPr lang="en-US"/>
        </a:p>
      </dgm:t>
    </dgm:pt>
    <dgm:pt modelId="{B7AE35A2-C537-4783-A1AE-FCE0B255305C}" type="sibTrans" cxnId="{9FB9B6C9-C8AC-49E4-80C6-583513FC53FE}">
      <dgm:prSet/>
      <dgm:spPr/>
      <dgm:t>
        <a:bodyPr/>
        <a:lstStyle/>
        <a:p>
          <a:endParaRPr lang="en-US"/>
        </a:p>
      </dgm:t>
    </dgm:pt>
    <dgm:pt modelId="{7B318A40-E980-4E58-AC2E-3C69C4222B5E}">
      <dgm:prSet custT="1"/>
      <dgm:spPr/>
      <dgm:t>
        <a:bodyPr/>
        <a:lstStyle/>
        <a:p>
          <a:r>
            <a:rPr lang="tr-TR" sz="2000" dirty="0"/>
            <a:t>Delta </a:t>
          </a:r>
          <a:r>
            <a:rPr lang="tr-TR" sz="2000" dirty="0" err="1"/>
            <a:t>cepstrum</a:t>
          </a:r>
          <a:endParaRPr lang="en-US" sz="2000" dirty="0"/>
        </a:p>
      </dgm:t>
    </dgm:pt>
    <dgm:pt modelId="{5FB918C8-03DB-43BD-B2C7-943D529BF863}" type="parTrans" cxnId="{770C4805-E4BC-4B9C-A0E4-7739C29C5E01}">
      <dgm:prSet/>
      <dgm:spPr/>
      <dgm:t>
        <a:bodyPr/>
        <a:lstStyle/>
        <a:p>
          <a:endParaRPr lang="en-US"/>
        </a:p>
      </dgm:t>
    </dgm:pt>
    <dgm:pt modelId="{DD765332-8844-4E86-BB61-3433E0923C17}" type="sibTrans" cxnId="{770C4805-E4BC-4B9C-A0E4-7739C29C5E01}">
      <dgm:prSet/>
      <dgm:spPr/>
      <dgm:t>
        <a:bodyPr/>
        <a:lstStyle/>
        <a:p>
          <a:endParaRPr lang="en-US"/>
        </a:p>
      </dgm:t>
    </dgm:pt>
    <dgm:pt modelId="{2DCEEBE8-69FF-47D0-AAB8-A31CC78DDD90}" type="pres">
      <dgm:prSet presAssocID="{ED34B748-85B7-4778-972A-89AAC772AAF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3C34020-590E-4FCF-9BD5-EF4CE287405A}" type="pres">
      <dgm:prSet presAssocID="{7B318A40-E980-4E58-AC2E-3C69C4222B5E}" presName="Accent7" presStyleCnt="0"/>
      <dgm:spPr/>
    </dgm:pt>
    <dgm:pt modelId="{738E1AA8-0EB1-46EB-AF2A-B0921D3FD8C9}" type="pres">
      <dgm:prSet presAssocID="{7B318A40-E980-4E58-AC2E-3C69C4222B5E}" presName="Accent" presStyleLbl="node1" presStyleIdx="0" presStyleCnt="14" custScaleX="228877" custScaleY="160097" custLinFactX="-300000" custLinFactY="100000" custLinFactNeighborX="-331489" custLinFactNeighborY="174723"/>
      <dgm:spPr/>
    </dgm:pt>
    <dgm:pt modelId="{C9AC7197-4F60-4D60-81A2-2AFBA1E69277}" type="pres">
      <dgm:prSet presAssocID="{7B318A40-E980-4E58-AC2E-3C69C4222B5E}" presName="ParentBackground7" presStyleCnt="0"/>
      <dgm:spPr/>
    </dgm:pt>
    <dgm:pt modelId="{7170F9D8-1209-4375-AB15-F38204C0DE3D}" type="pres">
      <dgm:prSet presAssocID="{7B318A40-E980-4E58-AC2E-3C69C4222B5E}" presName="ParentBackground" presStyleLbl="node1" presStyleIdx="1" presStyleCnt="14" custScaleX="254477" custScaleY="171694" custLinFactX="-300000" custLinFactY="100000" custLinFactNeighborX="-383005" custLinFactNeighborY="194430"/>
      <dgm:spPr/>
    </dgm:pt>
    <dgm:pt modelId="{633C548F-17CE-41F5-AAF9-FA121614B120}" type="pres">
      <dgm:prSet presAssocID="{7B318A40-E980-4E58-AC2E-3C69C4222B5E}" presName="Parent7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D76C1EA-14C1-4A3E-AB17-6C04FF1C820E}" type="pres">
      <dgm:prSet presAssocID="{5F95415F-51E3-4188-95BF-0C87F08571D8}" presName="Accent6" presStyleCnt="0"/>
      <dgm:spPr/>
    </dgm:pt>
    <dgm:pt modelId="{8FB851B9-4A54-48C0-AEEB-4D2D75B2179A}" type="pres">
      <dgm:prSet presAssocID="{5F95415F-51E3-4188-95BF-0C87F08571D8}" presName="Accent" presStyleLbl="node1" presStyleIdx="2" presStyleCnt="14" custAng="20919665" custFlipVert="1" custFlipHor="1" custScaleX="351159" custScaleY="231938" custLinFactX="82315" custLinFactY="72016" custLinFactNeighborX="100000" custLinFactNeighborY="100000"/>
      <dgm:spPr/>
    </dgm:pt>
    <dgm:pt modelId="{6440D976-8A90-4618-904D-8DA610645A80}" type="pres">
      <dgm:prSet presAssocID="{5F95415F-51E3-4188-95BF-0C87F08571D8}" presName="ParentBackground6" presStyleCnt="0"/>
      <dgm:spPr/>
    </dgm:pt>
    <dgm:pt modelId="{946BACDA-C452-4F80-8D4F-C99323E2743C}" type="pres">
      <dgm:prSet presAssocID="{5F95415F-51E3-4188-95BF-0C87F08571D8}" presName="ParentBackground" presStyleLbl="node1" presStyleIdx="3" presStyleCnt="14" custScaleX="210564" custScaleY="211430" custLinFactX="100000" custLinFactY="100000" custLinFactNeighborX="175664" custLinFactNeighborY="159466"/>
      <dgm:spPr/>
    </dgm:pt>
    <dgm:pt modelId="{E767617D-9CA5-4CCF-995D-6BE15797F7F4}" type="pres">
      <dgm:prSet presAssocID="{5F95415F-51E3-4188-95BF-0C87F08571D8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DBF54E72-D86A-4176-B7AA-D8E61E796BDA}" type="pres">
      <dgm:prSet presAssocID="{0CE4E135-D504-4D2E-8680-357997DCE02A}" presName="Accent5" presStyleCnt="0"/>
      <dgm:spPr/>
    </dgm:pt>
    <dgm:pt modelId="{1E1DEA7A-03B9-4083-9458-AC6EC05A434F}" type="pres">
      <dgm:prSet presAssocID="{0CE4E135-D504-4D2E-8680-357997DCE02A}" presName="Accent" presStyleLbl="node1" presStyleIdx="4" presStyleCnt="14" custAng="10614793" custScaleX="260689" custScaleY="301947" custLinFactY="89619" custLinFactNeighborX="-1385" custLinFactNeighborY="100000"/>
      <dgm:spPr/>
    </dgm:pt>
    <dgm:pt modelId="{40F1E838-AD2F-435D-B8A5-0B824F0AF5DE}" type="pres">
      <dgm:prSet presAssocID="{0CE4E135-D504-4D2E-8680-357997DCE02A}" presName="ParentBackground5" presStyleCnt="0"/>
      <dgm:spPr/>
    </dgm:pt>
    <dgm:pt modelId="{B83AAB74-F879-4B51-894A-578B4E355D74}" type="pres">
      <dgm:prSet presAssocID="{0CE4E135-D504-4D2E-8680-357997DCE02A}" presName="ParentBackground" presStyleLbl="node1" presStyleIdx="5" presStyleCnt="14" custScaleX="257882" custScaleY="225856" custLinFactY="100000" custLinFactNeighborX="-3369" custLinFactNeighborY="170943"/>
      <dgm:spPr/>
    </dgm:pt>
    <dgm:pt modelId="{994A7046-9DE8-41EE-9077-4DCF10E32B86}" type="pres">
      <dgm:prSet presAssocID="{0CE4E135-D504-4D2E-8680-357997DCE02A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965EDC7-504C-476D-85C8-B31B727695BC}" type="pres">
      <dgm:prSet presAssocID="{287C95A9-468D-4AE3-BA2B-0BD4E78B8D80}" presName="Accent4" presStyleCnt="0"/>
      <dgm:spPr/>
    </dgm:pt>
    <dgm:pt modelId="{1D36D416-653B-4BA0-8A2B-8D9BD74E0529}" type="pres">
      <dgm:prSet presAssocID="{287C95A9-468D-4AE3-BA2B-0BD4E78B8D80}" presName="Accent" presStyleLbl="node1" presStyleIdx="6" presStyleCnt="14" custAng="5742859" custScaleX="242479" custScaleY="326018" custLinFactX="200000" custLinFactNeighborX="223688" custLinFactNeighborY="-40513"/>
      <dgm:spPr/>
    </dgm:pt>
    <dgm:pt modelId="{8C5EAE61-176D-4362-B41B-B30A442AED3F}" type="pres">
      <dgm:prSet presAssocID="{287C95A9-468D-4AE3-BA2B-0BD4E78B8D80}" presName="ParentBackground4" presStyleCnt="0"/>
      <dgm:spPr/>
    </dgm:pt>
    <dgm:pt modelId="{273C4BBA-76FE-42C4-97A6-FD29D65B8C46}" type="pres">
      <dgm:prSet presAssocID="{287C95A9-468D-4AE3-BA2B-0BD4E78B8D80}" presName="ParentBackground" presStyleLbl="node1" presStyleIdx="7" presStyleCnt="14" custScaleX="219484" custScaleY="230643" custLinFactX="300000" custLinFactNeighborX="329984" custLinFactNeighborY="-53857"/>
      <dgm:spPr/>
    </dgm:pt>
    <dgm:pt modelId="{8B56D402-2A06-41AE-8343-1E0FB8042C0B}" type="pres">
      <dgm:prSet presAssocID="{287C95A9-468D-4AE3-BA2B-0BD4E78B8D80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D3BB75D-A43B-49A3-97E4-8D45731AB342}" type="pres">
      <dgm:prSet presAssocID="{39668805-0715-4160-90C7-0F083548F9CA}" presName="Accent3" presStyleCnt="0"/>
      <dgm:spPr/>
    </dgm:pt>
    <dgm:pt modelId="{38C66213-93D8-443A-9ABE-779738194400}" type="pres">
      <dgm:prSet presAssocID="{39668805-0715-4160-90C7-0F083548F9CA}" presName="Accent" presStyleLbl="node1" presStyleIdx="8" presStyleCnt="14" custAng="732091" custScaleX="291502" custScaleY="272779" custLinFactX="81496" custLinFactNeighborX="100000" custLinFactNeighborY="-31647"/>
      <dgm:spPr/>
    </dgm:pt>
    <dgm:pt modelId="{60C8427C-5647-4B70-A536-F08ECA41FE91}" type="pres">
      <dgm:prSet presAssocID="{39668805-0715-4160-90C7-0F083548F9CA}" presName="ParentBackground3" presStyleCnt="0"/>
      <dgm:spPr/>
    </dgm:pt>
    <dgm:pt modelId="{BF9DE2C4-B801-43ED-8847-6AA99A7166C4}" type="pres">
      <dgm:prSet presAssocID="{39668805-0715-4160-90C7-0F083548F9CA}" presName="ParentBackground" presStyleLbl="node1" presStyleIdx="9" presStyleCnt="14" custScaleX="268401" custScaleY="250825" custLinFactX="100000" custLinFactNeighborX="179575" custLinFactNeighborY="-42840"/>
      <dgm:spPr/>
    </dgm:pt>
    <dgm:pt modelId="{8BAB49B9-DAB9-4B44-97B4-9CCE84D75CED}" type="pres">
      <dgm:prSet presAssocID="{39668805-0715-4160-90C7-0F083548F9CA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FF74A2F-18ED-4DDF-91EA-F39DC2E628FA}" type="pres">
      <dgm:prSet presAssocID="{B529834F-CCC6-4A3E-8570-DD2000471315}" presName="Accent2" presStyleCnt="0"/>
      <dgm:spPr/>
    </dgm:pt>
    <dgm:pt modelId="{F83BF69C-D62E-42AE-847D-423CD5F09D82}" type="pres">
      <dgm:prSet presAssocID="{B529834F-CCC6-4A3E-8570-DD2000471315}" presName="Accent" presStyleLbl="node1" presStyleIdx="10" presStyleCnt="14" custAng="244098" custScaleX="268260" custScaleY="266789" custLinFactNeighborX="-16972" custLinFactNeighborY="-34342"/>
      <dgm:spPr/>
    </dgm:pt>
    <dgm:pt modelId="{73FDCC03-12CC-4295-BD8E-E1E63C22761F}" type="pres">
      <dgm:prSet presAssocID="{B529834F-CCC6-4A3E-8570-DD2000471315}" presName="ParentBackground2" presStyleCnt="0"/>
      <dgm:spPr/>
    </dgm:pt>
    <dgm:pt modelId="{71EA208B-FAD9-4241-A082-36503CEB96E2}" type="pres">
      <dgm:prSet presAssocID="{B529834F-CCC6-4A3E-8570-DD2000471315}" presName="ParentBackground" presStyleLbl="node1" presStyleIdx="11" presStyleCnt="14" custScaleX="251999" custScaleY="243311" custLinFactNeighborX="-25134" custLinFactNeighborY="-54003"/>
      <dgm:spPr/>
    </dgm:pt>
    <dgm:pt modelId="{0E17F828-546E-454E-AF55-3F612B945286}" type="pres">
      <dgm:prSet presAssocID="{B529834F-CCC6-4A3E-8570-DD2000471315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7B8B555-D0B5-457F-A969-532925D1B772}" type="pres">
      <dgm:prSet presAssocID="{1EE25226-DED0-4A47-BBD9-465628F5001C}" presName="Accent1" presStyleCnt="0"/>
      <dgm:spPr/>
    </dgm:pt>
    <dgm:pt modelId="{DCDA064D-A3DD-4FA7-B0D1-7757F35166D9}" type="pres">
      <dgm:prSet presAssocID="{1EE25226-DED0-4A47-BBD9-465628F5001C}" presName="Accent" presStyleLbl="node1" presStyleIdx="12" presStyleCnt="14" custScaleX="259408" custScaleY="307777" custLinFactX="-100000" custLinFactNeighborX="-104446" custLinFactNeighborY="-37652"/>
      <dgm:spPr/>
    </dgm:pt>
    <dgm:pt modelId="{6F730F34-79E4-49A6-BEFF-8EE061311A16}" type="pres">
      <dgm:prSet presAssocID="{1EE25226-DED0-4A47-BBD9-465628F5001C}" presName="ParentBackground1" presStyleCnt="0"/>
      <dgm:spPr/>
    </dgm:pt>
    <dgm:pt modelId="{67A98227-5B99-44F3-A064-05F713CA0FBF}" type="pres">
      <dgm:prSet presAssocID="{1EE25226-DED0-4A47-BBD9-465628F5001C}" presName="ParentBackground" presStyleLbl="node1" presStyleIdx="13" presStyleCnt="14" custScaleX="250110" custScaleY="245063" custLinFactX="-105732" custLinFactNeighborX="-200000" custLinFactNeighborY="-55039"/>
      <dgm:spPr/>
    </dgm:pt>
    <dgm:pt modelId="{48A6A628-B789-4BB0-9BFC-A9F492D2C3C5}" type="pres">
      <dgm:prSet presAssocID="{1EE25226-DED0-4A47-BBD9-465628F5001C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70C4805-E4BC-4B9C-A0E4-7739C29C5E01}" srcId="{ED34B748-85B7-4778-972A-89AAC772AAFE}" destId="{7B318A40-E980-4E58-AC2E-3C69C4222B5E}" srcOrd="6" destOrd="0" parTransId="{5FB918C8-03DB-43BD-B2C7-943D529BF863}" sibTransId="{DD765332-8844-4E86-BB61-3433E0923C17}"/>
    <dgm:cxn modelId="{B90EB40D-A59A-4464-B59D-5E278157B522}" type="presOf" srcId="{0CE4E135-D504-4D2E-8680-357997DCE02A}" destId="{994A7046-9DE8-41EE-9077-4DCF10E32B86}" srcOrd="1" destOrd="0" presId="urn:microsoft.com/office/officeart/2018/layout/CircleProcess"/>
    <dgm:cxn modelId="{7CA57E10-B86C-4894-AE54-28A1851460A9}" srcId="{ED34B748-85B7-4778-972A-89AAC772AAFE}" destId="{39668805-0715-4160-90C7-0F083548F9CA}" srcOrd="2" destOrd="0" parTransId="{5E1D38A3-B0EC-4785-B103-DD845DD7421D}" sibTransId="{8D331DAE-5D3B-42C8-9B20-B64795DFBE89}"/>
    <dgm:cxn modelId="{BCD5141C-13EF-4C7C-823B-8D8075A59328}" type="presOf" srcId="{287C95A9-468D-4AE3-BA2B-0BD4E78B8D80}" destId="{273C4BBA-76FE-42C4-97A6-FD29D65B8C46}" srcOrd="0" destOrd="0" presId="urn:microsoft.com/office/officeart/2018/layout/CircleProcess"/>
    <dgm:cxn modelId="{F77DEE32-02BF-43FF-92BD-D99E930D6F3F}" type="presOf" srcId="{5F95415F-51E3-4188-95BF-0C87F08571D8}" destId="{946BACDA-C452-4F80-8D4F-C99323E2743C}" srcOrd="0" destOrd="0" presId="urn:microsoft.com/office/officeart/2018/layout/CircleProcess"/>
    <dgm:cxn modelId="{F5DE936D-88FE-467A-AC5A-15D3C324DCAD}" type="presOf" srcId="{1EE25226-DED0-4A47-BBD9-465628F5001C}" destId="{67A98227-5B99-44F3-A064-05F713CA0FBF}" srcOrd="0" destOrd="0" presId="urn:microsoft.com/office/officeart/2018/layout/CircleProcess"/>
    <dgm:cxn modelId="{33090F4F-1F48-4B1B-A259-33494648CDD8}" type="presOf" srcId="{1EE25226-DED0-4A47-BBD9-465628F5001C}" destId="{48A6A628-B789-4BB0-9BFC-A9F492D2C3C5}" srcOrd="1" destOrd="0" presId="urn:microsoft.com/office/officeart/2018/layout/CircleProcess"/>
    <dgm:cxn modelId="{EDF94B6F-5774-48DD-8550-5A094EDF2824}" type="presOf" srcId="{B529834F-CCC6-4A3E-8570-DD2000471315}" destId="{71EA208B-FAD9-4241-A082-36503CEB96E2}" srcOrd="0" destOrd="0" presId="urn:microsoft.com/office/officeart/2018/layout/CircleProcess"/>
    <dgm:cxn modelId="{8DC8F353-FFEA-482B-951F-3DFA80D37B1A}" srcId="{ED34B748-85B7-4778-972A-89AAC772AAFE}" destId="{0CE4E135-D504-4D2E-8680-357997DCE02A}" srcOrd="4" destOrd="0" parTransId="{D96AC8DF-EC83-4524-B059-4A15E0BCF1AD}" sibTransId="{D6B2B508-4DC5-47DF-A20F-D5A6182A14A0}"/>
    <dgm:cxn modelId="{D6EC1759-D121-4572-9A38-56F57D397E2F}" type="presOf" srcId="{39668805-0715-4160-90C7-0F083548F9CA}" destId="{8BAB49B9-DAB9-4B44-97B4-9CCE84D75CED}" srcOrd="1" destOrd="0" presId="urn:microsoft.com/office/officeart/2018/layout/CircleProcess"/>
    <dgm:cxn modelId="{6AD7C380-E2F7-40CA-9C1A-59085C5B2D24}" type="presOf" srcId="{39668805-0715-4160-90C7-0F083548F9CA}" destId="{BF9DE2C4-B801-43ED-8847-6AA99A7166C4}" srcOrd="0" destOrd="0" presId="urn:microsoft.com/office/officeart/2018/layout/CircleProcess"/>
    <dgm:cxn modelId="{0A6AE089-DE4D-488F-9328-B0E060F318D3}" type="presOf" srcId="{7B318A40-E980-4E58-AC2E-3C69C4222B5E}" destId="{633C548F-17CE-41F5-AAF9-FA121614B120}" srcOrd="1" destOrd="0" presId="urn:microsoft.com/office/officeart/2018/layout/CircleProcess"/>
    <dgm:cxn modelId="{244980A4-B50D-4131-8D1D-1F9C7FE755DA}" srcId="{ED34B748-85B7-4778-972A-89AAC772AAFE}" destId="{287C95A9-468D-4AE3-BA2B-0BD4E78B8D80}" srcOrd="3" destOrd="0" parTransId="{2675463D-8D6A-46B4-81A2-89A16FBA1DEF}" sibTransId="{BF5BB233-C6EA-41BE-AF50-249FC0A3463E}"/>
    <dgm:cxn modelId="{823C88A6-D382-413D-81BD-477E57B89EA0}" type="presOf" srcId="{ED34B748-85B7-4778-972A-89AAC772AAFE}" destId="{2DCEEBE8-69FF-47D0-AAB8-A31CC78DDD90}" srcOrd="0" destOrd="0" presId="urn:microsoft.com/office/officeart/2018/layout/CircleProcess"/>
    <dgm:cxn modelId="{7BDD63AE-E2DA-44F1-BB92-6FB4B630AFEB}" srcId="{ED34B748-85B7-4778-972A-89AAC772AAFE}" destId="{1EE25226-DED0-4A47-BBD9-465628F5001C}" srcOrd="0" destOrd="0" parTransId="{CC35F8EC-D2F8-41AA-9FDF-0955C6DCE79E}" sibTransId="{9DEE3FA0-05B1-4510-81CC-B98E5EE94536}"/>
    <dgm:cxn modelId="{1F33C7B8-8666-44D3-A9EC-76ECB88FC1F9}" srcId="{ED34B748-85B7-4778-972A-89AAC772AAFE}" destId="{B529834F-CCC6-4A3E-8570-DD2000471315}" srcOrd="1" destOrd="0" parTransId="{B8B9694E-9365-41EF-8ED9-918C32177F75}" sibTransId="{27887593-B046-4BC5-878C-82A7EEB4E292}"/>
    <dgm:cxn modelId="{B21A0FB9-B253-42A0-8CBC-B64047595965}" type="presOf" srcId="{B529834F-CCC6-4A3E-8570-DD2000471315}" destId="{0E17F828-546E-454E-AF55-3F612B945286}" srcOrd="1" destOrd="0" presId="urn:microsoft.com/office/officeart/2018/layout/CircleProcess"/>
    <dgm:cxn modelId="{9FB9B6C9-C8AC-49E4-80C6-583513FC53FE}" srcId="{ED34B748-85B7-4778-972A-89AAC772AAFE}" destId="{5F95415F-51E3-4188-95BF-0C87F08571D8}" srcOrd="5" destOrd="0" parTransId="{F85FA946-792C-4BC4-9A06-CCA0F21F22CF}" sibTransId="{B7AE35A2-C537-4783-A1AE-FCE0B255305C}"/>
    <dgm:cxn modelId="{8BDAD8D4-FB78-4450-AC88-06C3FC6285A9}" type="presOf" srcId="{287C95A9-468D-4AE3-BA2B-0BD4E78B8D80}" destId="{8B56D402-2A06-41AE-8343-1E0FB8042C0B}" srcOrd="1" destOrd="0" presId="urn:microsoft.com/office/officeart/2018/layout/CircleProcess"/>
    <dgm:cxn modelId="{DEEE9BDE-5AAC-4857-9533-54C9B5EB25E8}" type="presOf" srcId="{5F95415F-51E3-4188-95BF-0C87F08571D8}" destId="{E767617D-9CA5-4CCF-995D-6BE15797F7F4}" srcOrd="1" destOrd="0" presId="urn:microsoft.com/office/officeart/2018/layout/CircleProcess"/>
    <dgm:cxn modelId="{5C0524E4-7AF8-4E28-913A-B8329DFA3BC5}" type="presOf" srcId="{0CE4E135-D504-4D2E-8680-357997DCE02A}" destId="{B83AAB74-F879-4B51-894A-578B4E355D74}" srcOrd="0" destOrd="0" presId="urn:microsoft.com/office/officeart/2018/layout/CircleProcess"/>
    <dgm:cxn modelId="{6E13B4E7-B1AF-4723-8321-A8ABCF57444E}" type="presOf" srcId="{7B318A40-E980-4E58-AC2E-3C69C4222B5E}" destId="{7170F9D8-1209-4375-AB15-F38204C0DE3D}" srcOrd="0" destOrd="0" presId="urn:microsoft.com/office/officeart/2018/layout/CircleProcess"/>
    <dgm:cxn modelId="{4361E9A0-9BE9-45C2-85B8-2D5FC0F5EFA2}" type="presParOf" srcId="{2DCEEBE8-69FF-47D0-AAB8-A31CC78DDD90}" destId="{83C34020-590E-4FCF-9BD5-EF4CE287405A}" srcOrd="0" destOrd="0" presId="urn:microsoft.com/office/officeart/2018/layout/CircleProcess"/>
    <dgm:cxn modelId="{70D1FC05-44FD-4853-985D-889ADB37BE0A}" type="presParOf" srcId="{83C34020-590E-4FCF-9BD5-EF4CE287405A}" destId="{738E1AA8-0EB1-46EB-AF2A-B0921D3FD8C9}" srcOrd="0" destOrd="0" presId="urn:microsoft.com/office/officeart/2018/layout/CircleProcess"/>
    <dgm:cxn modelId="{AF1455F5-52F3-4ED9-B0AD-B4B671BB6157}" type="presParOf" srcId="{2DCEEBE8-69FF-47D0-AAB8-A31CC78DDD90}" destId="{C9AC7197-4F60-4D60-81A2-2AFBA1E69277}" srcOrd="1" destOrd="0" presId="urn:microsoft.com/office/officeart/2018/layout/CircleProcess"/>
    <dgm:cxn modelId="{ABC27A66-B083-447A-99CE-2FA7FBD88813}" type="presParOf" srcId="{C9AC7197-4F60-4D60-81A2-2AFBA1E69277}" destId="{7170F9D8-1209-4375-AB15-F38204C0DE3D}" srcOrd="0" destOrd="0" presId="urn:microsoft.com/office/officeart/2018/layout/CircleProcess"/>
    <dgm:cxn modelId="{0550A9AC-51EA-4696-885C-C7B038C5F11C}" type="presParOf" srcId="{2DCEEBE8-69FF-47D0-AAB8-A31CC78DDD90}" destId="{633C548F-17CE-41F5-AAF9-FA121614B120}" srcOrd="2" destOrd="0" presId="urn:microsoft.com/office/officeart/2018/layout/CircleProcess"/>
    <dgm:cxn modelId="{39F44C95-2207-4A6E-947A-9154FB536C03}" type="presParOf" srcId="{2DCEEBE8-69FF-47D0-AAB8-A31CC78DDD90}" destId="{CD76C1EA-14C1-4A3E-AB17-6C04FF1C820E}" srcOrd="3" destOrd="0" presId="urn:microsoft.com/office/officeart/2018/layout/CircleProcess"/>
    <dgm:cxn modelId="{D2B21F9B-D8F4-43B4-880C-F109ECEE31B4}" type="presParOf" srcId="{CD76C1EA-14C1-4A3E-AB17-6C04FF1C820E}" destId="{8FB851B9-4A54-48C0-AEEB-4D2D75B2179A}" srcOrd="0" destOrd="0" presId="urn:microsoft.com/office/officeart/2018/layout/CircleProcess"/>
    <dgm:cxn modelId="{768996D4-BA01-43E8-AA90-6BEA8D4F42AB}" type="presParOf" srcId="{2DCEEBE8-69FF-47D0-AAB8-A31CC78DDD90}" destId="{6440D976-8A90-4618-904D-8DA610645A80}" srcOrd="4" destOrd="0" presId="urn:microsoft.com/office/officeart/2018/layout/CircleProcess"/>
    <dgm:cxn modelId="{E9C84FA5-D8F9-4B32-B5F0-F7BC3A9AD79B}" type="presParOf" srcId="{6440D976-8A90-4618-904D-8DA610645A80}" destId="{946BACDA-C452-4F80-8D4F-C99323E2743C}" srcOrd="0" destOrd="0" presId="urn:microsoft.com/office/officeart/2018/layout/CircleProcess"/>
    <dgm:cxn modelId="{C0B1AE6E-77EA-4CB7-8811-15DB6A9DDD4F}" type="presParOf" srcId="{2DCEEBE8-69FF-47D0-AAB8-A31CC78DDD90}" destId="{E767617D-9CA5-4CCF-995D-6BE15797F7F4}" srcOrd="5" destOrd="0" presId="urn:microsoft.com/office/officeart/2018/layout/CircleProcess"/>
    <dgm:cxn modelId="{13436B17-2FB6-47FC-931D-63C48C8AD693}" type="presParOf" srcId="{2DCEEBE8-69FF-47D0-AAB8-A31CC78DDD90}" destId="{DBF54E72-D86A-4176-B7AA-D8E61E796BDA}" srcOrd="6" destOrd="0" presId="urn:microsoft.com/office/officeart/2018/layout/CircleProcess"/>
    <dgm:cxn modelId="{38B7EBDB-B1FE-4BC1-90BC-FA981C4A015C}" type="presParOf" srcId="{DBF54E72-D86A-4176-B7AA-D8E61E796BDA}" destId="{1E1DEA7A-03B9-4083-9458-AC6EC05A434F}" srcOrd="0" destOrd="0" presId="urn:microsoft.com/office/officeart/2018/layout/CircleProcess"/>
    <dgm:cxn modelId="{97345319-B94A-430C-8DB0-CEF876373C13}" type="presParOf" srcId="{2DCEEBE8-69FF-47D0-AAB8-A31CC78DDD90}" destId="{40F1E838-AD2F-435D-B8A5-0B824F0AF5DE}" srcOrd="7" destOrd="0" presId="urn:microsoft.com/office/officeart/2018/layout/CircleProcess"/>
    <dgm:cxn modelId="{D2C4B644-B5E3-4F3F-B86F-DE63BD39E204}" type="presParOf" srcId="{40F1E838-AD2F-435D-B8A5-0B824F0AF5DE}" destId="{B83AAB74-F879-4B51-894A-578B4E355D74}" srcOrd="0" destOrd="0" presId="urn:microsoft.com/office/officeart/2018/layout/CircleProcess"/>
    <dgm:cxn modelId="{FA0F9C07-E9A4-4FCD-9B2C-F53F85FFFFA1}" type="presParOf" srcId="{2DCEEBE8-69FF-47D0-AAB8-A31CC78DDD90}" destId="{994A7046-9DE8-41EE-9077-4DCF10E32B86}" srcOrd="8" destOrd="0" presId="urn:microsoft.com/office/officeart/2018/layout/CircleProcess"/>
    <dgm:cxn modelId="{A9F32EDA-40A1-4B5B-B744-86F335E318B7}" type="presParOf" srcId="{2DCEEBE8-69FF-47D0-AAB8-A31CC78DDD90}" destId="{4965EDC7-504C-476D-85C8-B31B727695BC}" srcOrd="9" destOrd="0" presId="urn:microsoft.com/office/officeart/2018/layout/CircleProcess"/>
    <dgm:cxn modelId="{5A465E78-390D-4798-A15D-CBCAABF82EA8}" type="presParOf" srcId="{4965EDC7-504C-476D-85C8-B31B727695BC}" destId="{1D36D416-653B-4BA0-8A2B-8D9BD74E0529}" srcOrd="0" destOrd="0" presId="urn:microsoft.com/office/officeart/2018/layout/CircleProcess"/>
    <dgm:cxn modelId="{B89B9742-1691-43FB-984F-585B9FE64231}" type="presParOf" srcId="{2DCEEBE8-69FF-47D0-AAB8-A31CC78DDD90}" destId="{8C5EAE61-176D-4362-B41B-B30A442AED3F}" srcOrd="10" destOrd="0" presId="urn:microsoft.com/office/officeart/2018/layout/CircleProcess"/>
    <dgm:cxn modelId="{4EB22ADE-5794-45B3-BE29-88D46A945D05}" type="presParOf" srcId="{8C5EAE61-176D-4362-B41B-B30A442AED3F}" destId="{273C4BBA-76FE-42C4-97A6-FD29D65B8C46}" srcOrd="0" destOrd="0" presId="urn:microsoft.com/office/officeart/2018/layout/CircleProcess"/>
    <dgm:cxn modelId="{D6710F9B-4FF2-4C91-B361-A5970B794849}" type="presParOf" srcId="{2DCEEBE8-69FF-47D0-AAB8-A31CC78DDD90}" destId="{8B56D402-2A06-41AE-8343-1E0FB8042C0B}" srcOrd="11" destOrd="0" presId="urn:microsoft.com/office/officeart/2018/layout/CircleProcess"/>
    <dgm:cxn modelId="{B41D946E-B138-4E03-A476-F91C8AE62BC8}" type="presParOf" srcId="{2DCEEBE8-69FF-47D0-AAB8-A31CC78DDD90}" destId="{9D3BB75D-A43B-49A3-97E4-8D45731AB342}" srcOrd="12" destOrd="0" presId="urn:microsoft.com/office/officeart/2018/layout/CircleProcess"/>
    <dgm:cxn modelId="{5D2854F9-1060-4C60-B62D-236EAC616877}" type="presParOf" srcId="{9D3BB75D-A43B-49A3-97E4-8D45731AB342}" destId="{38C66213-93D8-443A-9ABE-779738194400}" srcOrd="0" destOrd="0" presId="urn:microsoft.com/office/officeart/2018/layout/CircleProcess"/>
    <dgm:cxn modelId="{AC3FFE69-C402-4E96-AEEC-7C3DEFB76DE4}" type="presParOf" srcId="{2DCEEBE8-69FF-47D0-AAB8-A31CC78DDD90}" destId="{60C8427C-5647-4B70-A536-F08ECA41FE91}" srcOrd="13" destOrd="0" presId="urn:microsoft.com/office/officeart/2018/layout/CircleProcess"/>
    <dgm:cxn modelId="{5D4E18E1-1BF3-4832-864A-2DC2BA252911}" type="presParOf" srcId="{60C8427C-5647-4B70-A536-F08ECA41FE91}" destId="{BF9DE2C4-B801-43ED-8847-6AA99A7166C4}" srcOrd="0" destOrd="0" presId="urn:microsoft.com/office/officeart/2018/layout/CircleProcess"/>
    <dgm:cxn modelId="{5494E4B5-2592-4D95-8854-B52B2E806238}" type="presParOf" srcId="{2DCEEBE8-69FF-47D0-AAB8-A31CC78DDD90}" destId="{8BAB49B9-DAB9-4B44-97B4-9CCE84D75CED}" srcOrd="14" destOrd="0" presId="urn:microsoft.com/office/officeart/2018/layout/CircleProcess"/>
    <dgm:cxn modelId="{97577F94-FA84-440B-94BD-7B15CEDA9211}" type="presParOf" srcId="{2DCEEBE8-69FF-47D0-AAB8-A31CC78DDD90}" destId="{9FF74A2F-18ED-4DDF-91EA-F39DC2E628FA}" srcOrd="15" destOrd="0" presId="urn:microsoft.com/office/officeart/2018/layout/CircleProcess"/>
    <dgm:cxn modelId="{BB5AA66E-7E95-4C4A-8810-F36BB90327CD}" type="presParOf" srcId="{9FF74A2F-18ED-4DDF-91EA-F39DC2E628FA}" destId="{F83BF69C-D62E-42AE-847D-423CD5F09D82}" srcOrd="0" destOrd="0" presId="urn:microsoft.com/office/officeart/2018/layout/CircleProcess"/>
    <dgm:cxn modelId="{3A814FFE-A92F-4EBD-87F5-7C871FC8137B}" type="presParOf" srcId="{2DCEEBE8-69FF-47D0-AAB8-A31CC78DDD90}" destId="{73FDCC03-12CC-4295-BD8E-E1E63C22761F}" srcOrd="16" destOrd="0" presId="urn:microsoft.com/office/officeart/2018/layout/CircleProcess"/>
    <dgm:cxn modelId="{AE93872A-F400-4F32-B8A7-A2BC54329650}" type="presParOf" srcId="{73FDCC03-12CC-4295-BD8E-E1E63C22761F}" destId="{71EA208B-FAD9-4241-A082-36503CEB96E2}" srcOrd="0" destOrd="0" presId="urn:microsoft.com/office/officeart/2018/layout/CircleProcess"/>
    <dgm:cxn modelId="{6E3EAFDC-575F-4422-BC6B-EC0AD447666C}" type="presParOf" srcId="{2DCEEBE8-69FF-47D0-AAB8-A31CC78DDD90}" destId="{0E17F828-546E-454E-AF55-3F612B945286}" srcOrd="17" destOrd="0" presId="urn:microsoft.com/office/officeart/2018/layout/CircleProcess"/>
    <dgm:cxn modelId="{D5286793-0E1D-4419-9852-03B91052ED24}" type="presParOf" srcId="{2DCEEBE8-69FF-47D0-AAB8-A31CC78DDD90}" destId="{27B8B555-D0B5-457F-A969-532925D1B772}" srcOrd="18" destOrd="0" presId="urn:microsoft.com/office/officeart/2018/layout/CircleProcess"/>
    <dgm:cxn modelId="{59743CB1-98FA-4B53-AF41-50E4233A09D0}" type="presParOf" srcId="{27B8B555-D0B5-457F-A969-532925D1B772}" destId="{DCDA064D-A3DD-4FA7-B0D1-7757F35166D9}" srcOrd="0" destOrd="0" presId="urn:microsoft.com/office/officeart/2018/layout/CircleProcess"/>
    <dgm:cxn modelId="{C180CFDD-3196-4E8E-8D88-A9637F56B923}" type="presParOf" srcId="{2DCEEBE8-69FF-47D0-AAB8-A31CC78DDD90}" destId="{6F730F34-79E4-49A6-BEFF-8EE061311A16}" srcOrd="19" destOrd="0" presId="urn:microsoft.com/office/officeart/2018/layout/CircleProcess"/>
    <dgm:cxn modelId="{CE789732-7630-486F-9D13-D92770637B4D}" type="presParOf" srcId="{6F730F34-79E4-49A6-BEFF-8EE061311A16}" destId="{67A98227-5B99-44F3-A064-05F713CA0FBF}" srcOrd="0" destOrd="0" presId="urn:microsoft.com/office/officeart/2018/layout/CircleProcess"/>
    <dgm:cxn modelId="{CD90608A-1B7D-4D28-A287-F5577BD60A8E}" type="presParOf" srcId="{2DCEEBE8-69FF-47D0-AAB8-A31CC78DDD90}" destId="{48A6A628-B789-4BB0-9BFC-A9F492D2C3C5}" srcOrd="20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E1AA8-0EB1-46EB-AF2A-B0921D3FD8C9}">
      <dsp:nvSpPr>
        <dsp:cNvPr id="0" name=""/>
        <dsp:cNvSpPr/>
      </dsp:nvSpPr>
      <dsp:spPr>
        <a:xfrm>
          <a:off x="3291471" y="4896711"/>
          <a:ext cx="1726025" cy="12069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70F9D8-1209-4375-AB15-F38204C0DE3D}">
      <dsp:nvSpPr>
        <dsp:cNvPr id="0" name=""/>
        <dsp:cNvSpPr/>
      </dsp:nvSpPr>
      <dsp:spPr>
        <a:xfrm>
          <a:off x="3217385" y="4896715"/>
          <a:ext cx="1790103" cy="12080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Delta </a:t>
          </a:r>
          <a:r>
            <a:rPr lang="tr-TR" sz="2000" kern="1200" dirty="0" err="1"/>
            <a:t>cepstrum</a:t>
          </a:r>
          <a:endParaRPr lang="en-US" sz="2000" kern="1200" dirty="0"/>
        </a:p>
      </dsp:txBody>
      <dsp:txXfrm>
        <a:off x="3472507" y="5069331"/>
        <a:ext cx="1278443" cy="862854"/>
      </dsp:txXfrm>
    </dsp:sp>
    <dsp:sp modelId="{8FB851B9-4A54-48C0-AEEB-4D2D75B2179A}">
      <dsp:nvSpPr>
        <dsp:cNvPr id="0" name=""/>
        <dsp:cNvSpPr/>
      </dsp:nvSpPr>
      <dsp:spPr>
        <a:xfrm rot="2019665" flipH="1" flipV="1">
          <a:off x="9208018" y="4388746"/>
          <a:ext cx="1748659" cy="1748659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6BACDA-C452-4F80-8D4F-C99323E2743C}">
      <dsp:nvSpPr>
        <dsp:cNvPr id="0" name=""/>
        <dsp:cNvSpPr/>
      </dsp:nvSpPr>
      <dsp:spPr>
        <a:xfrm>
          <a:off x="9336348" y="4510902"/>
          <a:ext cx="1481200" cy="14876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Mel-Cepstrum</a:t>
          </a:r>
          <a:endParaRPr lang="en-US" sz="1700" kern="1200" dirty="0"/>
        </a:p>
      </dsp:txBody>
      <dsp:txXfrm>
        <a:off x="9547445" y="4723467"/>
        <a:ext cx="1057832" cy="1062549"/>
      </dsp:txXfrm>
    </dsp:sp>
    <dsp:sp modelId="{1E1DEA7A-03B9-4083-9458-AC6EC05A434F}">
      <dsp:nvSpPr>
        <dsp:cNvPr id="0" name=""/>
        <dsp:cNvSpPr/>
      </dsp:nvSpPr>
      <dsp:spPr>
        <a:xfrm rot="13314793">
          <a:off x="6361355" y="4342439"/>
          <a:ext cx="1966087" cy="1966087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3AAB74-F879-4B51-894A-578B4E355D74}">
      <dsp:nvSpPr>
        <dsp:cNvPr id="0" name=""/>
        <dsp:cNvSpPr/>
      </dsp:nvSpPr>
      <dsp:spPr>
        <a:xfrm>
          <a:off x="6427887" y="4540904"/>
          <a:ext cx="1814056" cy="15891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Cepstral</a:t>
          </a:r>
          <a:r>
            <a:rPr lang="tr-TR" sz="2100" kern="1200" dirty="0"/>
            <a:t> lifting</a:t>
          </a:r>
          <a:endParaRPr lang="en-US" sz="2100" kern="1200" dirty="0"/>
        </a:p>
      </dsp:txBody>
      <dsp:txXfrm>
        <a:off x="6687858" y="4767974"/>
        <a:ext cx="1295549" cy="1135047"/>
      </dsp:txXfrm>
    </dsp:sp>
    <dsp:sp modelId="{1D36D416-653B-4BA0-8A2B-8D9BD74E0529}">
      <dsp:nvSpPr>
        <dsp:cNvPr id="0" name=""/>
        <dsp:cNvSpPr/>
      </dsp:nvSpPr>
      <dsp:spPr>
        <a:xfrm rot="8442859">
          <a:off x="10097537" y="2082666"/>
          <a:ext cx="1828749" cy="1828749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3C4BBA-76FE-42C4-97A6-FD29D65B8C46}">
      <dsp:nvSpPr>
        <dsp:cNvPr id="0" name=""/>
        <dsp:cNvSpPr/>
      </dsp:nvSpPr>
      <dsp:spPr>
        <a:xfrm>
          <a:off x="10239592" y="2238678"/>
          <a:ext cx="1543947" cy="1622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|</a:t>
          </a:r>
          <a:r>
            <a:rPr lang="tr-TR" sz="2400" i="1" kern="1200" dirty="0"/>
            <a:t>FFT|</a:t>
          </a:r>
          <a:endParaRPr lang="en-US" sz="2400" kern="1200" dirty="0"/>
        </a:p>
      </dsp:txBody>
      <dsp:txXfrm>
        <a:off x="10459632" y="2470560"/>
        <a:ext cx="1102645" cy="1159105"/>
      </dsp:txXfrm>
    </dsp:sp>
    <dsp:sp modelId="{38C66213-93D8-443A-9ABE-779738194400}">
      <dsp:nvSpPr>
        <dsp:cNvPr id="0" name=""/>
        <dsp:cNvSpPr/>
      </dsp:nvSpPr>
      <dsp:spPr>
        <a:xfrm rot="3432091">
          <a:off x="6708309" y="2063285"/>
          <a:ext cx="2056573" cy="205657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9DE2C4-B801-43ED-8847-6AA99A7166C4}">
      <dsp:nvSpPr>
        <dsp:cNvPr id="0" name=""/>
        <dsp:cNvSpPr/>
      </dsp:nvSpPr>
      <dsp:spPr>
        <a:xfrm>
          <a:off x="6823417" y="2245194"/>
          <a:ext cx="1888051" cy="17648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 </a:t>
          </a:r>
          <a:r>
            <a:rPr lang="tr-TR" sz="2800" kern="1200" dirty="0" err="1"/>
            <a:t>Windowing</a:t>
          </a:r>
          <a:endParaRPr lang="en-US" sz="2800" kern="1200" dirty="0"/>
        </a:p>
      </dsp:txBody>
      <dsp:txXfrm>
        <a:off x="7092498" y="2497366"/>
        <a:ext cx="1348394" cy="1260530"/>
      </dsp:txXfrm>
    </dsp:sp>
    <dsp:sp modelId="{F83BF69C-D62E-42AE-847D-423CD5F09D82}">
      <dsp:nvSpPr>
        <dsp:cNvPr id="0" name=""/>
        <dsp:cNvSpPr/>
      </dsp:nvSpPr>
      <dsp:spPr>
        <a:xfrm rot="2944098">
          <a:off x="3835427" y="2057131"/>
          <a:ext cx="2011412" cy="2011412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EA208B-FAD9-4241-A082-36503CEB96E2}">
      <dsp:nvSpPr>
        <dsp:cNvPr id="0" name=""/>
        <dsp:cNvSpPr/>
      </dsp:nvSpPr>
      <dsp:spPr>
        <a:xfrm>
          <a:off x="3958457" y="2193083"/>
          <a:ext cx="1772672" cy="17120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Framing</a:t>
          </a:r>
          <a:endParaRPr lang="en-US" sz="2800" kern="1200" dirty="0"/>
        </a:p>
      </dsp:txBody>
      <dsp:txXfrm>
        <a:off x="4212498" y="2437701"/>
        <a:ext cx="1265994" cy="1222768"/>
      </dsp:txXfrm>
    </dsp:sp>
    <dsp:sp modelId="{DCDA064D-A3DD-4FA7-B0D1-7757F35166D9}">
      <dsp:nvSpPr>
        <dsp:cNvPr id="0" name=""/>
        <dsp:cNvSpPr/>
      </dsp:nvSpPr>
      <dsp:spPr>
        <a:xfrm rot="2700000">
          <a:off x="1084161" y="2049332"/>
          <a:ext cx="1956426" cy="1956426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A98227-5B99-44F3-A064-05F713CA0FBF}">
      <dsp:nvSpPr>
        <dsp:cNvPr id="0" name=""/>
        <dsp:cNvSpPr/>
      </dsp:nvSpPr>
      <dsp:spPr>
        <a:xfrm>
          <a:off x="1212617" y="2179630"/>
          <a:ext cx="1759384" cy="17243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Pre-emphasis</a:t>
          </a:r>
          <a:endParaRPr lang="en-US" sz="2100" kern="1200" dirty="0"/>
        </a:p>
      </dsp:txBody>
      <dsp:txXfrm>
        <a:off x="1463360" y="2426009"/>
        <a:ext cx="1256504" cy="1231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48D6-B49C-4BE3-9AEF-F3678CA4967F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F295-165D-49B4-9638-C27B03DD2C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21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41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7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02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97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81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01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6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54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07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60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4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5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19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02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4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44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7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5BF1-E1F3-4AD7-AD03-429DB2568642}" type="datetimeFigureOut">
              <a:rPr lang="tr-TR" smtClean="0"/>
              <a:t>4.01.2019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5EAF-6891-488F-AD88-5034C271F1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893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crm.techtarget.com/definition/speech-recognition" TargetMode="External"/><Relationship Id="rId2" Type="http://schemas.openxmlformats.org/officeDocument/2006/relationships/hyperlink" Target="https://haythamfayek.com/2016/04/21/speech-processing-for-machine-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://aclweb.org/anthology/D18-20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56855902-C24D-4F46-A88C-19BFB8A4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Grafik 9" descr="Telsiz mikrofon">
            <a:extLst>
              <a:ext uri="{FF2B5EF4-FFF2-40B4-BE49-F238E27FC236}">
                <a16:creationId xmlns:a16="http://schemas.microsoft.com/office/drawing/2014/main" id="{A1CD3400-4C29-47CF-8B78-6C0C9A065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4057" y="-286658"/>
            <a:ext cx="7772401" cy="74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6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özyaşı Damlası 3">
            <a:extLst>
              <a:ext uri="{FF2B5EF4-FFF2-40B4-BE49-F238E27FC236}">
                <a16:creationId xmlns:a16="http://schemas.microsoft.com/office/drawing/2014/main" id="{3C972E64-B813-4348-BDAB-D772FD748D1F}"/>
              </a:ext>
            </a:extLst>
          </p:cNvPr>
          <p:cNvSpPr/>
          <p:nvPr/>
        </p:nvSpPr>
        <p:spPr>
          <a:xfrm rot="2784830">
            <a:off x="56687" y="15852"/>
            <a:ext cx="6730805" cy="6874026"/>
          </a:xfrm>
          <a:prstGeom prst="teardrop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C71935-EFDE-4901-B5EB-E902B9F54CE9}"/>
              </a:ext>
            </a:extLst>
          </p:cNvPr>
          <p:cNvSpPr/>
          <p:nvPr/>
        </p:nvSpPr>
        <p:spPr>
          <a:xfrm>
            <a:off x="145773" y="185530"/>
            <a:ext cx="6559827" cy="65598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23E9690-92BE-4E76-8954-AA608F60B8DC}"/>
              </a:ext>
            </a:extLst>
          </p:cNvPr>
          <p:cNvSpPr txBox="1"/>
          <p:nvPr/>
        </p:nvSpPr>
        <p:spPr>
          <a:xfrm>
            <a:off x="1166191" y="48885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>
                <a:solidFill>
                  <a:srgbClr val="FFC000"/>
                </a:solidFill>
              </a:rPr>
              <a:t>Mel</a:t>
            </a:r>
            <a:r>
              <a:rPr lang="tr-TR" sz="3600" dirty="0">
                <a:solidFill>
                  <a:srgbClr val="FFC000"/>
                </a:solidFill>
              </a:rPr>
              <a:t> - </a:t>
            </a:r>
            <a:r>
              <a:rPr lang="tr-TR" sz="3600" dirty="0" err="1">
                <a:solidFill>
                  <a:srgbClr val="FFC000"/>
                </a:solidFill>
              </a:rPr>
              <a:t>Cepstrum</a:t>
            </a:r>
            <a:endParaRPr lang="tr-TR" sz="3600" dirty="0">
              <a:solidFill>
                <a:srgbClr val="FFC000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7D1F9DA-7DA8-4B31-8AEC-AABE2E9F0FA1}"/>
              </a:ext>
            </a:extLst>
          </p:cNvPr>
          <p:cNvSpPr txBox="1"/>
          <p:nvPr/>
        </p:nvSpPr>
        <p:spPr>
          <a:xfrm>
            <a:off x="808383" y="1733009"/>
            <a:ext cx="52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C4010B9-3AEF-4E0D-BC8D-6382F0F78084}"/>
              </a:ext>
            </a:extLst>
          </p:cNvPr>
          <p:cNvSpPr txBox="1"/>
          <p:nvPr/>
        </p:nvSpPr>
        <p:spPr>
          <a:xfrm>
            <a:off x="1001770" y="292603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tr-TR" sz="36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percerved</a:t>
            </a:r>
            <a:r>
              <a:rPr lang="tr-TR" sz="36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tr-TR" sz="36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frequency</a:t>
            </a:r>
            <a:r>
              <a:rPr lang="tr-TR" sz="36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of a </a:t>
            </a:r>
            <a:r>
              <a:rPr lang="tr-TR" sz="36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tone</a:t>
            </a:r>
            <a:endParaRPr lang="tr-TR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98B9A8B-1F58-489D-A695-7DA8542E1C66}"/>
              </a:ext>
            </a:extLst>
          </p:cNvPr>
          <p:cNvSpPr txBox="1"/>
          <p:nvPr/>
        </p:nvSpPr>
        <p:spPr>
          <a:xfrm>
            <a:off x="459660" y="4253346"/>
            <a:ext cx="827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aseline="-25000" dirty="0"/>
              <a:t> </a:t>
            </a:r>
            <a:r>
              <a:rPr lang="tr-TR" sz="4800" baseline="-25000" dirty="0" err="1">
                <a:solidFill>
                  <a:srgbClr val="FF0000"/>
                </a:solidFill>
              </a:rPr>
              <a:t>Fmel</a:t>
            </a:r>
            <a:r>
              <a:rPr lang="tr-TR" sz="4800" baseline="-25000" dirty="0">
                <a:solidFill>
                  <a:srgbClr val="FF0000"/>
                </a:solidFill>
              </a:rPr>
              <a:t> = 1127 </a:t>
            </a:r>
            <a:r>
              <a:rPr lang="tr-TR" sz="4800" baseline="-25000" dirty="0" err="1">
                <a:solidFill>
                  <a:srgbClr val="FF0000"/>
                </a:solidFill>
              </a:rPr>
              <a:t>ln</a:t>
            </a:r>
            <a:r>
              <a:rPr lang="tr-TR" sz="4800" baseline="-25000" dirty="0">
                <a:solidFill>
                  <a:srgbClr val="FF0000"/>
                </a:solidFill>
              </a:rPr>
              <a:t> ( 1 + (f </a:t>
            </a:r>
            <a:r>
              <a:rPr lang="tr-TR" sz="4800" baseline="-25000" dirty="0" err="1">
                <a:solidFill>
                  <a:srgbClr val="FF0000"/>
                </a:solidFill>
              </a:rPr>
              <a:t>hz</a:t>
            </a:r>
            <a:r>
              <a:rPr lang="tr-TR" sz="4800" baseline="-25000" dirty="0">
                <a:solidFill>
                  <a:srgbClr val="FF0000"/>
                </a:solidFill>
              </a:rPr>
              <a:t>/700))</a:t>
            </a:r>
            <a:endParaRPr lang="tr-TR" sz="4800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500BC691-0929-4C54-9FA4-A0692E23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91" y="185530"/>
            <a:ext cx="4866709" cy="655982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077CA8D2-0455-4C33-9BF0-B1F0BD8991DD}"/>
              </a:ext>
            </a:extLst>
          </p:cNvPr>
          <p:cNvSpPr txBox="1"/>
          <p:nvPr/>
        </p:nvSpPr>
        <p:spPr>
          <a:xfrm>
            <a:off x="459660" y="4068802"/>
            <a:ext cx="5811079" cy="145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16B73F1-61B6-4781-862B-13487FF65B78}"/>
              </a:ext>
            </a:extLst>
          </p:cNvPr>
          <p:cNvSpPr txBox="1"/>
          <p:nvPr/>
        </p:nvSpPr>
        <p:spPr>
          <a:xfrm>
            <a:off x="1729408" y="1484387"/>
            <a:ext cx="344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/>
              <a:t>MEL</a:t>
            </a:r>
          </a:p>
        </p:txBody>
      </p:sp>
      <p:sp>
        <p:nvSpPr>
          <p:cNvPr id="14" name="Ok: Aşağı 13">
            <a:extLst>
              <a:ext uri="{FF2B5EF4-FFF2-40B4-BE49-F238E27FC236}">
                <a16:creationId xmlns:a16="http://schemas.microsoft.com/office/drawing/2014/main" id="{A8947DA9-738C-4937-BF59-D5CF335C3F28}"/>
              </a:ext>
            </a:extLst>
          </p:cNvPr>
          <p:cNvSpPr/>
          <p:nvPr/>
        </p:nvSpPr>
        <p:spPr>
          <a:xfrm>
            <a:off x="3010631" y="2315384"/>
            <a:ext cx="822915" cy="65859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65AEC61-D52C-496B-B3F2-C6CAEB34DF2A}"/>
              </a:ext>
            </a:extLst>
          </p:cNvPr>
          <p:cNvSpPr/>
          <p:nvPr/>
        </p:nvSpPr>
        <p:spPr>
          <a:xfrm>
            <a:off x="1" y="-1"/>
            <a:ext cx="12192000" cy="445331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3E403D0-A97B-4B09-95B1-A6F4265B2F34}"/>
              </a:ext>
            </a:extLst>
          </p:cNvPr>
          <p:cNvSpPr txBox="1"/>
          <p:nvPr/>
        </p:nvSpPr>
        <p:spPr>
          <a:xfrm>
            <a:off x="4002154" y="-28451"/>
            <a:ext cx="4293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Mel</a:t>
            </a:r>
            <a:r>
              <a:rPr lang="tr-TR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Filter</a:t>
            </a:r>
            <a:r>
              <a:rPr lang="tr-TR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Bank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742ABAD-2F4A-4656-9F1B-34CC21504601}"/>
              </a:ext>
            </a:extLst>
          </p:cNvPr>
          <p:cNvSpPr txBox="1"/>
          <p:nvPr/>
        </p:nvSpPr>
        <p:spPr>
          <a:xfrm>
            <a:off x="758762" y="1102041"/>
            <a:ext cx="244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Apply</a:t>
            </a:r>
            <a:r>
              <a:rPr lang="tr-TR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on                  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66508CAA-299B-4E62-8893-7F3665FBC615}"/>
              </a:ext>
            </a:extLst>
          </p:cNvPr>
          <p:cNvSpPr/>
          <p:nvPr/>
        </p:nvSpPr>
        <p:spPr>
          <a:xfrm>
            <a:off x="3405808" y="1102765"/>
            <a:ext cx="1232452" cy="7694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38E90CC-97BA-4736-98B9-E6FC42B4786A}"/>
              </a:ext>
            </a:extLst>
          </p:cNvPr>
          <p:cNvSpPr txBox="1"/>
          <p:nvPr/>
        </p:nvSpPr>
        <p:spPr>
          <a:xfrm>
            <a:off x="5311383" y="1163597"/>
            <a:ext cx="596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Mel-scaled</a:t>
            </a:r>
            <a:r>
              <a:rPr lang="tr-TR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power</a:t>
            </a:r>
            <a:r>
              <a:rPr lang="tr-TR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spectrum</a:t>
            </a:r>
            <a:endParaRPr lang="tr-T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F8B6D7DD-FA58-4901-8EC8-5ED161C8A549}"/>
              </a:ext>
            </a:extLst>
          </p:cNvPr>
          <p:cNvSpPr/>
          <p:nvPr/>
        </p:nvSpPr>
        <p:spPr>
          <a:xfrm>
            <a:off x="10270435" y="2043159"/>
            <a:ext cx="914397" cy="97994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AC78188-B21A-4B1D-AE89-C84A1B3D92D3}"/>
              </a:ext>
            </a:extLst>
          </p:cNvPr>
          <p:cNvSpPr txBox="1"/>
          <p:nvPr/>
        </p:nvSpPr>
        <p:spPr>
          <a:xfrm>
            <a:off x="5874025" y="3049321"/>
            <a:ext cx="560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</a:t>
            </a:r>
            <a:r>
              <a:rPr lang="tr-TR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extract</a:t>
            </a:r>
            <a:r>
              <a:rPr lang="tr-TR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frequency</a:t>
            </a:r>
            <a:r>
              <a:rPr lang="tr-TR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bands</a:t>
            </a:r>
            <a:endParaRPr lang="tr-T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BBBAC8E-6B7A-4057-AF9D-8EBA2A1B807B}"/>
              </a:ext>
            </a:extLst>
          </p:cNvPr>
          <p:cNvSpPr txBox="1"/>
          <p:nvPr/>
        </p:nvSpPr>
        <p:spPr>
          <a:xfrm>
            <a:off x="1777448" y="2826337"/>
            <a:ext cx="2319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>
                <a:solidFill>
                  <a:srgbClr val="92D050"/>
                </a:solidFill>
              </a:rPr>
              <a:t>=~40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F7207CD-5A85-4686-9A6C-A80A8F39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315"/>
            <a:ext cx="12192000" cy="2404685"/>
          </a:xfrm>
          <a:prstGeom prst="rect">
            <a:avLst/>
          </a:prstGeom>
        </p:spPr>
      </p:pic>
      <p:sp>
        <p:nvSpPr>
          <p:cNvPr id="18" name="Ok: Sağ 17">
            <a:extLst>
              <a:ext uri="{FF2B5EF4-FFF2-40B4-BE49-F238E27FC236}">
                <a16:creationId xmlns:a16="http://schemas.microsoft.com/office/drawing/2014/main" id="{33755754-B1AB-42EE-9731-92C032A00189}"/>
              </a:ext>
            </a:extLst>
          </p:cNvPr>
          <p:cNvSpPr/>
          <p:nvPr/>
        </p:nvSpPr>
        <p:spPr>
          <a:xfrm rot="10800000">
            <a:off x="4096576" y="2911969"/>
            <a:ext cx="1416327" cy="84561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59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özyaşı Damlası 3">
            <a:extLst>
              <a:ext uri="{FF2B5EF4-FFF2-40B4-BE49-F238E27FC236}">
                <a16:creationId xmlns:a16="http://schemas.microsoft.com/office/drawing/2014/main" id="{9909420E-5DFB-4870-8153-138A4A1F42E4}"/>
              </a:ext>
            </a:extLst>
          </p:cNvPr>
          <p:cNvSpPr/>
          <p:nvPr/>
        </p:nvSpPr>
        <p:spPr>
          <a:xfrm rot="2904605">
            <a:off x="56687" y="15852"/>
            <a:ext cx="6730805" cy="6874026"/>
          </a:xfrm>
          <a:prstGeom prst="teardrop">
            <a:avLst>
              <a:gd name="adj" fmla="val 9433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448311-94A1-4586-A7A4-A484F8EBBD19}"/>
              </a:ext>
            </a:extLst>
          </p:cNvPr>
          <p:cNvSpPr/>
          <p:nvPr/>
        </p:nvSpPr>
        <p:spPr>
          <a:xfrm>
            <a:off x="145773" y="185530"/>
            <a:ext cx="6559827" cy="65598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CDDA3CD-0063-4580-B436-40C5D680156F}"/>
              </a:ext>
            </a:extLst>
          </p:cNvPr>
          <p:cNvSpPr txBox="1"/>
          <p:nvPr/>
        </p:nvSpPr>
        <p:spPr>
          <a:xfrm>
            <a:off x="1802192" y="393936"/>
            <a:ext cx="368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err="1"/>
              <a:t>Logarithm</a:t>
            </a:r>
            <a:endParaRPr lang="tr-TR" sz="5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0BB032-0A07-44D5-9736-DBA2D2386D9F}"/>
              </a:ext>
            </a:extLst>
          </p:cNvPr>
          <p:cNvSpPr txBox="1"/>
          <p:nvPr/>
        </p:nvSpPr>
        <p:spPr>
          <a:xfrm>
            <a:off x="1126435" y="1470991"/>
            <a:ext cx="45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DE0D7BD-46C4-4FE1-8C7C-84FCE326108D}"/>
              </a:ext>
            </a:extLst>
          </p:cNvPr>
          <p:cNvSpPr txBox="1"/>
          <p:nvPr/>
        </p:nvSpPr>
        <p:spPr>
          <a:xfrm>
            <a:off x="410817" y="2340954"/>
            <a:ext cx="6294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Speech </a:t>
            </a:r>
            <a:r>
              <a:rPr lang="tr-TR" sz="3200" dirty="0" err="1"/>
              <a:t>signal</a:t>
            </a:r>
            <a:r>
              <a:rPr lang="tr-TR" sz="3200" dirty="0"/>
              <a:t> =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input excitation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/>
              <a:t>signal</a:t>
            </a:r>
            <a:r>
              <a:rPr lang="en-US" sz="3200" dirty="0"/>
              <a:t> </a:t>
            </a:r>
            <a:r>
              <a:rPr lang="tr-TR" sz="3200" dirty="0"/>
              <a:t>+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en-US" sz="3200" dirty="0"/>
              <a:t> </a:t>
            </a:r>
            <a:r>
              <a:rPr lang="tr-TR" sz="3200" dirty="0" err="1"/>
              <a:t>signal</a:t>
            </a:r>
            <a:r>
              <a:rPr lang="tr-TR" sz="3200" dirty="0"/>
              <a:t> </a:t>
            </a:r>
            <a:r>
              <a:rPr lang="en-US" sz="3200" dirty="0"/>
              <a:t>of the system.</a:t>
            </a:r>
            <a:endParaRPr lang="tr-TR" sz="32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48AA2BA-9019-4363-BB8F-6498727E4249}"/>
              </a:ext>
            </a:extLst>
          </p:cNvPr>
          <p:cNvSpPr txBox="1"/>
          <p:nvPr/>
        </p:nvSpPr>
        <p:spPr>
          <a:xfrm>
            <a:off x="7010398" y="780690"/>
            <a:ext cx="49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FF0000"/>
                </a:solidFill>
              </a:rPr>
              <a:t>s(n)=e(n)*</a:t>
            </a:r>
            <a:r>
              <a:rPr lang="tr-TR" sz="5400" dirty="0">
                <a:solidFill>
                  <a:schemeClr val="accent2">
                    <a:lumMod val="75000"/>
                  </a:schemeClr>
                </a:solidFill>
              </a:rPr>
              <a:t>h(n)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B423D10-5673-4C6F-BE3C-80B82B45DAFD}"/>
              </a:ext>
            </a:extLst>
          </p:cNvPr>
          <p:cNvSpPr txBox="1"/>
          <p:nvPr/>
        </p:nvSpPr>
        <p:spPr>
          <a:xfrm>
            <a:off x="7010398" y="5724420"/>
            <a:ext cx="492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S(w)=E(w)H(w)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42BBFA0-8989-4991-8EE9-196799246F09}"/>
              </a:ext>
            </a:extLst>
          </p:cNvPr>
          <p:cNvSpPr txBox="1"/>
          <p:nvPr/>
        </p:nvSpPr>
        <p:spPr>
          <a:xfrm>
            <a:off x="7183920" y="3440380"/>
            <a:ext cx="5234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F0000"/>
                </a:solidFill>
              </a:rPr>
              <a:t>Top is in </a:t>
            </a:r>
            <a:r>
              <a:rPr lang="tr-TR" sz="2400" dirty="0" err="1">
                <a:solidFill>
                  <a:srgbClr val="FF0000"/>
                </a:solidFill>
              </a:rPr>
              <a:t>the</a:t>
            </a:r>
            <a:r>
              <a:rPr lang="tr-TR" sz="2400" dirty="0">
                <a:solidFill>
                  <a:srgbClr val="FF0000"/>
                </a:solidFill>
              </a:rPr>
              <a:t> time domain.</a:t>
            </a:r>
          </a:p>
          <a:p>
            <a:pPr algn="ctr"/>
            <a:endParaRPr lang="tr-TR" sz="2400" dirty="0"/>
          </a:p>
          <a:p>
            <a:pPr algn="ctr"/>
            <a:endParaRPr lang="tr-TR" sz="2400" dirty="0"/>
          </a:p>
          <a:p>
            <a:pPr algn="ctr"/>
            <a:r>
              <a:rPr lang="tr-TR" sz="2400" dirty="0" err="1"/>
              <a:t>Bottom</a:t>
            </a:r>
            <a:r>
              <a:rPr lang="tr-TR" sz="2400" dirty="0"/>
              <a:t> is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frequency</a:t>
            </a:r>
            <a:r>
              <a:rPr lang="tr-TR" sz="2400" dirty="0"/>
              <a:t> domain.</a:t>
            </a:r>
          </a:p>
        </p:txBody>
      </p:sp>
      <p:sp>
        <p:nvSpPr>
          <p:cNvPr id="2" name="Ok: Yukarı 1">
            <a:extLst>
              <a:ext uri="{FF2B5EF4-FFF2-40B4-BE49-F238E27FC236}">
                <a16:creationId xmlns:a16="http://schemas.microsoft.com/office/drawing/2014/main" id="{F3036DEE-581E-4F0C-BCCF-2DB3CC73A5D4}"/>
              </a:ext>
            </a:extLst>
          </p:cNvPr>
          <p:cNvSpPr/>
          <p:nvPr/>
        </p:nvSpPr>
        <p:spPr>
          <a:xfrm>
            <a:off x="9183757" y="1840322"/>
            <a:ext cx="887895" cy="1327453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k: Aşağı 2">
            <a:extLst>
              <a:ext uri="{FF2B5EF4-FFF2-40B4-BE49-F238E27FC236}">
                <a16:creationId xmlns:a16="http://schemas.microsoft.com/office/drawing/2014/main" id="{DE78CAF8-D4AA-4674-A67A-9614CDE85418}"/>
              </a:ext>
            </a:extLst>
          </p:cNvPr>
          <p:cNvSpPr/>
          <p:nvPr/>
        </p:nvSpPr>
        <p:spPr>
          <a:xfrm>
            <a:off x="9223512" y="4983350"/>
            <a:ext cx="808383" cy="8309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59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özyaşı Damlası 3">
            <a:extLst>
              <a:ext uri="{FF2B5EF4-FFF2-40B4-BE49-F238E27FC236}">
                <a16:creationId xmlns:a16="http://schemas.microsoft.com/office/drawing/2014/main" id="{79909D99-6C55-49E2-BDDD-E36706954DA6}"/>
              </a:ext>
            </a:extLst>
          </p:cNvPr>
          <p:cNvSpPr/>
          <p:nvPr/>
        </p:nvSpPr>
        <p:spPr>
          <a:xfrm rot="3348024">
            <a:off x="56687" y="15852"/>
            <a:ext cx="6730805" cy="6874026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BC4D36-051C-479F-8C0C-F838A582A151}"/>
              </a:ext>
            </a:extLst>
          </p:cNvPr>
          <p:cNvSpPr/>
          <p:nvPr/>
        </p:nvSpPr>
        <p:spPr>
          <a:xfrm>
            <a:off x="145773" y="185530"/>
            <a:ext cx="6559827" cy="65598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62B3817-43DF-4460-901E-364452644E84}"/>
              </a:ext>
            </a:extLst>
          </p:cNvPr>
          <p:cNvSpPr txBox="1"/>
          <p:nvPr/>
        </p:nvSpPr>
        <p:spPr>
          <a:xfrm>
            <a:off x="1351723" y="954157"/>
            <a:ext cx="4161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WE GOT S(W) VALUE.WHAT FOR IT USES?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8E342A3-30E2-4140-A4A8-B46512A3C48E}"/>
              </a:ext>
            </a:extLst>
          </p:cNvPr>
          <p:cNvSpPr txBox="1"/>
          <p:nvPr/>
        </p:nvSpPr>
        <p:spPr>
          <a:xfrm>
            <a:off x="592577" y="2886300"/>
            <a:ext cx="55261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/>
              <a:t>If</a:t>
            </a:r>
            <a:r>
              <a:rPr lang="tr-TR" sz="3600" dirty="0"/>
              <a:t> </a:t>
            </a:r>
            <a:r>
              <a:rPr lang="tr-TR" sz="3600" dirty="0" err="1"/>
              <a:t>logarithm</a:t>
            </a:r>
            <a:r>
              <a:rPr lang="tr-TR" sz="3600" dirty="0"/>
              <a:t> </a:t>
            </a:r>
            <a:r>
              <a:rPr lang="tr-TR" sz="3600" dirty="0" err="1"/>
              <a:t>implement</a:t>
            </a:r>
            <a:r>
              <a:rPr lang="tr-TR" sz="3600" dirty="0"/>
              <a:t> on 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formula</a:t>
            </a:r>
            <a:r>
              <a:rPr lang="tr-TR" sz="3600" dirty="0"/>
              <a:t> </a:t>
            </a:r>
            <a:r>
              <a:rPr lang="tr-TR" sz="3600" dirty="0" err="1"/>
              <a:t>then</a:t>
            </a:r>
            <a:r>
              <a:rPr lang="tr-TR" sz="3600" dirty="0"/>
              <a:t> </a:t>
            </a:r>
            <a:r>
              <a:rPr lang="tr-TR" sz="3600" dirty="0" err="1"/>
              <a:t>we</a:t>
            </a:r>
            <a:r>
              <a:rPr lang="tr-TR" sz="3600" dirty="0"/>
              <a:t> can </a:t>
            </a:r>
            <a:r>
              <a:rPr lang="tr-TR" sz="3600" dirty="0" err="1"/>
              <a:t>separate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values</a:t>
            </a:r>
            <a:r>
              <a:rPr lang="tr-TR" sz="3600" dirty="0"/>
              <a:t> as a </a:t>
            </a:r>
            <a:r>
              <a:rPr lang="tr-TR" sz="3600" dirty="0" err="1"/>
              <a:t>sum</a:t>
            </a:r>
            <a:r>
              <a:rPr lang="tr-TR" sz="3600" dirty="0"/>
              <a:t>.</a:t>
            </a:r>
          </a:p>
          <a:p>
            <a:pPr algn="ctr"/>
            <a:endParaRPr lang="tr-TR" sz="2400" dirty="0"/>
          </a:p>
          <a:p>
            <a:pPr algn="ctr"/>
            <a:endParaRPr lang="tr-TR" sz="2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B9CDA30-BA7D-4131-B2A8-962D304BBFB5}"/>
              </a:ext>
            </a:extLst>
          </p:cNvPr>
          <p:cNvSpPr txBox="1"/>
          <p:nvPr/>
        </p:nvSpPr>
        <p:spPr>
          <a:xfrm>
            <a:off x="6255027" y="463826"/>
            <a:ext cx="519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rgbClr val="FFC000"/>
                </a:solidFill>
              </a:rPr>
              <a:t>|S(w)|=|E(w)|.|H(w)|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EA11D43-737F-4588-BE7D-F2B54B2CEAC8}"/>
              </a:ext>
            </a:extLst>
          </p:cNvPr>
          <p:cNvSpPr txBox="1"/>
          <p:nvPr/>
        </p:nvSpPr>
        <p:spPr>
          <a:xfrm>
            <a:off x="5931356" y="5724939"/>
            <a:ext cx="781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rgbClr val="FFC000"/>
                </a:solidFill>
              </a:rPr>
              <a:t>Log|S</a:t>
            </a:r>
            <a:r>
              <a:rPr lang="tr-TR" sz="2800" dirty="0">
                <a:solidFill>
                  <a:srgbClr val="FFC000"/>
                </a:solidFill>
              </a:rPr>
              <a:t>(w)|=</a:t>
            </a:r>
            <a:r>
              <a:rPr lang="tr-TR" sz="2800" dirty="0" err="1">
                <a:solidFill>
                  <a:srgbClr val="FFC000"/>
                </a:solidFill>
              </a:rPr>
              <a:t>Log|E</a:t>
            </a:r>
            <a:r>
              <a:rPr lang="tr-TR" sz="2800" dirty="0">
                <a:solidFill>
                  <a:srgbClr val="FFC000"/>
                </a:solidFill>
              </a:rPr>
              <a:t>(w)| + </a:t>
            </a:r>
            <a:r>
              <a:rPr lang="tr-TR" sz="2800" dirty="0" err="1">
                <a:solidFill>
                  <a:srgbClr val="FFC000"/>
                </a:solidFill>
              </a:rPr>
              <a:t>Log|H</a:t>
            </a:r>
            <a:r>
              <a:rPr lang="tr-TR" sz="2800" dirty="0">
                <a:solidFill>
                  <a:srgbClr val="FFC000"/>
                </a:solidFill>
              </a:rPr>
              <a:t>(w)|</a:t>
            </a:r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0E142A61-9A4E-4930-BA35-24BC00C4E1A9}"/>
              </a:ext>
            </a:extLst>
          </p:cNvPr>
          <p:cNvSpPr/>
          <p:nvPr/>
        </p:nvSpPr>
        <p:spPr>
          <a:xfrm>
            <a:off x="8238810" y="1630259"/>
            <a:ext cx="1762538" cy="357121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42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885D22-A472-4EA0-8238-ECBB07651397}"/>
              </a:ext>
            </a:extLst>
          </p:cNvPr>
          <p:cNvSpPr/>
          <p:nvPr/>
        </p:nvSpPr>
        <p:spPr>
          <a:xfrm>
            <a:off x="2040835" y="92765"/>
            <a:ext cx="7818784" cy="33362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0ED4A65-60E0-48F0-92BB-D7D9E3447FCD}"/>
              </a:ext>
            </a:extLst>
          </p:cNvPr>
          <p:cNvSpPr txBox="1"/>
          <p:nvPr/>
        </p:nvSpPr>
        <p:spPr>
          <a:xfrm>
            <a:off x="2935355" y="852941"/>
            <a:ext cx="6321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The separation can be done by taking IDF</a:t>
            </a:r>
            <a:r>
              <a:rPr lang="tr-TR" sz="2800" b="1" i="1" dirty="0"/>
              <a:t>T</a:t>
            </a:r>
            <a:r>
              <a:rPr lang="en-US" sz="2800" b="1" i="1" dirty="0"/>
              <a:t> of the linearly combined log spectra of excitation and vocal tract system components.</a:t>
            </a:r>
            <a:endParaRPr lang="tr-TR" sz="28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2EC12E1-9718-48A0-AF69-1CE424F9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548"/>
            <a:ext cx="12191999" cy="199445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DC23BB1-3E0C-48CB-88B9-5A7BC6670EAA}"/>
              </a:ext>
            </a:extLst>
          </p:cNvPr>
          <p:cNvSpPr txBox="1"/>
          <p:nvPr/>
        </p:nvSpPr>
        <p:spPr>
          <a:xfrm>
            <a:off x="609602" y="3617818"/>
            <a:ext cx="115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c(n)=IDFT(</a:t>
            </a:r>
            <a:r>
              <a:rPr lang="tr-TR" sz="3600" dirty="0" err="1"/>
              <a:t>log|S</a:t>
            </a:r>
            <a:r>
              <a:rPr lang="tr-TR" sz="3600" dirty="0"/>
              <a:t>(w)|)=IDFT(</a:t>
            </a:r>
            <a:r>
              <a:rPr lang="tr-TR" sz="3600" dirty="0" err="1"/>
              <a:t>log|E</a:t>
            </a:r>
            <a:r>
              <a:rPr lang="tr-TR" sz="3600" dirty="0"/>
              <a:t>(w)|+</a:t>
            </a:r>
            <a:r>
              <a:rPr lang="tr-TR" sz="3600" dirty="0" err="1"/>
              <a:t>log|H</a:t>
            </a:r>
            <a:r>
              <a:rPr lang="tr-TR" sz="3600" dirty="0"/>
              <a:t>(w)|)</a:t>
            </a:r>
          </a:p>
        </p:txBody>
      </p:sp>
    </p:spTree>
    <p:extLst>
      <p:ext uri="{BB962C8B-B14F-4D97-AF65-F5344CB8AC3E}">
        <p14:creationId xmlns:p14="http://schemas.microsoft.com/office/powerpoint/2010/main" val="299210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özyaşı Damlası 1">
            <a:extLst>
              <a:ext uri="{FF2B5EF4-FFF2-40B4-BE49-F238E27FC236}">
                <a16:creationId xmlns:a16="http://schemas.microsoft.com/office/drawing/2014/main" id="{83FFA1C3-5EED-47A6-A865-D36B1D9F4C19}"/>
              </a:ext>
            </a:extLst>
          </p:cNvPr>
          <p:cNvSpPr/>
          <p:nvPr/>
        </p:nvSpPr>
        <p:spPr>
          <a:xfrm rot="2784830">
            <a:off x="56687" y="15852"/>
            <a:ext cx="6730805" cy="6874026"/>
          </a:xfrm>
          <a:prstGeom prst="teardro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F1B98E-544B-44FA-93A4-E8D2F5D7C245}"/>
              </a:ext>
            </a:extLst>
          </p:cNvPr>
          <p:cNvSpPr/>
          <p:nvPr/>
        </p:nvSpPr>
        <p:spPr>
          <a:xfrm>
            <a:off x="145773" y="185530"/>
            <a:ext cx="6559827" cy="65598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861250A-E57C-4C13-B950-E04A805B8F4C}"/>
              </a:ext>
            </a:extLst>
          </p:cNvPr>
          <p:cNvSpPr txBox="1"/>
          <p:nvPr/>
        </p:nvSpPr>
        <p:spPr>
          <a:xfrm>
            <a:off x="1553532" y="781880"/>
            <a:ext cx="3737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dirty="0" err="1"/>
              <a:t>Liftering</a:t>
            </a:r>
            <a:endParaRPr lang="tr-TR" sz="66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F0DD0EF-ECFD-48E5-BF40-065233EA3C13}"/>
              </a:ext>
            </a:extLst>
          </p:cNvPr>
          <p:cNvSpPr txBox="1"/>
          <p:nvPr/>
        </p:nvSpPr>
        <p:spPr>
          <a:xfrm>
            <a:off x="423784" y="2670799"/>
            <a:ext cx="5993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Liftering</a:t>
            </a:r>
            <a:r>
              <a:rPr lang="en-US" sz="3600" dirty="0"/>
              <a:t> operation is similar to filtering operation in the frequency domain</a:t>
            </a:r>
            <a:endParaRPr lang="tr-TR" sz="36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1A9CDE9-683A-4B5C-8360-4E727C2E857C}"/>
              </a:ext>
            </a:extLst>
          </p:cNvPr>
          <p:cNvSpPr txBox="1"/>
          <p:nvPr/>
        </p:nvSpPr>
        <p:spPr>
          <a:xfrm>
            <a:off x="6698404" y="59634"/>
            <a:ext cx="564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Low-time liftering</a:t>
            </a:r>
            <a:endParaRPr lang="en-US" sz="3600" dirty="0"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9EB8F82-52B8-47F8-BD8C-73A3A7F8A4AC}"/>
              </a:ext>
            </a:extLst>
          </p:cNvPr>
          <p:cNvSpPr txBox="1"/>
          <p:nvPr/>
        </p:nvSpPr>
        <p:spPr>
          <a:xfrm>
            <a:off x="7660190" y="3824961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H</a:t>
            </a:r>
            <a:r>
              <a:rPr lang="en-US" sz="3200" dirty="0" err="1"/>
              <a:t>igh</a:t>
            </a:r>
            <a:r>
              <a:rPr lang="en-US" sz="3200" dirty="0"/>
              <a:t>-time liftering</a:t>
            </a:r>
            <a:endParaRPr lang="tr-TR" sz="3200" dirty="0"/>
          </a:p>
        </p:txBody>
      </p:sp>
      <p:sp>
        <p:nvSpPr>
          <p:cNvPr id="9" name="Ok: Aşağı 8">
            <a:extLst>
              <a:ext uri="{FF2B5EF4-FFF2-40B4-BE49-F238E27FC236}">
                <a16:creationId xmlns:a16="http://schemas.microsoft.com/office/drawing/2014/main" id="{E57B75C6-3EF8-4EB3-AEBD-14338D6E9443}"/>
              </a:ext>
            </a:extLst>
          </p:cNvPr>
          <p:cNvSpPr/>
          <p:nvPr/>
        </p:nvSpPr>
        <p:spPr>
          <a:xfrm>
            <a:off x="9475304" y="781880"/>
            <a:ext cx="649357" cy="92423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077A760-5E75-4C77-A2D3-C35ADC792C4A}"/>
              </a:ext>
            </a:extLst>
          </p:cNvPr>
          <p:cNvSpPr txBox="1"/>
          <p:nvPr/>
        </p:nvSpPr>
        <p:spPr>
          <a:xfrm>
            <a:off x="8328421" y="1706110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ocal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 tract</a:t>
            </a:r>
            <a:endParaRPr lang="tr-TR" sz="4000" dirty="0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77C45945-9AAE-4C6A-9C45-67391E5A7057}"/>
              </a:ext>
            </a:extLst>
          </p:cNvPr>
          <p:cNvSpPr/>
          <p:nvPr/>
        </p:nvSpPr>
        <p:spPr>
          <a:xfrm>
            <a:off x="9448514" y="4691269"/>
            <a:ext cx="690553" cy="10071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842898A-35BA-4939-ABC6-4E7C6A0145C7}"/>
              </a:ext>
            </a:extLst>
          </p:cNvPr>
          <p:cNvSpPr txBox="1"/>
          <p:nvPr/>
        </p:nvSpPr>
        <p:spPr>
          <a:xfrm>
            <a:off x="7812590" y="5823939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excitation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36260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DB9E60D-591F-4D15-8BE4-A2C5F8998392}"/>
              </a:ext>
            </a:extLst>
          </p:cNvPr>
          <p:cNvSpPr txBox="1"/>
          <p:nvPr/>
        </p:nvSpPr>
        <p:spPr>
          <a:xfrm>
            <a:off x="596348" y="0"/>
            <a:ext cx="105222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500" dirty="0"/>
              <a:t>MFCC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30350CF-A535-4489-BAA8-17D11EC24A2D}"/>
              </a:ext>
            </a:extLst>
          </p:cNvPr>
          <p:cNvSpPr txBox="1"/>
          <p:nvPr/>
        </p:nvSpPr>
        <p:spPr>
          <a:xfrm>
            <a:off x="40339" y="2102847"/>
            <a:ext cx="471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Mel</a:t>
            </a:r>
            <a:r>
              <a:rPr lang="tr-TR" sz="4400" dirty="0"/>
              <a:t> </a:t>
            </a:r>
            <a:r>
              <a:rPr lang="tr-TR" sz="4400" dirty="0" err="1"/>
              <a:t>Filter</a:t>
            </a:r>
            <a:r>
              <a:rPr lang="tr-TR" sz="4400" dirty="0"/>
              <a:t> Bank </a:t>
            </a:r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C5AE8EC8-F995-49C4-8C13-5FDF5EBC71CD}"/>
              </a:ext>
            </a:extLst>
          </p:cNvPr>
          <p:cNvSpPr/>
          <p:nvPr/>
        </p:nvSpPr>
        <p:spPr>
          <a:xfrm>
            <a:off x="4309105" y="1946969"/>
            <a:ext cx="1716157" cy="9541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F285B01-7C00-4412-A4E9-083425E4C620}"/>
              </a:ext>
            </a:extLst>
          </p:cNvPr>
          <p:cNvSpPr txBox="1"/>
          <p:nvPr/>
        </p:nvSpPr>
        <p:spPr>
          <a:xfrm>
            <a:off x="6281529" y="2050241"/>
            <a:ext cx="483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err="1">
                <a:solidFill>
                  <a:srgbClr val="FF0000"/>
                </a:solidFill>
              </a:rPr>
              <a:t>Highly</a:t>
            </a:r>
            <a:r>
              <a:rPr lang="tr-TR" sz="4000" dirty="0">
                <a:solidFill>
                  <a:srgbClr val="FF0000"/>
                </a:solidFill>
              </a:rPr>
              <a:t> </a:t>
            </a:r>
            <a:r>
              <a:rPr lang="tr-TR" sz="4000" dirty="0" err="1">
                <a:solidFill>
                  <a:srgbClr val="FF0000"/>
                </a:solidFill>
              </a:rPr>
              <a:t>correlated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3ED64D4C-073F-4FDF-80DC-5CEA834F8B06}"/>
              </a:ext>
            </a:extLst>
          </p:cNvPr>
          <p:cNvSpPr/>
          <p:nvPr/>
        </p:nvSpPr>
        <p:spPr>
          <a:xfrm rot="5400000">
            <a:off x="10494815" y="2794143"/>
            <a:ext cx="1247515" cy="100949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7BF9E2D-BCBA-4911-AEB7-840C7712BAC1}"/>
              </a:ext>
            </a:extLst>
          </p:cNvPr>
          <p:cNvSpPr txBox="1"/>
          <p:nvPr/>
        </p:nvSpPr>
        <p:spPr>
          <a:xfrm>
            <a:off x="3472069" y="3685371"/>
            <a:ext cx="732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rgbClr val="0070C0"/>
                </a:solidFill>
              </a:rPr>
              <a:t>Take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Discrete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Cosine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Transform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FFA6BAA-F515-4564-AEA0-59839C665C96}"/>
              </a:ext>
            </a:extLst>
          </p:cNvPr>
          <p:cNvSpPr txBox="1"/>
          <p:nvPr/>
        </p:nvSpPr>
        <p:spPr>
          <a:xfrm>
            <a:off x="3367708" y="5440262"/>
            <a:ext cx="491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err="1">
                <a:solidFill>
                  <a:srgbClr val="FFC000"/>
                </a:solidFill>
              </a:rPr>
              <a:t>Use</a:t>
            </a:r>
            <a:r>
              <a:rPr lang="tr-TR" sz="4000" dirty="0">
                <a:solidFill>
                  <a:srgbClr val="FFC000"/>
                </a:solidFill>
              </a:rPr>
              <a:t> </a:t>
            </a:r>
            <a:r>
              <a:rPr lang="tr-TR" sz="4000" dirty="0" err="1">
                <a:solidFill>
                  <a:srgbClr val="FFC000"/>
                </a:solidFill>
              </a:rPr>
              <a:t>some</a:t>
            </a:r>
            <a:r>
              <a:rPr lang="tr-TR" sz="4000" dirty="0">
                <a:solidFill>
                  <a:srgbClr val="FFC000"/>
                </a:solidFill>
              </a:rPr>
              <a:t> of </a:t>
            </a:r>
            <a:r>
              <a:rPr lang="tr-TR" sz="4000" dirty="0" err="1">
                <a:solidFill>
                  <a:srgbClr val="FFC000"/>
                </a:solidFill>
              </a:rPr>
              <a:t>them</a:t>
            </a:r>
            <a:endParaRPr lang="tr-TR" sz="4000" dirty="0">
              <a:solidFill>
                <a:srgbClr val="FFC000"/>
              </a:solidFill>
            </a:endParaRP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82ED5413-A9B4-4E22-BB21-C0C6DDCE9C67}"/>
              </a:ext>
            </a:extLst>
          </p:cNvPr>
          <p:cNvSpPr/>
          <p:nvPr/>
        </p:nvSpPr>
        <p:spPr>
          <a:xfrm rot="5400000">
            <a:off x="1870256" y="3947552"/>
            <a:ext cx="1544779" cy="10204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ECF684D-2EC9-4053-B10A-A15F1F920537}"/>
              </a:ext>
            </a:extLst>
          </p:cNvPr>
          <p:cNvSpPr txBox="1"/>
          <p:nvPr/>
        </p:nvSpPr>
        <p:spPr>
          <a:xfrm>
            <a:off x="8499119" y="5095720"/>
            <a:ext cx="312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>
                <a:solidFill>
                  <a:srgbClr val="FFC000"/>
                </a:solidFill>
              </a:rPr>
              <a:t>=~12</a:t>
            </a:r>
          </a:p>
        </p:txBody>
      </p:sp>
    </p:spTree>
    <p:extLst>
      <p:ext uri="{BB962C8B-B14F-4D97-AF65-F5344CB8AC3E}">
        <p14:creationId xmlns:p14="http://schemas.microsoft.com/office/powerpoint/2010/main" val="109646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1B7C997-0D6E-4FA5-92FA-ECD152827DD2}"/>
              </a:ext>
            </a:extLst>
          </p:cNvPr>
          <p:cNvSpPr txBox="1"/>
          <p:nvPr/>
        </p:nvSpPr>
        <p:spPr>
          <a:xfrm>
            <a:off x="0" y="4272677"/>
            <a:ext cx="7765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References</a:t>
            </a:r>
            <a:r>
              <a:rPr lang="tr-TR" dirty="0"/>
              <a:t>:</a:t>
            </a:r>
          </a:p>
          <a:p>
            <a:r>
              <a:rPr lang="tr-TR" dirty="0">
                <a:hlinkClick r:id="rId2"/>
              </a:rPr>
              <a:t>https://haythamfayek.com/2016/04/21/speech-processing-for-machine-learning.html</a:t>
            </a:r>
            <a:endParaRPr lang="tr-TR" dirty="0"/>
          </a:p>
          <a:p>
            <a:r>
              <a:rPr lang="tr-TR" dirty="0"/>
              <a:t>HTK </a:t>
            </a:r>
            <a:r>
              <a:rPr lang="tr-TR" dirty="0" err="1"/>
              <a:t>Book</a:t>
            </a:r>
            <a:r>
              <a:rPr lang="tr-TR" dirty="0"/>
              <a:t> , Steve </a:t>
            </a:r>
            <a:r>
              <a:rPr lang="tr-TR" dirty="0" err="1"/>
              <a:t>Young</a:t>
            </a:r>
            <a:r>
              <a:rPr lang="tr-TR" dirty="0"/>
              <a:t> , </a:t>
            </a:r>
            <a:r>
              <a:rPr lang="tr-TR" dirty="0" err="1"/>
              <a:t>Gunner</a:t>
            </a:r>
            <a:r>
              <a:rPr lang="tr-TR" dirty="0"/>
              <a:t> </a:t>
            </a:r>
            <a:r>
              <a:rPr lang="tr-TR" dirty="0" err="1"/>
              <a:t>Evermann</a:t>
            </a:r>
            <a:endParaRPr lang="tr-TR" dirty="0"/>
          </a:p>
          <a:p>
            <a:r>
              <a:rPr lang="tr-TR" dirty="0"/>
              <a:t>Otomatik konuşma tanıma algoritmalarının uygulamaları  , Köksal Öcal</a:t>
            </a:r>
          </a:p>
          <a:p>
            <a:r>
              <a:rPr lang="en-US" dirty="0"/>
              <a:t>Introduction to Speech Processing </a:t>
            </a:r>
            <a:r>
              <a:rPr lang="tr-TR" dirty="0"/>
              <a:t>,</a:t>
            </a:r>
            <a:r>
              <a:rPr lang="en-US" dirty="0"/>
              <a:t> Ricardo Gutierrez-Osuna </a:t>
            </a:r>
            <a:endParaRPr lang="tr-TR" dirty="0"/>
          </a:p>
          <a:p>
            <a:r>
              <a:rPr lang="tr-TR" dirty="0">
                <a:hlinkClick r:id="rId3"/>
              </a:rPr>
              <a:t>https://searchcrm.techtarget.com/definition/speech-recognition</a:t>
            </a:r>
            <a:endParaRPr lang="tr-TR" dirty="0"/>
          </a:p>
          <a:p>
            <a:r>
              <a:rPr lang="tr-TR" i="1" dirty="0">
                <a:hlinkClick r:id="rId4"/>
              </a:rPr>
              <a:t>aclweb.org/</a:t>
            </a:r>
            <a:r>
              <a:rPr lang="tr-TR" i="1" dirty="0" err="1">
                <a:hlinkClick r:id="rId4"/>
              </a:rPr>
              <a:t>anthology</a:t>
            </a:r>
            <a:r>
              <a:rPr lang="tr-TR" i="1" dirty="0">
                <a:hlinkClick r:id="rId4"/>
              </a:rPr>
              <a:t>/D18-2016</a:t>
            </a:r>
            <a:endParaRPr lang="tr-TR" dirty="0">
              <a:hlinkClick r:id="rId4"/>
            </a:endParaRPr>
          </a:p>
          <a:p>
            <a:r>
              <a:rPr lang="tr-TR" dirty="0"/>
              <a:t>…..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7D4634E-A7EE-4D56-9566-177788656835}"/>
              </a:ext>
            </a:extLst>
          </p:cNvPr>
          <p:cNvSpPr txBox="1"/>
          <p:nvPr/>
        </p:nvSpPr>
        <p:spPr>
          <a:xfrm>
            <a:off x="198782" y="450575"/>
            <a:ext cx="1131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Thanks</a:t>
            </a:r>
            <a:r>
              <a:rPr lang="tr-TR" sz="9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9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for</a:t>
            </a:r>
            <a:r>
              <a:rPr lang="tr-TR" sz="9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9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your</a:t>
            </a:r>
            <a:r>
              <a:rPr lang="tr-TR" sz="9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tr-TR" sz="9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attentions</a:t>
            </a:r>
            <a:r>
              <a:rPr lang="tr-TR" sz="9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! </a:t>
            </a:r>
          </a:p>
        </p:txBody>
      </p:sp>
      <p:pic>
        <p:nvPicPr>
          <p:cNvPr id="6" name="Grafik 5" descr="Telsiz mikrofon">
            <a:extLst>
              <a:ext uri="{FF2B5EF4-FFF2-40B4-BE49-F238E27FC236}">
                <a16:creationId xmlns:a16="http://schemas.microsoft.com/office/drawing/2014/main" id="{645A1B4A-C459-4603-AA6C-6A51DE29D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3513" y="-64605"/>
            <a:ext cx="8322365" cy="69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E437275-BE0A-4297-985D-D4BF74CF7B8B}"/>
              </a:ext>
            </a:extLst>
          </p:cNvPr>
          <p:cNvSpPr txBox="1"/>
          <p:nvPr/>
        </p:nvSpPr>
        <p:spPr>
          <a:xfrm>
            <a:off x="1404731" y="1913282"/>
            <a:ext cx="918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                                               </a:t>
            </a:r>
          </a:p>
        </p:txBody>
      </p:sp>
      <p:pic>
        <p:nvPicPr>
          <p:cNvPr id="7" name="Grafik 6" descr="Telsiz mikrofon">
            <a:extLst>
              <a:ext uri="{FF2B5EF4-FFF2-40B4-BE49-F238E27FC236}">
                <a16:creationId xmlns:a16="http://schemas.microsoft.com/office/drawing/2014/main" id="{55C0B7FA-CD36-4AEF-A660-CFFA492BE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513" y="-64605"/>
            <a:ext cx="8322365" cy="698720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5B2153A-D482-48EF-B862-9436B0AFDEE1}"/>
              </a:ext>
            </a:extLst>
          </p:cNvPr>
          <p:cNvSpPr txBox="1"/>
          <p:nvPr/>
        </p:nvSpPr>
        <p:spPr>
          <a:xfrm>
            <a:off x="1961321" y="591472"/>
            <a:ext cx="760674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                   </a:t>
            </a:r>
          </a:p>
          <a:p>
            <a:r>
              <a:rPr lang="tr-TR" sz="2400" dirty="0"/>
              <a:t>                  </a:t>
            </a:r>
            <a:r>
              <a:rPr lang="tr-TR" sz="3200" dirty="0"/>
              <a:t>MFCC </a:t>
            </a:r>
            <a:r>
              <a:rPr lang="tr-TR" sz="3200" dirty="0" err="1"/>
              <a:t>Feature</a:t>
            </a:r>
            <a:r>
              <a:rPr lang="tr-TR" sz="3200" dirty="0"/>
              <a:t> </a:t>
            </a:r>
            <a:r>
              <a:rPr lang="tr-TR" sz="3200" dirty="0" err="1"/>
              <a:t>Extraction</a:t>
            </a:r>
            <a:endParaRPr lang="tr-TR" sz="3200" dirty="0"/>
          </a:p>
          <a:p>
            <a:r>
              <a:rPr lang="tr-TR" sz="2400" dirty="0"/>
              <a:t>                               </a:t>
            </a:r>
            <a:r>
              <a:rPr lang="tr-TR" sz="2800" dirty="0"/>
              <a:t>Project </a:t>
            </a:r>
            <a:r>
              <a:rPr lang="tr-TR" sz="2800" dirty="0" err="1"/>
              <a:t>Members</a:t>
            </a:r>
            <a:endParaRPr lang="tr-TR" sz="2800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Fırtına Hüseyin GÖKTAŞ</a:t>
            </a:r>
          </a:p>
          <a:p>
            <a:r>
              <a:rPr lang="tr-TR" dirty="0"/>
              <a:t>Göktuğ SARAY</a:t>
            </a:r>
          </a:p>
          <a:p>
            <a:r>
              <a:rPr lang="tr-TR" dirty="0"/>
              <a:t>Hacı Ali SAYAR</a:t>
            </a:r>
          </a:p>
          <a:p>
            <a:r>
              <a:rPr lang="tr-TR" dirty="0"/>
              <a:t>Ömer Osman DEDE</a:t>
            </a:r>
          </a:p>
          <a:p>
            <a:r>
              <a:rPr lang="tr-TR" dirty="0"/>
              <a:t>Yasin ALPTEKİN 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                                     </a:t>
            </a:r>
            <a:r>
              <a:rPr lang="tr-TR" sz="2800" dirty="0" err="1"/>
              <a:t>Lecturer</a:t>
            </a:r>
            <a:endParaRPr lang="tr-TR" sz="2800" dirty="0"/>
          </a:p>
          <a:p>
            <a:endParaRPr lang="tr-TR" sz="2800" dirty="0"/>
          </a:p>
          <a:p>
            <a:r>
              <a:rPr lang="tr-TR" dirty="0"/>
              <a:t>                          </a:t>
            </a:r>
            <a:r>
              <a:rPr lang="tr-TR" sz="2000" dirty="0"/>
              <a:t>Prof. Dr. Ömer Nezih GEREK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04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F2E9E1-1BF0-448E-A315-DBB5B910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extractıon</a:t>
            </a:r>
            <a:r>
              <a:rPr lang="tr-TR" dirty="0"/>
              <a:t> </a:t>
            </a:r>
            <a:r>
              <a:rPr lang="tr-TR" dirty="0" err="1"/>
              <a:t>ın</a:t>
            </a:r>
            <a:r>
              <a:rPr lang="tr-TR" dirty="0"/>
              <a:t> 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recognıtıon</a:t>
            </a:r>
            <a:r>
              <a:rPr lang="tr-TR" dirty="0"/>
              <a:t>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579750D-D78F-4306-A2E7-4CD647A76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94654"/>
              </p:ext>
            </p:extLst>
          </p:nvPr>
        </p:nvGraphicFramePr>
        <p:xfrm>
          <a:off x="-119270" y="0"/>
          <a:ext cx="1287007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78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özyaşı Damlası 3">
            <a:extLst>
              <a:ext uri="{FF2B5EF4-FFF2-40B4-BE49-F238E27FC236}">
                <a16:creationId xmlns:a16="http://schemas.microsoft.com/office/drawing/2014/main" id="{FB58BD4E-F915-4D6E-8C2D-B4D4846E004F}"/>
              </a:ext>
            </a:extLst>
          </p:cNvPr>
          <p:cNvSpPr/>
          <p:nvPr/>
        </p:nvSpPr>
        <p:spPr>
          <a:xfrm rot="2590346">
            <a:off x="63610" y="-13890"/>
            <a:ext cx="6765190" cy="6885777"/>
          </a:xfrm>
          <a:prstGeom prst="teardrop">
            <a:avLst>
              <a:gd name="adj" fmla="val 102311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5C71B-12BD-42E8-91F2-AD1A5CB6F609}"/>
              </a:ext>
            </a:extLst>
          </p:cNvPr>
          <p:cNvSpPr/>
          <p:nvPr/>
        </p:nvSpPr>
        <p:spPr>
          <a:xfrm>
            <a:off x="245804" y="221972"/>
            <a:ext cx="6400801" cy="64140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4067690-FA74-4DFD-8F30-4F9C5DB453EA}"/>
              </a:ext>
            </a:extLst>
          </p:cNvPr>
          <p:cNvSpPr txBox="1"/>
          <p:nvPr/>
        </p:nvSpPr>
        <p:spPr>
          <a:xfrm>
            <a:off x="-218934" y="775680"/>
            <a:ext cx="64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                                   </a:t>
            </a:r>
            <a:r>
              <a:rPr lang="tr-TR" sz="4000" dirty="0" err="1"/>
              <a:t>Pre-Emphasis</a:t>
            </a:r>
            <a:r>
              <a:rPr lang="tr-TR" sz="4000" dirty="0"/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8CB2AB9-FF0D-405B-8846-4646055162CC}"/>
              </a:ext>
            </a:extLst>
          </p:cNvPr>
          <p:cNvSpPr txBox="1"/>
          <p:nvPr/>
        </p:nvSpPr>
        <p:spPr>
          <a:xfrm>
            <a:off x="736135" y="1981804"/>
            <a:ext cx="542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>
                <a:solidFill>
                  <a:srgbClr val="FF0000"/>
                </a:solidFill>
              </a:rPr>
              <a:t>Lower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frequencies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378E774-E6B8-41D1-BF46-C4136EBF9DDF}"/>
              </a:ext>
            </a:extLst>
          </p:cNvPr>
          <p:cNvSpPr txBox="1"/>
          <p:nvPr/>
        </p:nvSpPr>
        <p:spPr>
          <a:xfrm>
            <a:off x="876236" y="3418760"/>
            <a:ext cx="5738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000" dirty="0">
              <a:solidFill>
                <a:schemeClr val="bg1"/>
              </a:solidFill>
            </a:endParaRPr>
          </a:p>
          <a:p>
            <a:endParaRPr lang="tr-TR" dirty="0"/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    </a:t>
            </a:r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                    </a:t>
            </a:r>
          </a:p>
          <a:p>
            <a:r>
              <a:rPr lang="tr-TR" sz="3200" dirty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endParaRPr lang="tr-TR" sz="3200" dirty="0">
              <a:solidFill>
                <a:schemeClr val="bg2">
                  <a:lumMod val="75000"/>
                </a:schemeClr>
              </a:solidFill>
            </a:endParaRPr>
          </a:p>
          <a:p>
            <a:endParaRPr lang="tr-TR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tr-TR" dirty="0"/>
          </a:p>
          <a:p>
            <a:r>
              <a:rPr lang="tr-TR" dirty="0"/>
              <a:t>                   </a:t>
            </a:r>
          </a:p>
        </p:txBody>
      </p:sp>
      <p:sp>
        <p:nvSpPr>
          <p:cNvPr id="2" name="Ok: Sağ 1">
            <a:extLst>
              <a:ext uri="{FF2B5EF4-FFF2-40B4-BE49-F238E27FC236}">
                <a16:creationId xmlns:a16="http://schemas.microsoft.com/office/drawing/2014/main" id="{27DA1B1C-EEB3-4C21-A76D-BF73919F4285}"/>
              </a:ext>
            </a:extLst>
          </p:cNvPr>
          <p:cNvSpPr/>
          <p:nvPr/>
        </p:nvSpPr>
        <p:spPr>
          <a:xfrm rot="5400000">
            <a:off x="2879794" y="2835965"/>
            <a:ext cx="967409" cy="76406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0B87877-09B2-4D21-922E-AF5FBC9C0FD2}"/>
              </a:ext>
            </a:extLst>
          </p:cNvPr>
          <p:cNvSpPr txBox="1"/>
          <p:nvPr/>
        </p:nvSpPr>
        <p:spPr>
          <a:xfrm>
            <a:off x="1060174" y="3739838"/>
            <a:ext cx="473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>
                <a:solidFill>
                  <a:srgbClr val="FF0000"/>
                </a:solidFill>
              </a:rPr>
              <a:t>To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FF0000"/>
                </a:solidFill>
              </a:rPr>
              <a:t>eliminate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tr-TR" sz="3600" dirty="0" err="1">
                <a:solidFill>
                  <a:srgbClr val="FF0000"/>
                </a:solidFill>
              </a:rPr>
              <a:t>Uses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FF0000"/>
                </a:solidFill>
              </a:rPr>
              <a:t>the</a:t>
            </a:r>
            <a:r>
              <a:rPr lang="tr-TR" sz="3600" dirty="0">
                <a:solidFill>
                  <a:srgbClr val="FF0000"/>
                </a:solidFill>
              </a:rPr>
              <a:t> FIR </a:t>
            </a:r>
            <a:r>
              <a:rPr lang="tr-TR" sz="3600" dirty="0" err="1">
                <a:solidFill>
                  <a:srgbClr val="FF0000"/>
                </a:solidFill>
              </a:rPr>
              <a:t>filter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8" name="Serbest Form: Şekil 7">
            <a:extLst>
              <a:ext uri="{FF2B5EF4-FFF2-40B4-BE49-F238E27FC236}">
                <a16:creationId xmlns:a16="http://schemas.microsoft.com/office/drawing/2014/main" id="{B37121DB-BD1A-4F0A-A85E-E75E990315D3}"/>
              </a:ext>
            </a:extLst>
          </p:cNvPr>
          <p:cNvSpPr/>
          <p:nvPr/>
        </p:nvSpPr>
        <p:spPr>
          <a:xfrm>
            <a:off x="629093" y="1455832"/>
            <a:ext cx="3200785" cy="4249008"/>
          </a:xfrm>
          <a:custGeom>
            <a:avLst/>
            <a:gdLst>
              <a:gd name="connsiteX0" fmla="*/ 3200785 w 3200785"/>
              <a:gd name="connsiteY0" fmla="*/ 3529664 h 4225181"/>
              <a:gd name="connsiteX1" fmla="*/ 1557516 w 3200785"/>
              <a:gd name="connsiteY1" fmla="*/ 4179020 h 4225181"/>
              <a:gd name="connsiteX2" fmla="*/ 7011 w 3200785"/>
              <a:gd name="connsiteY2" fmla="*/ 2403229 h 4225181"/>
              <a:gd name="connsiteX3" fmla="*/ 974420 w 3200785"/>
              <a:gd name="connsiteY3" fmla="*/ 84099 h 4225181"/>
              <a:gd name="connsiteX4" fmla="*/ 735881 w 3200785"/>
              <a:gd name="connsiteY4" fmla="*/ 468412 h 4225181"/>
              <a:gd name="connsiteX5" fmla="*/ 1597272 w 3200785"/>
              <a:gd name="connsiteY5" fmla="*/ 70846 h 4225181"/>
              <a:gd name="connsiteX6" fmla="*/ 1597272 w 3200785"/>
              <a:gd name="connsiteY6" fmla="*/ 70846 h 422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0785" h="4225181">
                <a:moveTo>
                  <a:pt x="3200785" y="3529664"/>
                </a:moveTo>
                <a:cubicBezTo>
                  <a:pt x="2645298" y="3948211"/>
                  <a:pt x="2089811" y="4366759"/>
                  <a:pt x="1557516" y="4179020"/>
                </a:cubicBezTo>
                <a:cubicBezTo>
                  <a:pt x="1025221" y="3991281"/>
                  <a:pt x="104194" y="3085716"/>
                  <a:pt x="7011" y="2403229"/>
                </a:cubicBezTo>
                <a:cubicBezTo>
                  <a:pt x="-90172" y="1720742"/>
                  <a:pt x="852942" y="406568"/>
                  <a:pt x="974420" y="84099"/>
                </a:cubicBezTo>
                <a:cubicBezTo>
                  <a:pt x="1095898" y="-238370"/>
                  <a:pt x="632072" y="470621"/>
                  <a:pt x="735881" y="468412"/>
                </a:cubicBezTo>
                <a:cubicBezTo>
                  <a:pt x="839690" y="466203"/>
                  <a:pt x="1597272" y="70846"/>
                  <a:pt x="1597272" y="70846"/>
                </a:cubicBezTo>
                <a:lnTo>
                  <a:pt x="1597272" y="708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0215018C-EAE2-4662-A653-DDC6115BA526}"/>
              </a:ext>
            </a:extLst>
          </p:cNvPr>
          <p:cNvCxnSpPr/>
          <p:nvPr/>
        </p:nvCxnSpPr>
        <p:spPr>
          <a:xfrm>
            <a:off x="3525078" y="4940167"/>
            <a:ext cx="170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6568527C-AB6B-41D2-988D-369F589D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56" y="775680"/>
            <a:ext cx="5796838" cy="56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özyaşı Damlası 3">
            <a:extLst>
              <a:ext uri="{FF2B5EF4-FFF2-40B4-BE49-F238E27FC236}">
                <a16:creationId xmlns:a16="http://schemas.microsoft.com/office/drawing/2014/main" id="{9B5EB08C-49D1-48E1-BF52-37F07E56A455}"/>
              </a:ext>
            </a:extLst>
          </p:cNvPr>
          <p:cNvSpPr/>
          <p:nvPr/>
        </p:nvSpPr>
        <p:spPr>
          <a:xfrm rot="2435335">
            <a:off x="151669" y="10251"/>
            <a:ext cx="6845343" cy="6837498"/>
          </a:xfrm>
          <a:prstGeom prst="teardrop">
            <a:avLst>
              <a:gd name="adj" fmla="val 1038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A58B2A-9013-4117-8D79-A73C754DDABA}"/>
              </a:ext>
            </a:extLst>
          </p:cNvPr>
          <p:cNvSpPr/>
          <p:nvPr/>
        </p:nvSpPr>
        <p:spPr>
          <a:xfrm>
            <a:off x="410945" y="338390"/>
            <a:ext cx="6326790" cy="61812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64AA67E-E073-4EAD-B8EE-6C2567995740}"/>
              </a:ext>
            </a:extLst>
          </p:cNvPr>
          <p:cNvSpPr txBox="1"/>
          <p:nvPr/>
        </p:nvSpPr>
        <p:spPr>
          <a:xfrm>
            <a:off x="885730" y="671691"/>
            <a:ext cx="573343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           </a:t>
            </a:r>
          </a:p>
          <a:p>
            <a:endParaRPr lang="tr-TR" sz="2400" dirty="0">
              <a:solidFill>
                <a:srgbClr val="FFFF00"/>
              </a:solidFill>
            </a:endParaRPr>
          </a:p>
          <a:p>
            <a:endParaRPr lang="tr-TR" sz="2400" dirty="0">
              <a:solidFill>
                <a:srgbClr val="FFFF00"/>
              </a:solidFill>
            </a:endParaRPr>
          </a:p>
          <a:p>
            <a:r>
              <a:rPr lang="tr-TR" sz="2400" dirty="0">
                <a:solidFill>
                  <a:srgbClr val="FFFF00"/>
                </a:solidFill>
              </a:rPr>
              <a:t>Human </a:t>
            </a:r>
            <a:r>
              <a:rPr lang="tr-TR" sz="2400" dirty="0" err="1">
                <a:solidFill>
                  <a:srgbClr val="FFFF00"/>
                </a:solidFill>
              </a:rPr>
              <a:t>speech</a:t>
            </a:r>
            <a:r>
              <a:rPr lang="tr-TR" sz="2400" dirty="0">
                <a:solidFill>
                  <a:srgbClr val="FFFF00"/>
                </a:solidFill>
              </a:rPr>
              <a:t> has </a:t>
            </a:r>
            <a:r>
              <a:rPr lang="tr-TR" sz="2400" dirty="0" err="1">
                <a:solidFill>
                  <a:srgbClr val="FFFF00"/>
                </a:solidFill>
              </a:rPr>
              <a:t>low</a:t>
            </a:r>
            <a:r>
              <a:rPr lang="tr-TR" sz="2400" dirty="0">
                <a:solidFill>
                  <a:srgbClr val="FFFF00"/>
                </a:solidFill>
              </a:rPr>
              <a:t> </a:t>
            </a:r>
            <a:r>
              <a:rPr lang="tr-TR" sz="2400" dirty="0" err="1">
                <a:solidFill>
                  <a:srgbClr val="FFFF00"/>
                </a:solidFill>
              </a:rPr>
              <a:t>pass</a:t>
            </a:r>
            <a:r>
              <a:rPr lang="tr-TR" sz="2400" dirty="0">
                <a:solidFill>
                  <a:srgbClr val="FFFF00"/>
                </a:solidFill>
              </a:rPr>
              <a:t> </a:t>
            </a:r>
            <a:r>
              <a:rPr lang="tr-TR" sz="2400" dirty="0" err="1">
                <a:solidFill>
                  <a:srgbClr val="FFFF00"/>
                </a:solidFill>
              </a:rPr>
              <a:t>structure</a:t>
            </a:r>
            <a:r>
              <a:rPr lang="tr-TR" sz="2400" dirty="0">
                <a:solidFill>
                  <a:srgbClr val="FFFF00"/>
                </a:solidFill>
              </a:rPr>
              <a:t>.</a:t>
            </a:r>
          </a:p>
          <a:p>
            <a:r>
              <a:rPr lang="tr-TR" sz="2000" dirty="0"/>
              <a:t>   </a:t>
            </a:r>
          </a:p>
          <a:p>
            <a:r>
              <a:rPr lang="tr-TR" sz="2000" dirty="0"/>
              <a:t>      </a:t>
            </a:r>
            <a:r>
              <a:rPr lang="en-US" sz="2000" dirty="0"/>
              <a:t>To perform pre-emphasis, we choose some value α between .9</a:t>
            </a:r>
            <a:r>
              <a:rPr lang="tr-TR" sz="2000" dirty="0"/>
              <a:t>5</a:t>
            </a:r>
            <a:r>
              <a:rPr lang="en-US" sz="2000" dirty="0"/>
              <a:t> and </a:t>
            </a:r>
            <a:r>
              <a:rPr lang="tr-TR" sz="2000" dirty="0"/>
              <a:t>.97</a:t>
            </a:r>
            <a:r>
              <a:rPr lang="en-US" sz="2000" dirty="0"/>
              <a:t>. Then each value in the signal is re-evaluated using this formula:</a:t>
            </a:r>
            <a:endParaRPr lang="tr-TR" sz="2000" dirty="0"/>
          </a:p>
          <a:p>
            <a:r>
              <a:rPr lang="tr-TR" sz="2000" dirty="0">
                <a:solidFill>
                  <a:schemeClr val="accent1">
                    <a:lumMod val="50000"/>
                  </a:schemeClr>
                </a:solidFill>
              </a:rPr>
              <a:t>                     </a:t>
            </a:r>
          </a:p>
          <a:p>
            <a:r>
              <a:rPr lang="tr-TR" sz="2800" dirty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tr-TR" sz="3600" dirty="0">
                <a:solidFill>
                  <a:srgbClr val="FF0000"/>
                </a:solidFill>
              </a:rPr>
              <a:t>H(z) = 1 – az</a:t>
            </a:r>
            <a:r>
              <a:rPr lang="tr-TR" sz="3600" baseline="30000" dirty="0">
                <a:solidFill>
                  <a:srgbClr val="FF0000"/>
                </a:solidFill>
              </a:rPr>
              <a:t>-1</a:t>
            </a:r>
            <a:endParaRPr lang="tr-TR" sz="3200" baseline="30000" dirty="0">
              <a:solidFill>
                <a:srgbClr val="FF0000"/>
              </a:solidFill>
            </a:endParaRPr>
          </a:p>
          <a:p>
            <a:pPr algn="ctr"/>
            <a:endParaRPr lang="tr-TR" sz="3200" dirty="0">
              <a:solidFill>
                <a:srgbClr val="FF0000"/>
              </a:solidFill>
            </a:endParaRPr>
          </a:p>
          <a:p>
            <a:pPr algn="ctr"/>
            <a:r>
              <a:rPr lang="tr-TR" sz="2000" dirty="0">
                <a:solidFill>
                  <a:srgbClr val="FFFF00"/>
                </a:solidFill>
              </a:rPr>
              <a:t>  </a:t>
            </a:r>
            <a:r>
              <a:rPr lang="tr-TR" sz="2800" dirty="0" err="1">
                <a:solidFill>
                  <a:srgbClr val="FFFF00"/>
                </a:solidFill>
              </a:rPr>
              <a:t>This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filter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named</a:t>
            </a:r>
            <a:r>
              <a:rPr lang="tr-TR" sz="2800" dirty="0">
                <a:solidFill>
                  <a:srgbClr val="FFFF00"/>
                </a:solidFill>
              </a:rPr>
              <a:t> as </a:t>
            </a:r>
            <a:r>
              <a:rPr lang="tr-TR" sz="2800" dirty="0" err="1">
                <a:solidFill>
                  <a:srgbClr val="FFFF00"/>
                </a:solidFill>
              </a:rPr>
              <a:t>pre-emphasis</a:t>
            </a:r>
            <a:r>
              <a:rPr lang="tr-TR" sz="2800" dirty="0">
                <a:solidFill>
                  <a:srgbClr val="FFFF00"/>
                </a:solidFill>
              </a:rPr>
              <a:t>  </a:t>
            </a:r>
            <a:r>
              <a:rPr lang="tr-TR" sz="2800" dirty="0" err="1">
                <a:solidFill>
                  <a:srgbClr val="FFFF00"/>
                </a:solidFill>
              </a:rPr>
              <a:t>filter</a:t>
            </a:r>
            <a:r>
              <a:rPr lang="tr-TR" sz="2800" dirty="0">
                <a:solidFill>
                  <a:srgbClr val="FFFF00"/>
                </a:solidFill>
              </a:rPr>
              <a:t>.</a:t>
            </a:r>
          </a:p>
          <a:p>
            <a:endParaRPr lang="tr-TR" sz="2000" dirty="0"/>
          </a:p>
          <a:p>
            <a:r>
              <a:rPr lang="tr-TR" sz="2200" dirty="0">
                <a:solidFill>
                  <a:srgbClr val="FFFF00"/>
                </a:solidFill>
              </a:rPr>
              <a:t>     </a:t>
            </a:r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7112C50-9D56-4D2C-8705-892BCDC95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22" y="462576"/>
            <a:ext cx="5545395" cy="60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özyaşı Damlası 3">
            <a:extLst>
              <a:ext uri="{FF2B5EF4-FFF2-40B4-BE49-F238E27FC236}">
                <a16:creationId xmlns:a16="http://schemas.microsoft.com/office/drawing/2014/main" id="{0716A82C-5943-4C92-9893-8DD35B69411E}"/>
              </a:ext>
            </a:extLst>
          </p:cNvPr>
          <p:cNvSpPr/>
          <p:nvPr/>
        </p:nvSpPr>
        <p:spPr>
          <a:xfrm rot="2531891">
            <a:off x="6342" y="6608"/>
            <a:ext cx="6842882" cy="6844785"/>
          </a:xfrm>
          <a:prstGeom prst="teardrop">
            <a:avLst>
              <a:gd name="adj" fmla="val 99606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32A6C8-5A04-40C8-B308-055276108EC7}"/>
              </a:ext>
            </a:extLst>
          </p:cNvPr>
          <p:cNvSpPr/>
          <p:nvPr/>
        </p:nvSpPr>
        <p:spPr>
          <a:xfrm>
            <a:off x="116114" y="246743"/>
            <a:ext cx="6281046" cy="6386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1015D14-DB04-4B7C-A7E4-79678F1B1A01}"/>
              </a:ext>
            </a:extLst>
          </p:cNvPr>
          <p:cNvSpPr txBox="1"/>
          <p:nvPr/>
        </p:nvSpPr>
        <p:spPr>
          <a:xfrm>
            <a:off x="1951681" y="609602"/>
            <a:ext cx="346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err="1">
                <a:solidFill>
                  <a:schemeClr val="bg1"/>
                </a:solidFill>
              </a:rPr>
              <a:t>Framing</a:t>
            </a:r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1DF1EB7-A9B7-41E4-8764-03A844FAF008}"/>
              </a:ext>
            </a:extLst>
          </p:cNvPr>
          <p:cNvSpPr txBox="1"/>
          <p:nvPr/>
        </p:nvSpPr>
        <p:spPr>
          <a:xfrm>
            <a:off x="335108" y="1532932"/>
            <a:ext cx="590549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 </a:t>
            </a:r>
          </a:p>
          <a:p>
            <a:pPr algn="ctr"/>
            <a:r>
              <a:rPr lang="tr-TR" sz="3600" dirty="0" err="1"/>
              <a:t>Signal</a:t>
            </a:r>
            <a:r>
              <a:rPr lang="tr-TR" sz="3600" dirty="0"/>
              <a:t> </a:t>
            </a:r>
            <a:r>
              <a:rPr lang="tr-TR" sz="3600" dirty="0" err="1"/>
              <a:t>divides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specific</a:t>
            </a:r>
            <a:r>
              <a:rPr lang="tr-TR" sz="3600" dirty="0"/>
              <a:t> time </a:t>
            </a:r>
            <a:r>
              <a:rPr lang="tr-TR" sz="3600" dirty="0" err="1"/>
              <a:t>part</a:t>
            </a:r>
            <a:endParaRPr lang="tr-TR" sz="2000" dirty="0"/>
          </a:p>
          <a:p>
            <a:r>
              <a:rPr lang="tr-TR" sz="2000" dirty="0"/>
              <a:t>               </a:t>
            </a:r>
            <a:r>
              <a:rPr lang="tr-TR" sz="3200" dirty="0" err="1"/>
              <a:t>for</a:t>
            </a:r>
            <a:r>
              <a:rPr lang="tr-TR" sz="3200" dirty="0"/>
              <a:t>  </a:t>
            </a:r>
            <a:r>
              <a:rPr lang="tr-TR" sz="3200" dirty="0" err="1"/>
              <a:t>signal</a:t>
            </a:r>
            <a:r>
              <a:rPr lang="tr-TR" sz="3200" dirty="0"/>
              <a:t>  </a:t>
            </a:r>
            <a:r>
              <a:rPr lang="tr-TR" sz="3200" dirty="0" err="1">
                <a:solidFill>
                  <a:srgbClr val="FFFF00"/>
                </a:solidFill>
              </a:rPr>
              <a:t>stabilizing</a:t>
            </a:r>
            <a:endParaRPr lang="tr-TR" sz="3200" dirty="0">
              <a:solidFill>
                <a:srgbClr val="FFFF00"/>
              </a:solidFill>
            </a:endParaRPr>
          </a:p>
          <a:p>
            <a:endParaRPr lang="tr-TR" sz="3200" dirty="0">
              <a:solidFill>
                <a:srgbClr val="FFFF00"/>
              </a:solidFill>
            </a:endParaRPr>
          </a:p>
          <a:p>
            <a:pPr algn="ctr"/>
            <a:endParaRPr lang="tr-TR" dirty="0"/>
          </a:p>
          <a:p>
            <a:pPr algn="ctr"/>
            <a:r>
              <a:rPr lang="tr-TR" sz="3200" dirty="0">
                <a:solidFill>
                  <a:srgbClr val="FFFF00"/>
                </a:solidFill>
              </a:rPr>
              <a:t>20-30 </a:t>
            </a:r>
            <a:r>
              <a:rPr lang="tr-TR" sz="3200" dirty="0" err="1">
                <a:solidFill>
                  <a:srgbClr val="FFFF00"/>
                </a:solidFill>
              </a:rPr>
              <a:t>ms</a:t>
            </a:r>
            <a:r>
              <a:rPr lang="tr-TR" sz="3200" dirty="0">
                <a:solidFill>
                  <a:srgbClr val="FFFF00"/>
                </a:solidFill>
              </a:rPr>
              <a:t> </a:t>
            </a:r>
            <a:r>
              <a:rPr lang="tr-TR" sz="3200" dirty="0" err="1"/>
              <a:t>frames</a:t>
            </a:r>
            <a:r>
              <a:rPr lang="tr-TR" sz="3200" dirty="0"/>
              <a:t>  </a:t>
            </a:r>
            <a:r>
              <a:rPr lang="tr-TR" sz="3200" dirty="0" err="1"/>
              <a:t>are</a:t>
            </a:r>
            <a:r>
              <a:rPr lang="tr-TR" sz="3200" dirty="0"/>
              <a:t> </a:t>
            </a:r>
            <a:r>
              <a:rPr lang="tr-TR" sz="3200" dirty="0" err="1"/>
              <a:t>better</a:t>
            </a:r>
            <a:r>
              <a:rPr lang="tr-TR" sz="3200" dirty="0"/>
              <a:t>. </a:t>
            </a:r>
            <a:endParaRPr lang="tr-TR" sz="2000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CC1762C-A637-4144-8799-42491CB1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39" y="609602"/>
            <a:ext cx="5552660" cy="60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2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B1FEF26-7ED6-4A19-8D17-15F1E3A5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6"/>
            <a:ext cx="824542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1C92949-48B0-455D-BE2E-4D1F411EA7CF}"/>
              </a:ext>
            </a:extLst>
          </p:cNvPr>
          <p:cNvSpPr/>
          <p:nvPr/>
        </p:nvSpPr>
        <p:spPr>
          <a:xfrm>
            <a:off x="0" y="179832"/>
            <a:ext cx="6879771" cy="6574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25CA5E4-2EAF-4BAC-AEED-2E455196357C}"/>
              </a:ext>
            </a:extLst>
          </p:cNvPr>
          <p:cNvSpPr txBox="1"/>
          <p:nvPr/>
        </p:nvSpPr>
        <p:spPr>
          <a:xfrm>
            <a:off x="1426028" y="179832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    </a:t>
            </a:r>
          </a:p>
          <a:p>
            <a:r>
              <a:rPr lang="tr-TR" sz="2400" dirty="0">
                <a:solidFill>
                  <a:srgbClr val="FFFF00"/>
                </a:solidFill>
              </a:rPr>
              <a:t> </a:t>
            </a:r>
            <a:r>
              <a:rPr lang="tr-TR" sz="2800" dirty="0">
                <a:solidFill>
                  <a:srgbClr val="FFFF00"/>
                </a:solidFill>
              </a:rPr>
              <a:t>M</a:t>
            </a:r>
            <a:r>
              <a:rPr lang="tr-TR" sz="2800" dirty="0"/>
              <a:t>   --- &gt;</a:t>
            </a:r>
            <a:r>
              <a:rPr lang="tr-TR" sz="2800" dirty="0" err="1">
                <a:solidFill>
                  <a:srgbClr val="FFFF00"/>
                </a:solidFill>
              </a:rPr>
              <a:t>framing</a:t>
            </a:r>
            <a:r>
              <a:rPr lang="tr-TR" sz="2800" dirty="0"/>
              <a:t> </a:t>
            </a:r>
            <a:r>
              <a:rPr lang="tr-TR" sz="2800" dirty="0" err="1"/>
              <a:t>duration</a:t>
            </a:r>
            <a:r>
              <a:rPr lang="tr-TR" sz="2800" dirty="0"/>
              <a:t>.</a:t>
            </a:r>
            <a:endParaRPr lang="tr-TR" sz="2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26AA2D7-1112-4C17-8D9F-45D7731A9572}"/>
              </a:ext>
            </a:extLst>
          </p:cNvPr>
          <p:cNvSpPr txBox="1"/>
          <p:nvPr/>
        </p:nvSpPr>
        <p:spPr>
          <a:xfrm>
            <a:off x="660399" y="1241330"/>
            <a:ext cx="610325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                </a:t>
            </a:r>
            <a:r>
              <a:rPr lang="tr-TR" sz="2800" dirty="0">
                <a:solidFill>
                  <a:schemeClr val="bg1"/>
                </a:solidFill>
              </a:rPr>
              <a:t>M-K </a:t>
            </a:r>
            <a:r>
              <a:rPr lang="tr-TR" sz="2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tr-TR" sz="2800" dirty="0"/>
              <a:t> </a:t>
            </a:r>
            <a:r>
              <a:rPr lang="tr-TR" sz="2800" dirty="0" err="1">
                <a:solidFill>
                  <a:schemeClr val="bg1"/>
                </a:solidFill>
              </a:rPr>
              <a:t>overlap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region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</a:p>
          <a:p>
            <a:endParaRPr lang="tr-TR" sz="2400" dirty="0"/>
          </a:p>
          <a:p>
            <a:r>
              <a:rPr lang="tr-TR" sz="2400" dirty="0">
                <a:solidFill>
                  <a:schemeClr val="bg1"/>
                </a:solidFill>
              </a:rPr>
              <a:t>                </a:t>
            </a:r>
            <a:r>
              <a:rPr lang="tr-TR" sz="2800" dirty="0">
                <a:solidFill>
                  <a:schemeClr val="bg1"/>
                </a:solidFill>
              </a:rPr>
              <a:t>K    ==== ~~&gt;10-15 </a:t>
            </a:r>
            <a:r>
              <a:rPr lang="tr-TR" sz="2800" dirty="0" err="1">
                <a:solidFill>
                  <a:schemeClr val="bg1"/>
                </a:solidFill>
              </a:rPr>
              <a:t>ms</a:t>
            </a:r>
            <a:r>
              <a:rPr lang="tr-TR" sz="2800" dirty="0">
                <a:solidFill>
                  <a:schemeClr val="bg1"/>
                </a:solidFill>
              </a:rPr>
              <a:t>.</a:t>
            </a:r>
          </a:p>
          <a:p>
            <a:endParaRPr lang="tr-TR" sz="2400" dirty="0"/>
          </a:p>
          <a:p>
            <a:pPr algn="ctr"/>
            <a:r>
              <a:rPr lang="tr-TR" sz="2400" dirty="0"/>
              <a:t> </a:t>
            </a:r>
            <a:r>
              <a:rPr lang="tr-TR" sz="2800" dirty="0">
                <a:solidFill>
                  <a:schemeClr val="accent2">
                    <a:lumMod val="50000"/>
                  </a:schemeClr>
                </a:solidFill>
              </a:rPr>
              <a:t>M is </a:t>
            </a:r>
            <a:r>
              <a:rPr lang="tr-TR" sz="2800" dirty="0" err="1">
                <a:solidFill>
                  <a:schemeClr val="accent2">
                    <a:lumMod val="50000"/>
                  </a:schemeClr>
                </a:solidFill>
              </a:rPr>
              <a:t>excessive</a:t>
            </a:r>
            <a:r>
              <a:rPr lang="tr-TR" sz="2800" dirty="0">
                <a:solidFill>
                  <a:schemeClr val="accent2">
                    <a:lumMod val="50000"/>
                  </a:schemeClr>
                </a:solidFill>
              </a:rPr>
              <a:t> =&gt; </a:t>
            </a:r>
            <a:r>
              <a:rPr lang="tr-TR" sz="2800" dirty="0" err="1">
                <a:solidFill>
                  <a:schemeClr val="accent2">
                    <a:lumMod val="50000"/>
                  </a:schemeClr>
                </a:solidFill>
              </a:rPr>
              <a:t>unable</a:t>
            </a:r>
            <a:r>
              <a:rPr lang="tr-T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tr-T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2">
                    <a:lumMod val="50000"/>
                  </a:schemeClr>
                </a:solidFill>
              </a:rPr>
              <a:t>tracking</a:t>
            </a:r>
            <a:r>
              <a:rPr lang="tr-TR" sz="2800" dirty="0">
                <a:solidFill>
                  <a:schemeClr val="accent2">
                    <a:lumMod val="50000"/>
                  </a:schemeClr>
                </a:solidFill>
              </a:rPr>
              <a:t> on </a:t>
            </a:r>
            <a:r>
              <a:rPr lang="tr-TR" sz="2800" dirty="0" err="1">
                <a:solidFill>
                  <a:schemeClr val="accent2">
                    <a:lumMod val="50000"/>
                  </a:schemeClr>
                </a:solidFill>
              </a:rPr>
              <a:t>spectral</a:t>
            </a:r>
            <a:r>
              <a:rPr lang="tr-T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2">
                    <a:lumMod val="50000"/>
                  </a:schemeClr>
                </a:solidFill>
              </a:rPr>
              <a:t>changing</a:t>
            </a:r>
            <a:endParaRPr lang="tr-TR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tr-TR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tr-TR" sz="2800" dirty="0">
                <a:solidFill>
                  <a:srgbClr val="FF0000"/>
                </a:solidFill>
              </a:rPr>
              <a:t>M is </a:t>
            </a:r>
            <a:r>
              <a:rPr lang="tr-TR" sz="2800" dirty="0" err="1">
                <a:solidFill>
                  <a:srgbClr val="FF0000"/>
                </a:solidFill>
              </a:rPr>
              <a:t>small</a:t>
            </a:r>
            <a:r>
              <a:rPr lang="tr-TR" sz="2800" dirty="0">
                <a:solidFill>
                  <a:srgbClr val="FF0000"/>
                </a:solidFill>
              </a:rPr>
              <a:t>  =&gt; </a:t>
            </a:r>
            <a:r>
              <a:rPr lang="tr-TR" sz="2800" dirty="0" err="1">
                <a:solidFill>
                  <a:srgbClr val="FF0000"/>
                </a:solidFill>
              </a:rPr>
              <a:t>unable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to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achieve</a:t>
            </a:r>
            <a:r>
              <a:rPr lang="tr-TR" sz="2800" dirty="0">
                <a:solidFill>
                  <a:srgbClr val="FF0000"/>
                </a:solidFill>
              </a:rPr>
              <a:t>                 </a:t>
            </a:r>
            <a:r>
              <a:rPr lang="tr-TR" sz="2800" dirty="0" err="1">
                <a:solidFill>
                  <a:srgbClr val="FF0000"/>
                </a:solidFill>
              </a:rPr>
              <a:t>harmonic</a:t>
            </a:r>
            <a:r>
              <a:rPr lang="tr-TR" sz="2800" dirty="0">
                <a:solidFill>
                  <a:srgbClr val="FF0000"/>
                </a:solidFill>
              </a:rPr>
              <a:t>   </a:t>
            </a:r>
            <a:r>
              <a:rPr lang="tr-TR" sz="2800" dirty="0" err="1">
                <a:solidFill>
                  <a:srgbClr val="FF0000"/>
                </a:solidFill>
              </a:rPr>
              <a:t>values</a:t>
            </a:r>
            <a:r>
              <a:rPr lang="tr-TR" sz="2800" dirty="0">
                <a:solidFill>
                  <a:srgbClr val="FF0000"/>
                </a:solidFill>
              </a:rPr>
              <a:t>.</a:t>
            </a:r>
            <a:endParaRPr lang="tr-TR" sz="2400" dirty="0">
              <a:solidFill>
                <a:srgbClr val="FF0000"/>
              </a:solidFill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017DEF9-C38E-4370-95AB-86E09D0E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930" y="428202"/>
            <a:ext cx="4996069" cy="62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9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özyaşı Damlası 1">
            <a:extLst>
              <a:ext uri="{FF2B5EF4-FFF2-40B4-BE49-F238E27FC236}">
                <a16:creationId xmlns:a16="http://schemas.microsoft.com/office/drawing/2014/main" id="{21448D52-05A2-4C84-A29E-869420DDA266}"/>
              </a:ext>
            </a:extLst>
          </p:cNvPr>
          <p:cNvSpPr/>
          <p:nvPr/>
        </p:nvSpPr>
        <p:spPr>
          <a:xfrm rot="2192077">
            <a:off x="19295" y="63444"/>
            <a:ext cx="6950319" cy="6752500"/>
          </a:xfrm>
          <a:prstGeom prst="teardrop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2006C1-5633-4E71-9E56-CA956CD0F497}"/>
              </a:ext>
            </a:extLst>
          </p:cNvPr>
          <p:cNvSpPr/>
          <p:nvPr/>
        </p:nvSpPr>
        <p:spPr>
          <a:xfrm>
            <a:off x="220720" y="215346"/>
            <a:ext cx="6436437" cy="642730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9164A6D-6476-4AF1-9D29-22CB0C7BF298}"/>
              </a:ext>
            </a:extLst>
          </p:cNvPr>
          <p:cNvSpPr txBox="1"/>
          <p:nvPr/>
        </p:nvSpPr>
        <p:spPr>
          <a:xfrm>
            <a:off x="1630016" y="608592"/>
            <a:ext cx="3617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>
                <a:solidFill>
                  <a:schemeClr val="bg1"/>
                </a:solidFill>
              </a:rPr>
              <a:t>Windowing</a:t>
            </a:r>
            <a:endParaRPr lang="tr-TR" sz="4400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C9B02C6-F0D0-4DEA-A4F2-F4C6A97E67ED}"/>
              </a:ext>
            </a:extLst>
          </p:cNvPr>
          <p:cNvSpPr txBox="1"/>
          <p:nvPr/>
        </p:nvSpPr>
        <p:spPr>
          <a:xfrm>
            <a:off x="755597" y="1525057"/>
            <a:ext cx="54777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    </a:t>
            </a:r>
            <a:r>
              <a:rPr lang="tr-TR" sz="2800" dirty="0" err="1"/>
              <a:t>Signals</a:t>
            </a:r>
            <a:r>
              <a:rPr lang="tr-TR" sz="2800" dirty="0"/>
              <a:t> </a:t>
            </a:r>
            <a:r>
              <a:rPr lang="tr-TR" sz="2800" dirty="0" err="1">
                <a:solidFill>
                  <a:srgbClr val="FFFF00"/>
                </a:solidFill>
              </a:rPr>
              <a:t>multiply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a </a:t>
            </a:r>
            <a:r>
              <a:rPr lang="tr-TR" sz="2800" dirty="0" err="1"/>
              <a:t>windowing</a:t>
            </a:r>
            <a:r>
              <a:rPr lang="tr-TR" sz="2800" dirty="0"/>
              <a:t> </a:t>
            </a:r>
            <a:r>
              <a:rPr lang="tr-TR" sz="2800" dirty="0" err="1"/>
              <a:t>function</a:t>
            </a:r>
            <a:r>
              <a:rPr lang="tr-TR" sz="2800" dirty="0"/>
              <a:t> as </a:t>
            </a:r>
            <a:r>
              <a:rPr lang="tr-TR" sz="2800" dirty="0">
                <a:solidFill>
                  <a:srgbClr val="FFFF00"/>
                </a:solidFill>
              </a:rPr>
              <a:t>w(n) </a:t>
            </a:r>
            <a:r>
              <a:rPr lang="tr-TR" sz="2800" dirty="0"/>
              <a:t>on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>
                <a:solidFill>
                  <a:srgbClr val="FFFF00"/>
                </a:solidFill>
              </a:rPr>
              <a:t>time </a:t>
            </a:r>
            <a:r>
              <a:rPr lang="tr-TR" sz="2800" dirty="0" err="1">
                <a:solidFill>
                  <a:srgbClr val="FFFF00"/>
                </a:solidFill>
              </a:rPr>
              <a:t>domain</a:t>
            </a:r>
            <a:r>
              <a:rPr lang="tr-TR" sz="2800" dirty="0" err="1"/>
              <a:t>.It’s</a:t>
            </a:r>
            <a:r>
              <a:rPr lang="tr-TR" sz="2800" dirty="0"/>
              <a:t> </a:t>
            </a:r>
            <a:r>
              <a:rPr lang="tr-TR" sz="2800" dirty="0" err="1"/>
              <a:t>named</a:t>
            </a:r>
            <a:r>
              <a:rPr lang="tr-TR" sz="2800" dirty="0"/>
              <a:t> as </a:t>
            </a:r>
            <a:r>
              <a:rPr lang="tr-TR" sz="2800" dirty="0" err="1">
                <a:solidFill>
                  <a:srgbClr val="FFFF00"/>
                </a:solidFill>
              </a:rPr>
              <a:t>windowing</a:t>
            </a:r>
            <a:r>
              <a:rPr lang="tr-TR" sz="2800" dirty="0"/>
              <a:t>.</a:t>
            </a:r>
            <a:endParaRPr lang="tr-TR" dirty="0"/>
          </a:p>
          <a:p>
            <a:r>
              <a:rPr lang="tr-TR" dirty="0"/>
              <a:t>   </a:t>
            </a:r>
          </a:p>
          <a:p>
            <a:pPr algn="ctr"/>
            <a:r>
              <a:rPr lang="tr-TR" dirty="0">
                <a:solidFill>
                  <a:srgbClr val="FFFF00"/>
                </a:solidFill>
              </a:rPr>
              <a:t>   </a:t>
            </a:r>
            <a:r>
              <a:rPr lang="tr-TR" sz="2400" dirty="0" err="1">
                <a:solidFill>
                  <a:srgbClr val="002060"/>
                </a:solidFill>
              </a:rPr>
              <a:t>windowing</a:t>
            </a:r>
            <a:r>
              <a:rPr lang="tr-TR" sz="2400" dirty="0">
                <a:solidFill>
                  <a:srgbClr val="002060"/>
                </a:solidFill>
              </a:rPr>
              <a:t> </a:t>
            </a:r>
            <a:r>
              <a:rPr lang="tr-TR" sz="2400" dirty="0" err="1">
                <a:solidFill>
                  <a:srgbClr val="002060"/>
                </a:solidFill>
              </a:rPr>
              <a:t>eliminates</a:t>
            </a:r>
            <a:r>
              <a:rPr lang="tr-TR" sz="2400" dirty="0">
                <a:solidFill>
                  <a:srgbClr val="002060"/>
                </a:solidFill>
              </a:rPr>
              <a:t>    </a:t>
            </a:r>
            <a:r>
              <a:rPr lang="tr-TR" sz="2400" dirty="0" err="1">
                <a:solidFill>
                  <a:srgbClr val="002060"/>
                </a:solidFill>
              </a:rPr>
              <a:t>discontiunity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8EE5891-1F60-45BB-BDEB-47B6B1830284}"/>
              </a:ext>
            </a:extLst>
          </p:cNvPr>
          <p:cNvSpPr txBox="1"/>
          <p:nvPr/>
        </p:nvSpPr>
        <p:spPr>
          <a:xfrm>
            <a:off x="220720" y="4815964"/>
            <a:ext cx="6246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FF00"/>
                </a:solidFill>
              </a:rPr>
              <a:t>                    </a:t>
            </a:r>
            <a:r>
              <a:rPr lang="tr-TR" sz="2400" dirty="0">
                <a:solidFill>
                  <a:srgbClr val="FFFF00"/>
                </a:solidFill>
              </a:rPr>
              <a:t> </a:t>
            </a:r>
            <a:r>
              <a:rPr lang="tr-TR" sz="2400" dirty="0" err="1">
                <a:solidFill>
                  <a:srgbClr val="FFFF00"/>
                </a:solidFill>
              </a:rPr>
              <a:t>Hamming</a:t>
            </a:r>
            <a:r>
              <a:rPr lang="tr-TR" sz="2400" dirty="0"/>
              <a:t> </a:t>
            </a:r>
            <a:r>
              <a:rPr lang="tr-TR" sz="2400" dirty="0" err="1"/>
              <a:t>windowing</a:t>
            </a:r>
            <a:r>
              <a:rPr lang="tr-TR" sz="2400" dirty="0"/>
              <a:t> </a:t>
            </a:r>
            <a:r>
              <a:rPr lang="tr-TR" sz="2400" dirty="0" err="1"/>
              <a:t>function</a:t>
            </a:r>
            <a:r>
              <a:rPr lang="tr-TR" sz="2400" dirty="0"/>
              <a:t>.</a:t>
            </a:r>
          </a:p>
          <a:p>
            <a:endParaRPr lang="tr-TR" dirty="0"/>
          </a:p>
          <a:p>
            <a:r>
              <a:rPr lang="tr-TR" dirty="0"/>
              <a:t>              </a:t>
            </a:r>
            <a:r>
              <a:rPr lang="tr-TR" sz="2800" dirty="0">
                <a:solidFill>
                  <a:srgbClr val="FF0000"/>
                </a:solidFill>
              </a:rPr>
              <a:t>w(n)=0.54-0.46cos(2</a:t>
            </a:r>
            <a:r>
              <a:rPr lang="el-GR" sz="2800" dirty="0">
                <a:solidFill>
                  <a:srgbClr val="FF0000"/>
                </a:solidFill>
              </a:rPr>
              <a:t>π</a:t>
            </a:r>
            <a:r>
              <a:rPr lang="tr-TR" sz="2800" dirty="0">
                <a:solidFill>
                  <a:srgbClr val="FF0000"/>
                </a:solidFill>
              </a:rPr>
              <a:t>n/N-1)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5EF31CD-E2B8-47A6-9B1A-5782394E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0" y="542475"/>
            <a:ext cx="5300870" cy="61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özyaşı Damlası 3">
            <a:extLst>
              <a:ext uri="{FF2B5EF4-FFF2-40B4-BE49-F238E27FC236}">
                <a16:creationId xmlns:a16="http://schemas.microsoft.com/office/drawing/2014/main" id="{9909420E-5DFB-4870-8153-138A4A1F42E4}"/>
              </a:ext>
            </a:extLst>
          </p:cNvPr>
          <p:cNvSpPr/>
          <p:nvPr/>
        </p:nvSpPr>
        <p:spPr>
          <a:xfrm rot="2904605">
            <a:off x="56687" y="15852"/>
            <a:ext cx="6730805" cy="6874026"/>
          </a:xfrm>
          <a:prstGeom prst="teardrop">
            <a:avLst>
              <a:gd name="adj" fmla="val 9433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448311-94A1-4586-A7A4-A484F8EBBD19}"/>
              </a:ext>
            </a:extLst>
          </p:cNvPr>
          <p:cNvSpPr/>
          <p:nvPr/>
        </p:nvSpPr>
        <p:spPr>
          <a:xfrm>
            <a:off x="145773" y="185530"/>
            <a:ext cx="6559827" cy="65598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CDDA3CD-0063-4580-B436-40C5D680156F}"/>
              </a:ext>
            </a:extLst>
          </p:cNvPr>
          <p:cNvSpPr txBox="1"/>
          <p:nvPr/>
        </p:nvSpPr>
        <p:spPr>
          <a:xfrm>
            <a:off x="2889120" y="326774"/>
            <a:ext cx="337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/>
              <a:t>FFT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0BB032-0A07-44D5-9736-DBA2D2386D9F}"/>
              </a:ext>
            </a:extLst>
          </p:cNvPr>
          <p:cNvSpPr txBox="1"/>
          <p:nvPr/>
        </p:nvSpPr>
        <p:spPr>
          <a:xfrm>
            <a:off x="1126435" y="1470991"/>
            <a:ext cx="45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DE0D7BD-46C4-4FE1-8C7C-84FCE326108D}"/>
              </a:ext>
            </a:extLst>
          </p:cNvPr>
          <p:cNvSpPr txBox="1"/>
          <p:nvPr/>
        </p:nvSpPr>
        <p:spPr>
          <a:xfrm>
            <a:off x="410817" y="3167776"/>
            <a:ext cx="6294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Speech </a:t>
            </a:r>
            <a:r>
              <a:rPr lang="tr-TR" sz="3200" dirty="0" err="1"/>
              <a:t>signal</a:t>
            </a:r>
            <a:r>
              <a:rPr lang="tr-TR" sz="3200" dirty="0"/>
              <a:t> =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input excitation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/>
              <a:t>signal</a:t>
            </a:r>
            <a:r>
              <a:rPr lang="en-US" sz="3200" dirty="0"/>
              <a:t> </a:t>
            </a:r>
            <a:r>
              <a:rPr lang="tr-TR" sz="3200" dirty="0"/>
              <a:t>+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en-US" sz="3200" dirty="0"/>
              <a:t> </a:t>
            </a:r>
            <a:r>
              <a:rPr lang="tr-TR" sz="3200" dirty="0" err="1"/>
              <a:t>signal</a:t>
            </a:r>
            <a:r>
              <a:rPr lang="tr-TR" sz="3200" dirty="0"/>
              <a:t> </a:t>
            </a:r>
            <a:r>
              <a:rPr lang="en-US" sz="3200" dirty="0"/>
              <a:t>of the system.</a:t>
            </a:r>
            <a:endParaRPr lang="tr-TR" sz="32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1179839-486C-4FC4-A7F8-E6F005B65BD4}"/>
              </a:ext>
            </a:extLst>
          </p:cNvPr>
          <p:cNvSpPr txBox="1"/>
          <p:nvPr/>
        </p:nvSpPr>
        <p:spPr>
          <a:xfrm>
            <a:off x="692860" y="1525672"/>
            <a:ext cx="5575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/>
              <a:t>Use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achieve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>
                <a:solidFill>
                  <a:srgbClr val="FF0000"/>
                </a:solidFill>
              </a:rPr>
              <a:t>cepstrum</a:t>
            </a:r>
            <a:r>
              <a:rPr lang="tr-TR" sz="3600" dirty="0"/>
              <a:t> </a:t>
            </a:r>
            <a:r>
              <a:rPr lang="tr-TR" sz="3600" dirty="0" err="1"/>
              <a:t>values</a:t>
            </a:r>
            <a:r>
              <a:rPr lang="tr-TR" sz="3600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48AA2BA-9019-4363-BB8F-6498727E4249}"/>
              </a:ext>
            </a:extLst>
          </p:cNvPr>
          <p:cNvSpPr txBox="1"/>
          <p:nvPr/>
        </p:nvSpPr>
        <p:spPr>
          <a:xfrm>
            <a:off x="7010398" y="780690"/>
            <a:ext cx="49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FF0000"/>
                </a:solidFill>
              </a:rPr>
              <a:t>s(n)=e(n)*</a:t>
            </a:r>
            <a:r>
              <a:rPr lang="tr-TR" sz="5400" dirty="0">
                <a:solidFill>
                  <a:schemeClr val="accent2">
                    <a:lumMod val="75000"/>
                  </a:schemeClr>
                </a:solidFill>
              </a:rPr>
              <a:t>h(n)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B423D10-5673-4C6F-BE3C-80B82B45DAFD}"/>
              </a:ext>
            </a:extLst>
          </p:cNvPr>
          <p:cNvSpPr txBox="1"/>
          <p:nvPr/>
        </p:nvSpPr>
        <p:spPr>
          <a:xfrm>
            <a:off x="7010398" y="5724420"/>
            <a:ext cx="492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S(w)=E(w)H(w)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42BBFA0-8989-4991-8EE9-196799246F09}"/>
              </a:ext>
            </a:extLst>
          </p:cNvPr>
          <p:cNvSpPr txBox="1"/>
          <p:nvPr/>
        </p:nvSpPr>
        <p:spPr>
          <a:xfrm>
            <a:off x="7183920" y="3440380"/>
            <a:ext cx="5234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F0000"/>
                </a:solidFill>
              </a:rPr>
              <a:t>Top is in </a:t>
            </a:r>
            <a:r>
              <a:rPr lang="tr-TR" sz="2400" dirty="0" err="1">
                <a:solidFill>
                  <a:srgbClr val="FF0000"/>
                </a:solidFill>
              </a:rPr>
              <a:t>the</a:t>
            </a:r>
            <a:r>
              <a:rPr lang="tr-TR" sz="2400" dirty="0">
                <a:solidFill>
                  <a:srgbClr val="FF0000"/>
                </a:solidFill>
              </a:rPr>
              <a:t> time domain.</a:t>
            </a:r>
          </a:p>
          <a:p>
            <a:pPr algn="ctr"/>
            <a:endParaRPr lang="tr-TR" sz="2400" dirty="0"/>
          </a:p>
          <a:p>
            <a:pPr algn="ctr"/>
            <a:endParaRPr lang="tr-TR" sz="2400" dirty="0"/>
          </a:p>
          <a:p>
            <a:pPr algn="ctr"/>
            <a:r>
              <a:rPr lang="tr-TR" sz="2400" dirty="0" err="1"/>
              <a:t>Bottom</a:t>
            </a:r>
            <a:r>
              <a:rPr lang="tr-TR" sz="2400" dirty="0"/>
              <a:t> is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frequency</a:t>
            </a:r>
            <a:r>
              <a:rPr lang="tr-TR" sz="2400" dirty="0"/>
              <a:t> domain.</a:t>
            </a:r>
          </a:p>
        </p:txBody>
      </p:sp>
      <p:sp>
        <p:nvSpPr>
          <p:cNvPr id="2" name="Ok: Yukarı 1">
            <a:extLst>
              <a:ext uri="{FF2B5EF4-FFF2-40B4-BE49-F238E27FC236}">
                <a16:creationId xmlns:a16="http://schemas.microsoft.com/office/drawing/2014/main" id="{F3036DEE-581E-4F0C-BCCF-2DB3CC73A5D4}"/>
              </a:ext>
            </a:extLst>
          </p:cNvPr>
          <p:cNvSpPr/>
          <p:nvPr/>
        </p:nvSpPr>
        <p:spPr>
          <a:xfrm>
            <a:off x="9183757" y="1840322"/>
            <a:ext cx="887895" cy="1327453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k: Aşağı 2">
            <a:extLst>
              <a:ext uri="{FF2B5EF4-FFF2-40B4-BE49-F238E27FC236}">
                <a16:creationId xmlns:a16="http://schemas.microsoft.com/office/drawing/2014/main" id="{DE78CAF8-D4AA-4674-A67A-9614CDE85418}"/>
              </a:ext>
            </a:extLst>
          </p:cNvPr>
          <p:cNvSpPr/>
          <p:nvPr/>
        </p:nvSpPr>
        <p:spPr>
          <a:xfrm>
            <a:off x="9223512" y="4983350"/>
            <a:ext cx="808383" cy="8309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309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12515</TotalTime>
  <Words>585</Words>
  <Application>Microsoft Office PowerPoint</Application>
  <PresentationFormat>Geniş ekran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PowerPoint Sunusu</vt:lpstr>
      <vt:lpstr>PowerPoint Sunusu</vt:lpstr>
      <vt:lpstr>Steps for Feature extractıon ın speech recognıtıon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Recognıtıon</dc:title>
  <dc:creator>FırtınaHüseyinGöktaş</dc:creator>
  <cp:lastModifiedBy>Göktuğ Saray</cp:lastModifiedBy>
  <cp:revision>73</cp:revision>
  <dcterms:created xsi:type="dcterms:W3CDTF">2018-12-22T15:16:19Z</dcterms:created>
  <dcterms:modified xsi:type="dcterms:W3CDTF">2019-01-04T21:53:15Z</dcterms:modified>
</cp:coreProperties>
</file>