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7" r:id="rId2"/>
    <p:sldId id="258" r:id="rId3"/>
    <p:sldId id="261" r:id="rId4"/>
    <p:sldId id="262" r:id="rId5"/>
    <p:sldId id="263" r:id="rId6"/>
    <p:sldId id="264" r:id="rId7"/>
    <p:sldId id="259" r:id="rId8"/>
    <p:sldId id="260" r:id="rId9"/>
    <p:sldId id="265" r:id="rId10"/>
    <p:sldId id="266" r:id="rId11"/>
    <p:sldId id="267" r:id="rId12"/>
    <p:sldId id="268" r:id="rId13"/>
    <p:sldId id="269" r:id="rId14"/>
    <p:sldId id="270" r:id="rId15"/>
    <p:sldId id="271" r:id="rId16"/>
    <p:sldId id="282" r:id="rId17"/>
    <p:sldId id="273" r:id="rId18"/>
    <p:sldId id="274" r:id="rId19"/>
    <p:sldId id="275" r:id="rId20"/>
    <p:sldId id="276" r:id="rId21"/>
    <p:sldId id="277" r:id="rId22"/>
    <p:sldId id="278" r:id="rId23"/>
    <p:sldId id="279" r:id="rId24"/>
    <p:sldId id="280" r:id="rId25"/>
    <p:sldId id="281"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179836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97064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6044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3164533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5444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2113487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404263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214975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290738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02347F3-3A8F-4A1F-9991-DC8BE98CD637}" type="datetimeFigureOut">
              <a:rPr lang="tr-TR" smtClean="0"/>
              <a:t>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43179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02347F3-3A8F-4A1F-9991-DC8BE98CD637}" type="datetimeFigureOut">
              <a:rPr lang="tr-TR" smtClean="0"/>
              <a:t>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337912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02347F3-3A8F-4A1F-9991-DC8BE98CD637}" type="datetimeFigureOut">
              <a:rPr lang="tr-TR" smtClean="0"/>
              <a:t>3.11.2022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124418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02347F3-3A8F-4A1F-9991-DC8BE98CD637}" type="datetimeFigureOut">
              <a:rPr lang="tr-TR" smtClean="0"/>
              <a:t>3.11.2022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233747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347F3-3A8F-4A1F-9991-DC8BE98CD637}" type="datetimeFigureOut">
              <a:rPr lang="tr-TR" smtClean="0"/>
              <a:t>3.11.2022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399817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02347F3-3A8F-4A1F-9991-DC8BE98CD637}" type="datetimeFigureOut">
              <a:rPr lang="tr-TR" smtClean="0"/>
              <a:t>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397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02347F3-3A8F-4A1F-9991-DC8BE98CD637}" type="datetimeFigureOut">
              <a:rPr lang="tr-TR" smtClean="0"/>
              <a:t>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CC5728-573C-4B3B-B0C0-2AC54C346F8E}" type="slidenum">
              <a:rPr lang="tr-TR" smtClean="0"/>
              <a:t>‹#›</a:t>
            </a:fld>
            <a:endParaRPr lang="tr-TR"/>
          </a:p>
        </p:txBody>
      </p:sp>
    </p:spTree>
    <p:extLst>
      <p:ext uri="{BB962C8B-B14F-4D97-AF65-F5344CB8AC3E}">
        <p14:creationId xmlns:p14="http://schemas.microsoft.com/office/powerpoint/2010/main" val="130617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347F3-3A8F-4A1F-9991-DC8BE98CD637}" type="datetimeFigureOut">
              <a:rPr lang="tr-TR" smtClean="0"/>
              <a:t>3.11.2022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CC5728-573C-4B3B-B0C0-2AC54C346F8E}" type="slidenum">
              <a:rPr lang="tr-TR" smtClean="0"/>
              <a:t>‹#›</a:t>
            </a:fld>
            <a:endParaRPr lang="tr-TR"/>
          </a:p>
        </p:txBody>
      </p:sp>
    </p:spTree>
    <p:extLst>
      <p:ext uri="{BB962C8B-B14F-4D97-AF65-F5344CB8AC3E}">
        <p14:creationId xmlns:p14="http://schemas.microsoft.com/office/powerpoint/2010/main" val="19539921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urakugur.medium.com/destek-vekt&#246;r-makinesi-svm-f07f57f0a641" TargetMode="External"/><Relationship Id="rId7" Type="http://schemas.openxmlformats.org/officeDocument/2006/relationships/hyperlink" Target="https://miracozturk.com/python-ile-siniflandirma-analizleri-rastgele-orman-random-forest-algoritmasi/" TargetMode="External"/><Relationship Id="rId2" Type="http://schemas.openxmlformats.org/officeDocument/2006/relationships/hyperlink" Target="https://medium.com/deep-learning-turkiye/nedir-bu-destek-vekt&#246;r-makineleri-makine-&#246;&#287;renmesi-serisi-2-94e576e4223e" TargetMode="External"/><Relationship Id="rId1" Type="http://schemas.openxmlformats.org/officeDocument/2006/relationships/slideLayout" Target="../slideLayouts/slideLayout2.xml"/><Relationship Id="rId6" Type="http://schemas.openxmlformats.org/officeDocument/2006/relationships/hyperlink" Target="https://medium.com/@cemthecebi/rastgele-orman-algoritmas&#305;-1600ca4f4784" TargetMode="External"/><Relationship Id="rId5" Type="http://schemas.openxmlformats.org/officeDocument/2006/relationships/hyperlink" Target="https://miracozturk.com/python-ile-siniflandirma-analizleri-destek-vektor-makinasi-dvm/" TargetMode="External"/><Relationship Id="rId4" Type="http://schemas.openxmlformats.org/officeDocument/2006/relationships/hyperlink" Target="https://www.slideshare.net/oguzhantas/destek-vektr-makineleri-support-vector-machi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2E2C1-DC85-FAEA-F52E-D6772A2C3D8A}"/>
              </a:ext>
            </a:extLst>
          </p:cNvPr>
          <p:cNvSpPr>
            <a:spLocks noGrp="1"/>
          </p:cNvSpPr>
          <p:nvPr>
            <p:ph type="ctrTitle"/>
          </p:nvPr>
        </p:nvSpPr>
        <p:spPr>
          <a:xfrm>
            <a:off x="140677" y="1125415"/>
            <a:ext cx="10072468" cy="2807905"/>
          </a:xfrm>
        </p:spPr>
        <p:txBody>
          <a:bodyPr>
            <a:normAutofit/>
          </a:bodyPr>
          <a:lstStyle/>
          <a:p>
            <a:pPr algn="ctr"/>
            <a:r>
              <a:rPr lang="tr-TR" dirty="0"/>
              <a:t>DESTEK VEKTÖR MAKİNELERİ</a:t>
            </a:r>
            <a:br>
              <a:rPr lang="tr-TR" dirty="0"/>
            </a:br>
            <a:r>
              <a:rPr lang="tr-TR" dirty="0">
                <a:latin typeface="Arial Rounded MT Bold" panose="020F0704030504030204" pitchFamily="34" charset="0"/>
              </a:rPr>
              <a:t>&amp;</a:t>
            </a:r>
            <a:br>
              <a:rPr lang="tr-TR" dirty="0">
                <a:latin typeface="Arial Rounded MT Bold" panose="020F0704030504030204" pitchFamily="34" charset="0"/>
              </a:rPr>
            </a:br>
            <a:r>
              <a:rPr lang="tr-TR" dirty="0"/>
              <a:t>RASTGELE ORMAN</a:t>
            </a:r>
          </a:p>
        </p:txBody>
      </p:sp>
      <p:sp>
        <p:nvSpPr>
          <p:cNvPr id="3" name="Alt Başlık 2">
            <a:extLst>
              <a:ext uri="{FF2B5EF4-FFF2-40B4-BE49-F238E27FC236}">
                <a16:creationId xmlns:a16="http://schemas.microsoft.com/office/drawing/2014/main" id="{541F7CA0-1E28-2DA4-EE2D-075026AFEE6B}"/>
              </a:ext>
            </a:extLst>
          </p:cNvPr>
          <p:cNvSpPr>
            <a:spLocks noGrp="1"/>
          </p:cNvSpPr>
          <p:nvPr>
            <p:ph type="subTitle" idx="1"/>
          </p:nvPr>
        </p:nvSpPr>
        <p:spPr>
          <a:xfrm>
            <a:off x="750277" y="4706153"/>
            <a:ext cx="6469315" cy="1702853"/>
          </a:xfrm>
        </p:spPr>
        <p:txBody>
          <a:bodyPr>
            <a:normAutofit/>
          </a:bodyPr>
          <a:lstStyle/>
          <a:p>
            <a:pPr algn="l"/>
            <a:r>
              <a:rPr lang="tr-TR" sz="2000" u="sng" dirty="0"/>
              <a:t>Hazırlayan:</a:t>
            </a:r>
          </a:p>
          <a:p>
            <a:pPr algn="l"/>
            <a:r>
              <a:rPr lang="tr-TR" sz="2000" dirty="0"/>
              <a:t>Muhammed Batuhan Aysel</a:t>
            </a:r>
          </a:p>
          <a:p>
            <a:pPr algn="l"/>
            <a:r>
              <a:rPr lang="tr-TR" sz="2000" dirty="0"/>
              <a:t>20410082013</a:t>
            </a:r>
          </a:p>
        </p:txBody>
      </p:sp>
    </p:spTree>
    <p:extLst>
      <p:ext uri="{BB962C8B-B14F-4D97-AF65-F5344CB8AC3E}">
        <p14:creationId xmlns:p14="http://schemas.microsoft.com/office/powerpoint/2010/main" val="863872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F12BD2-F656-02CC-B6BE-BC9FD7E1E7BB}"/>
              </a:ext>
            </a:extLst>
          </p:cNvPr>
          <p:cNvSpPr>
            <a:spLocks noGrp="1"/>
          </p:cNvSpPr>
          <p:nvPr>
            <p:ph type="title"/>
          </p:nvPr>
        </p:nvSpPr>
        <p:spPr>
          <a:xfrm>
            <a:off x="677334" y="609600"/>
            <a:ext cx="8596668" cy="698695"/>
          </a:xfrm>
        </p:spPr>
        <p:txBody>
          <a:bodyPr/>
          <a:lstStyle/>
          <a:p>
            <a:r>
              <a:rPr lang="tr-TR" dirty="0"/>
              <a:t>SVM Girdi (Input) Verisi</a:t>
            </a:r>
          </a:p>
        </p:txBody>
      </p:sp>
      <p:sp>
        <p:nvSpPr>
          <p:cNvPr id="3" name="İçerik Yer Tutucusu 2">
            <a:extLst>
              <a:ext uri="{FF2B5EF4-FFF2-40B4-BE49-F238E27FC236}">
                <a16:creationId xmlns:a16="http://schemas.microsoft.com/office/drawing/2014/main" id="{EDB5625C-3956-B2D6-A086-E5AC72FBCBE2}"/>
              </a:ext>
            </a:extLst>
          </p:cNvPr>
          <p:cNvSpPr>
            <a:spLocks noGrp="1"/>
          </p:cNvSpPr>
          <p:nvPr>
            <p:ph idx="1"/>
          </p:nvPr>
        </p:nvSpPr>
        <p:spPr>
          <a:xfrm>
            <a:off x="677334" y="1626017"/>
            <a:ext cx="9127848" cy="4859189"/>
          </a:xfrm>
        </p:spPr>
        <p:txBody>
          <a:bodyPr>
            <a:normAutofit/>
          </a:bodyPr>
          <a:lstStyle/>
          <a:p>
            <a:r>
              <a:rPr lang="tr-TR" sz="2400" dirty="0"/>
              <a:t>SVM hem doğrusal hem de doğrusal olmayan veriler de kullanılabilir ancak genellikle verileri doğrusal olarak sınıflandırmaya çalışır.</a:t>
            </a:r>
          </a:p>
          <a:p>
            <a:r>
              <a:rPr lang="tr-TR" sz="2400" dirty="0">
                <a:solidFill>
                  <a:srgbClr val="92D050"/>
                </a:solidFill>
              </a:rPr>
              <a:t>Linear (Doğrusal olarak ayrılabilen): </a:t>
            </a:r>
            <a:r>
              <a:rPr lang="tr-TR" sz="2400" dirty="0"/>
              <a:t>Verileri ayırabilecek sonsuz sayıda doğru içerisinden marjini en yüksek olan doğrunun seçilmesi işlemidir.</a:t>
            </a:r>
          </a:p>
          <a:p>
            <a:r>
              <a:rPr lang="tr-TR" sz="2400" dirty="0">
                <a:solidFill>
                  <a:srgbClr val="92D050"/>
                </a:solidFill>
              </a:rPr>
              <a:t>NonLinear (Doğrusal olarak ayrılamayan): </a:t>
            </a:r>
            <a:r>
              <a:rPr lang="tr-TR" sz="2400" dirty="0">
                <a:solidFill>
                  <a:schemeClr val="tx1"/>
                </a:solidFill>
              </a:rPr>
              <a:t>Doğrusal olmayan haritalama (mapping) ile orijinal çalışma verisi yüksek boyuta dönüştürülür. Verinin taşındığı yeni boyutta marjini en uygun (optimum) ayırıcı düzlemi araştırma işlemidir.</a:t>
            </a:r>
          </a:p>
          <a:p>
            <a:endParaRPr lang="tr-TR" sz="2400" dirty="0"/>
          </a:p>
          <a:p>
            <a:endParaRPr lang="tr-TR" sz="2400" dirty="0"/>
          </a:p>
          <a:p>
            <a:endParaRPr lang="tr-TR" sz="2400" dirty="0"/>
          </a:p>
          <a:p>
            <a:pPr marL="0" indent="0">
              <a:buNone/>
            </a:pPr>
            <a:endParaRPr lang="tr-TR" sz="2400" dirty="0"/>
          </a:p>
        </p:txBody>
      </p:sp>
    </p:spTree>
    <p:extLst>
      <p:ext uri="{BB962C8B-B14F-4D97-AF65-F5344CB8AC3E}">
        <p14:creationId xmlns:p14="http://schemas.microsoft.com/office/powerpoint/2010/main" val="268110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482E4B-D19E-1BA2-BC84-9768F8431206}"/>
              </a:ext>
            </a:extLst>
          </p:cNvPr>
          <p:cNvSpPr>
            <a:spLocks noGrp="1"/>
          </p:cNvSpPr>
          <p:nvPr>
            <p:ph type="title"/>
          </p:nvPr>
        </p:nvSpPr>
        <p:spPr>
          <a:xfrm>
            <a:off x="677334" y="462889"/>
            <a:ext cx="8596668" cy="1320800"/>
          </a:xfrm>
        </p:spPr>
        <p:txBody>
          <a:bodyPr/>
          <a:lstStyle/>
          <a:p>
            <a:r>
              <a:rPr lang="tr-TR" dirty="0"/>
              <a:t>Doğrusal Destek Vektör Makinaları</a:t>
            </a:r>
            <a:br>
              <a:rPr lang="tr-TR" b="1" i="0" dirty="0">
                <a:solidFill>
                  <a:srgbClr val="000000"/>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BD385D88-F459-47ED-61E5-575F48467842}"/>
              </a:ext>
            </a:extLst>
          </p:cNvPr>
          <p:cNvSpPr>
            <a:spLocks noGrp="1"/>
          </p:cNvSpPr>
          <p:nvPr>
            <p:ph idx="1"/>
          </p:nvPr>
        </p:nvSpPr>
        <p:spPr>
          <a:xfrm>
            <a:off x="677334" y="1193539"/>
            <a:ext cx="8596668" cy="3880773"/>
          </a:xfrm>
        </p:spPr>
        <p:txBody>
          <a:bodyPr/>
          <a:lstStyle/>
          <a:p>
            <a:pPr algn="l"/>
            <a:r>
              <a:rPr lang="tr-TR" sz="2400" dirty="0"/>
              <a:t>Veri grupları doğrular (çizgiler) ile kolay bir şekilde ayrılıp, veriler düzlem/hiper düzlem ile sınıflandırılmaktadır.</a:t>
            </a:r>
          </a:p>
          <a:p>
            <a:pPr marL="0" indent="0" algn="l">
              <a:buNone/>
            </a:pPr>
            <a:r>
              <a:rPr lang="tr-TR" sz="2400" dirty="0"/>
              <a:t>Temsili olarak;</a:t>
            </a:r>
          </a:p>
          <a:p>
            <a:endParaRPr lang="tr-TR" dirty="0"/>
          </a:p>
        </p:txBody>
      </p:sp>
      <p:pic>
        <p:nvPicPr>
          <p:cNvPr id="7" name="Resim 6">
            <a:extLst>
              <a:ext uri="{FF2B5EF4-FFF2-40B4-BE49-F238E27FC236}">
                <a16:creationId xmlns:a16="http://schemas.microsoft.com/office/drawing/2014/main" id="{1EEB28C1-1B9F-F723-1C21-E4C8B743BEC8}"/>
              </a:ext>
            </a:extLst>
          </p:cNvPr>
          <p:cNvPicPr>
            <a:picLocks noChangeAspect="1"/>
          </p:cNvPicPr>
          <p:nvPr/>
        </p:nvPicPr>
        <p:blipFill>
          <a:blip r:embed="rId2"/>
          <a:stretch>
            <a:fillRect/>
          </a:stretch>
        </p:blipFill>
        <p:spPr>
          <a:xfrm>
            <a:off x="3171217" y="2514339"/>
            <a:ext cx="4495800" cy="3810000"/>
          </a:xfrm>
          <a:prstGeom prst="rect">
            <a:avLst/>
          </a:prstGeom>
        </p:spPr>
      </p:pic>
    </p:spTree>
    <p:extLst>
      <p:ext uri="{BB962C8B-B14F-4D97-AF65-F5344CB8AC3E}">
        <p14:creationId xmlns:p14="http://schemas.microsoft.com/office/powerpoint/2010/main" val="314767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D590E2-A607-5ECF-1DB3-51AB5896D7F4}"/>
              </a:ext>
            </a:extLst>
          </p:cNvPr>
          <p:cNvSpPr>
            <a:spLocks noGrp="1"/>
          </p:cNvSpPr>
          <p:nvPr>
            <p:ph type="title"/>
          </p:nvPr>
        </p:nvSpPr>
        <p:spPr>
          <a:xfrm>
            <a:off x="383609" y="479083"/>
            <a:ext cx="9184118" cy="1320800"/>
          </a:xfrm>
        </p:spPr>
        <p:txBody>
          <a:bodyPr>
            <a:normAutofit fontScale="90000"/>
          </a:bodyPr>
          <a:lstStyle/>
          <a:p>
            <a:r>
              <a:rPr lang="tr-TR" sz="4000" dirty="0"/>
              <a:t>Doğrusal Olmayan Destek Vektör Makinaları</a:t>
            </a:r>
            <a:br>
              <a:rPr lang="tr-TR" b="1" i="0" dirty="0">
                <a:solidFill>
                  <a:srgbClr val="000D12"/>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91DD0A51-E61F-4DB4-8C75-503EC1DF54D8}"/>
              </a:ext>
            </a:extLst>
          </p:cNvPr>
          <p:cNvSpPr>
            <a:spLocks noGrp="1"/>
          </p:cNvSpPr>
          <p:nvPr>
            <p:ph idx="1"/>
          </p:nvPr>
        </p:nvSpPr>
        <p:spPr>
          <a:xfrm>
            <a:off x="383609" y="1272345"/>
            <a:ext cx="8971406" cy="5106571"/>
          </a:xfrm>
        </p:spPr>
        <p:txBody>
          <a:bodyPr>
            <a:normAutofit fontScale="47500" lnSpcReduction="20000"/>
          </a:bodyPr>
          <a:lstStyle/>
          <a:p>
            <a:pPr algn="l"/>
            <a:r>
              <a:rPr lang="tr-TR" sz="5100" dirty="0"/>
              <a:t>Verilerimiz doğrusal olarak ayrılmıyorsa çekirdek hilesi	olarak adlandırılan kernel trick’ler kullanılır.</a:t>
            </a:r>
          </a:p>
          <a:p>
            <a:pPr marL="0" indent="0" algn="l">
              <a:buNone/>
            </a:pPr>
            <a:r>
              <a:rPr lang="tr-TR" sz="5100" dirty="0">
                <a:solidFill>
                  <a:schemeClr val="accent1"/>
                </a:solidFill>
              </a:rPr>
              <a:t>Kernel Trick (Kernel Hilesi)</a:t>
            </a:r>
          </a:p>
          <a:p>
            <a:pPr algn="l"/>
            <a:r>
              <a:rPr lang="tr-TR" sz="5100" dirty="0"/>
              <a:t>Destek vektör makinesi (SVM) verileri doğrusal olarak sınıflandırmadığı durumlarda bu yöntem kullanılır. Veri boyutunda fazladan bir boyut daha eklenir ardından SVM veri uzayında bir düzlem oluşturur böylece veriler doğrusal olarak ayrılmış olur.</a:t>
            </a:r>
          </a:p>
          <a:p>
            <a:pPr algn="l"/>
            <a:r>
              <a:rPr lang="tr-TR" sz="5100" dirty="0"/>
              <a:t>Çekirdek yöntemi, doğrusal olmayan verilerde makine öğrenimini yüksek oranda arttırmaktadır.</a:t>
            </a:r>
          </a:p>
          <a:p>
            <a:pPr marL="0" indent="0" algn="l">
              <a:buNone/>
            </a:pPr>
            <a:r>
              <a:rPr lang="tr-TR" sz="5100" u="sng" dirty="0">
                <a:solidFill>
                  <a:schemeClr val="accent1"/>
                </a:solidFill>
              </a:rPr>
              <a:t>En çok kullanılan çekirdek yöntemleri:</a:t>
            </a:r>
          </a:p>
          <a:p>
            <a:pPr algn="l"/>
            <a:r>
              <a:rPr lang="tr-TR" sz="5100" dirty="0"/>
              <a:t>Polinomal Çekirdekleme (Polynomial Kernel)</a:t>
            </a:r>
          </a:p>
          <a:p>
            <a:pPr algn="l"/>
            <a:r>
              <a:rPr lang="tr-TR" sz="5100" dirty="0"/>
              <a:t>Gauss Çekirdekleme (Gaussian RBF-Radial Basis Function/Kernel)</a:t>
            </a:r>
          </a:p>
          <a:p>
            <a:pPr algn="l"/>
            <a:endParaRPr lang="tr-TR" sz="2400" dirty="0"/>
          </a:p>
        </p:txBody>
      </p:sp>
    </p:spTree>
    <p:extLst>
      <p:ext uri="{BB962C8B-B14F-4D97-AF65-F5344CB8AC3E}">
        <p14:creationId xmlns:p14="http://schemas.microsoft.com/office/powerpoint/2010/main" val="113505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2A909A-1055-B1FB-5101-22318760E262}"/>
              </a:ext>
            </a:extLst>
          </p:cNvPr>
          <p:cNvSpPr>
            <a:spLocks noGrp="1"/>
          </p:cNvSpPr>
          <p:nvPr>
            <p:ph type="title"/>
          </p:nvPr>
        </p:nvSpPr>
        <p:spPr>
          <a:xfrm>
            <a:off x="677334" y="289469"/>
            <a:ext cx="8596668" cy="1320800"/>
          </a:xfrm>
        </p:spPr>
        <p:txBody>
          <a:bodyPr>
            <a:normAutofit fontScale="90000"/>
          </a:bodyPr>
          <a:lstStyle/>
          <a:p>
            <a:r>
              <a:rPr lang="tr-TR" sz="4000" dirty="0"/>
              <a:t>Polinomal Çekirdekleme (Polynomial Kernel)</a:t>
            </a:r>
            <a:br>
              <a:rPr lang="tr-TR" b="1" i="0" dirty="0">
                <a:solidFill>
                  <a:srgbClr val="030000"/>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C1FF7DD2-D6A0-4DBF-8214-5E2418BEC68D}"/>
              </a:ext>
            </a:extLst>
          </p:cNvPr>
          <p:cNvSpPr>
            <a:spLocks noGrp="1"/>
          </p:cNvSpPr>
          <p:nvPr>
            <p:ph idx="1"/>
          </p:nvPr>
        </p:nvSpPr>
        <p:spPr>
          <a:xfrm>
            <a:off x="677334" y="1610269"/>
            <a:ext cx="8596668" cy="3880773"/>
          </a:xfrm>
        </p:spPr>
        <p:txBody>
          <a:bodyPr>
            <a:normAutofit/>
          </a:bodyPr>
          <a:lstStyle/>
          <a:p>
            <a:r>
              <a:rPr lang="tr-TR" sz="2400" dirty="0"/>
              <a:t>Bu yöntemde problemimizi çözmek için 2 boyuttan çıkıp 3 veya daha fazla boyutta işlem yapıyormuş gibi hareket ediyoruz. ( N∈ Z+ ∧  N ≥ 3 )</a:t>
            </a:r>
          </a:p>
        </p:txBody>
      </p:sp>
      <p:pic>
        <p:nvPicPr>
          <p:cNvPr id="4" name="Picture 2">
            <a:extLst>
              <a:ext uri="{FF2B5EF4-FFF2-40B4-BE49-F238E27FC236}">
                <a16:creationId xmlns:a16="http://schemas.microsoft.com/office/drawing/2014/main" id="{F53FA8AB-24CF-BD8E-29CF-B3414CC22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68" y="2931069"/>
            <a:ext cx="8112077" cy="351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69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6C6012-6888-533E-2115-ADAB7454647B}"/>
              </a:ext>
            </a:extLst>
          </p:cNvPr>
          <p:cNvSpPr>
            <a:spLocks noGrp="1"/>
          </p:cNvSpPr>
          <p:nvPr>
            <p:ph type="title"/>
          </p:nvPr>
        </p:nvSpPr>
        <p:spPr/>
        <p:txBody>
          <a:bodyPr>
            <a:normAutofit fontScale="90000"/>
          </a:bodyPr>
          <a:lstStyle/>
          <a:p>
            <a:r>
              <a:rPr lang="tr-TR" sz="4000" dirty="0"/>
              <a:t>Gauss Çekirdekleme (Gaussian RBF-Radial Basis Function/Kernel)</a:t>
            </a:r>
            <a:br>
              <a:rPr lang="tr-TR" b="1" i="0" dirty="0">
                <a:solidFill>
                  <a:srgbClr val="030000"/>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6CE7A75D-BFEA-86D0-6571-775809300FEC}"/>
              </a:ext>
            </a:extLst>
          </p:cNvPr>
          <p:cNvSpPr>
            <a:spLocks noGrp="1"/>
          </p:cNvSpPr>
          <p:nvPr>
            <p:ph idx="1"/>
          </p:nvPr>
        </p:nvSpPr>
        <p:spPr>
          <a:xfrm>
            <a:off x="677333" y="1930400"/>
            <a:ext cx="9276135" cy="4530361"/>
          </a:xfrm>
        </p:spPr>
        <p:txBody>
          <a:bodyPr>
            <a:normAutofit lnSpcReduction="10000"/>
          </a:bodyPr>
          <a:lstStyle/>
          <a:p>
            <a:r>
              <a:rPr lang="tr-TR" sz="2600" dirty="0"/>
              <a:t>Sonsuz boyuttaki Destek Vektör Makinelerini bulur ve her bir noktanın belirli bir noktaya ne kadar benzediğini normal dağılım ile hesaplar, ona göre sınıflandırır. Dağılımın genişliğini gamma hiper parametresi ile kontrol ederiz. Gamma ne kadar küçükse dağılım o kadar geniş olur. C hiper parametresindeki gibi, model overfit olmuşsa gamma değerini düşürmemiz, model underfit olmuşsa gamma değerini yükseltmemiz gerekir.</a:t>
            </a:r>
          </a:p>
          <a:p>
            <a:pPr marL="0" indent="0">
              <a:buNone/>
            </a:pPr>
            <a:r>
              <a:rPr lang="tr-TR" sz="2600" dirty="0">
                <a:solidFill>
                  <a:schemeClr val="accent1"/>
                </a:solidFill>
              </a:rPr>
              <a:t>Overfit: </a:t>
            </a:r>
            <a:r>
              <a:rPr lang="tr-TR" sz="2600" dirty="0"/>
              <a:t>Modelin veri setini öğrenmek yerine ezberlemesi olarak ifade edilir.</a:t>
            </a:r>
            <a:br>
              <a:rPr lang="tr-TR" sz="2600" dirty="0"/>
            </a:br>
            <a:r>
              <a:rPr lang="tr-TR" sz="2600" dirty="0">
                <a:solidFill>
                  <a:schemeClr val="accent1"/>
                </a:solidFill>
              </a:rPr>
              <a:t>Underfit: </a:t>
            </a:r>
            <a:r>
              <a:rPr lang="tr-TR" sz="2600" dirty="0"/>
              <a:t>Modelin veri setini ezberlemek yerine anlamlandırmaya çalışılması olarak ifade edilir.</a:t>
            </a:r>
          </a:p>
          <a:p>
            <a:pPr marL="0" indent="0">
              <a:buNone/>
            </a:pPr>
            <a:endParaRPr lang="tr-TR" sz="2400" dirty="0"/>
          </a:p>
        </p:txBody>
      </p:sp>
    </p:spTree>
    <p:extLst>
      <p:ext uri="{BB962C8B-B14F-4D97-AF65-F5344CB8AC3E}">
        <p14:creationId xmlns:p14="http://schemas.microsoft.com/office/powerpoint/2010/main" val="816817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9FDC027-F4FE-AB0D-FD2F-ADB4786949C6}"/>
              </a:ext>
            </a:extLst>
          </p:cNvPr>
          <p:cNvSpPr>
            <a:spLocks noGrp="1"/>
          </p:cNvSpPr>
          <p:nvPr>
            <p:ph idx="1"/>
          </p:nvPr>
        </p:nvSpPr>
        <p:spPr>
          <a:xfrm>
            <a:off x="747288" y="6048288"/>
            <a:ext cx="9800791" cy="1079780"/>
          </a:xfrm>
        </p:spPr>
        <p:txBody>
          <a:bodyPr>
            <a:normAutofit/>
          </a:bodyPr>
          <a:lstStyle/>
          <a:p>
            <a:r>
              <a:rPr lang="tr-TR" sz="2400" dirty="0"/>
              <a:t>Veri setiniz aşırı büyük değilse genellikle RBF Kernel tercih edilir.</a:t>
            </a:r>
          </a:p>
        </p:txBody>
      </p:sp>
      <p:pic>
        <p:nvPicPr>
          <p:cNvPr id="11266" name="Picture 2">
            <a:extLst>
              <a:ext uri="{FF2B5EF4-FFF2-40B4-BE49-F238E27FC236}">
                <a16:creationId xmlns:a16="http://schemas.microsoft.com/office/drawing/2014/main" id="{45001B52-9CBE-D8EB-4F58-1EA8FBB47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06" y="269822"/>
            <a:ext cx="9231164" cy="573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47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A7A798-BA93-35C8-892D-456EAEF04F7E}"/>
              </a:ext>
            </a:extLst>
          </p:cNvPr>
          <p:cNvSpPr>
            <a:spLocks noGrp="1"/>
          </p:cNvSpPr>
          <p:nvPr>
            <p:ph type="title"/>
          </p:nvPr>
        </p:nvSpPr>
        <p:spPr/>
        <p:txBody>
          <a:bodyPr>
            <a:normAutofit fontScale="90000"/>
          </a:bodyPr>
          <a:lstStyle/>
          <a:p>
            <a:r>
              <a:rPr lang="tr-TR" sz="4000" dirty="0"/>
              <a:t>Günlük Hayatta Destek Vektör Makinesi Uygulamaları</a:t>
            </a:r>
            <a:br>
              <a:rPr lang="tr-TR" b="1" i="0" dirty="0">
                <a:solidFill>
                  <a:srgbClr val="000000"/>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94915CEB-D56A-1647-C248-4C2996916349}"/>
              </a:ext>
            </a:extLst>
          </p:cNvPr>
          <p:cNvSpPr>
            <a:spLocks noGrp="1"/>
          </p:cNvSpPr>
          <p:nvPr>
            <p:ph idx="1"/>
          </p:nvPr>
        </p:nvSpPr>
        <p:spPr/>
        <p:txBody>
          <a:bodyPr/>
          <a:lstStyle/>
          <a:p>
            <a:pPr algn="l">
              <a:buFont typeface="Wingdings" panose="05000000000000000000" pitchFamily="2" charset="2"/>
              <a:buChar char="q"/>
            </a:pPr>
            <a:r>
              <a:rPr lang="tr-TR" sz="2400" dirty="0"/>
              <a:t>Genel Veri Grubu Sınıflandırması (General Data Group Classification),</a:t>
            </a:r>
          </a:p>
          <a:p>
            <a:pPr algn="l">
              <a:buFont typeface="Wingdings" panose="05000000000000000000" pitchFamily="2" charset="2"/>
              <a:buChar char="q"/>
            </a:pPr>
            <a:r>
              <a:rPr lang="tr-TR" sz="2400" dirty="0"/>
              <a:t>Yüz Tanıma (Face Recognition),</a:t>
            </a:r>
          </a:p>
          <a:p>
            <a:pPr algn="l">
              <a:buFont typeface="Wingdings" panose="05000000000000000000" pitchFamily="2" charset="2"/>
              <a:buChar char="q"/>
            </a:pPr>
            <a:r>
              <a:rPr lang="tr-TR" sz="2400" dirty="0"/>
              <a:t>Karakter Tanıma (Text Recognition),</a:t>
            </a:r>
          </a:p>
          <a:p>
            <a:pPr algn="l">
              <a:buFont typeface="Wingdings" panose="05000000000000000000" pitchFamily="2" charset="2"/>
              <a:buChar char="q"/>
            </a:pPr>
            <a:r>
              <a:rPr lang="tr-TR" sz="2400" dirty="0"/>
              <a:t>El Yazısı Tanıma (Handwrite Recognition),</a:t>
            </a:r>
          </a:p>
          <a:p>
            <a:pPr algn="l">
              <a:buFont typeface="Wingdings" panose="05000000000000000000" pitchFamily="2" charset="2"/>
              <a:buChar char="q"/>
            </a:pPr>
            <a:r>
              <a:rPr lang="tr-TR" sz="2400" dirty="0"/>
              <a:t>Görüntü Tanıma ve İşleme (Image Recognition and Processing)  gibi veri ve görsel işleme alanlarında kullanılmaktadır.</a:t>
            </a:r>
          </a:p>
          <a:p>
            <a:endParaRPr lang="tr-TR" dirty="0"/>
          </a:p>
        </p:txBody>
      </p:sp>
    </p:spTree>
    <p:extLst>
      <p:ext uri="{BB962C8B-B14F-4D97-AF65-F5344CB8AC3E}">
        <p14:creationId xmlns:p14="http://schemas.microsoft.com/office/powerpoint/2010/main" val="203945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16BF58-560E-A0FE-D248-BB75E3178EB4}"/>
              </a:ext>
            </a:extLst>
          </p:cNvPr>
          <p:cNvSpPr>
            <a:spLocks noGrp="1"/>
          </p:cNvSpPr>
          <p:nvPr>
            <p:ph type="title"/>
          </p:nvPr>
        </p:nvSpPr>
        <p:spPr>
          <a:xfrm>
            <a:off x="677334" y="201637"/>
            <a:ext cx="8596668" cy="739515"/>
          </a:xfrm>
        </p:spPr>
        <p:txBody>
          <a:bodyPr/>
          <a:lstStyle/>
          <a:p>
            <a:r>
              <a:rPr lang="tr-TR" dirty="0"/>
              <a:t>Avantajlar ve Dezavantajlar</a:t>
            </a:r>
          </a:p>
        </p:txBody>
      </p:sp>
      <p:sp>
        <p:nvSpPr>
          <p:cNvPr id="3" name="İçerik Yer Tutucusu 2">
            <a:extLst>
              <a:ext uri="{FF2B5EF4-FFF2-40B4-BE49-F238E27FC236}">
                <a16:creationId xmlns:a16="http://schemas.microsoft.com/office/drawing/2014/main" id="{646F45E4-0E7E-600F-F631-96538CEB9E2A}"/>
              </a:ext>
            </a:extLst>
          </p:cNvPr>
          <p:cNvSpPr>
            <a:spLocks noGrp="1"/>
          </p:cNvSpPr>
          <p:nvPr>
            <p:ph idx="1"/>
          </p:nvPr>
        </p:nvSpPr>
        <p:spPr>
          <a:xfrm>
            <a:off x="677334" y="916651"/>
            <a:ext cx="8596668" cy="5739711"/>
          </a:xfrm>
        </p:spPr>
        <p:txBody>
          <a:bodyPr>
            <a:normAutofit fontScale="85000" lnSpcReduction="10000"/>
          </a:bodyPr>
          <a:lstStyle/>
          <a:p>
            <a:pPr marL="0" indent="0">
              <a:buNone/>
            </a:pPr>
            <a:r>
              <a:rPr lang="tr-TR" sz="2400" u="sng" dirty="0"/>
              <a:t>Avantajlar</a:t>
            </a:r>
          </a:p>
          <a:p>
            <a:pPr algn="l">
              <a:buFont typeface="Wingdings" panose="05000000000000000000" pitchFamily="2" charset="2"/>
              <a:buChar char="q"/>
            </a:pPr>
            <a:r>
              <a:rPr lang="tr-TR" sz="2600" dirty="0"/>
              <a:t>Düşük ölçekli-kapasiteli veri kümeleri için çok hızlı ve doğruluk oranı yüksek bir yöntemdir.</a:t>
            </a:r>
          </a:p>
          <a:p>
            <a:pPr algn="l">
              <a:buFont typeface="Wingdings" panose="05000000000000000000" pitchFamily="2" charset="2"/>
              <a:buChar char="q"/>
            </a:pPr>
            <a:r>
              <a:rPr lang="tr-TR" sz="2600" dirty="0"/>
              <a:t>Doğrusal ve Doğrusal Olmayan veri kümeleri için uygulanabilir.</a:t>
            </a:r>
          </a:p>
          <a:p>
            <a:pPr algn="l">
              <a:buFont typeface="Wingdings" panose="05000000000000000000" pitchFamily="2" charset="2"/>
              <a:buChar char="q"/>
            </a:pPr>
            <a:r>
              <a:rPr lang="tr-TR" sz="2600" dirty="0"/>
              <a:t>Yüksek boyutlu veri kümelerinde sonuç odaklı olarak etkili bir çözümdür.</a:t>
            </a:r>
          </a:p>
          <a:p>
            <a:pPr algn="l">
              <a:buFont typeface="Wingdings" panose="05000000000000000000" pitchFamily="2" charset="2"/>
              <a:buChar char="q"/>
            </a:pPr>
            <a:r>
              <a:rPr lang="tr-TR" sz="2600" dirty="0"/>
              <a:t>Düşük bir iyileştirme-bakım (Gama/C) ile yüksek doğruluk değerlerine ulaşılabilir.</a:t>
            </a:r>
          </a:p>
          <a:p>
            <a:pPr marL="0" indent="0">
              <a:buNone/>
            </a:pPr>
            <a:r>
              <a:rPr lang="tr-TR" sz="2600" u="sng" dirty="0"/>
              <a:t>Dezavantajlar</a:t>
            </a:r>
          </a:p>
          <a:p>
            <a:pPr algn="l">
              <a:buFont typeface="Wingdings" panose="05000000000000000000" pitchFamily="2" charset="2"/>
              <a:buChar char="q"/>
            </a:pPr>
            <a:r>
              <a:rPr lang="tr-TR" sz="2600" dirty="0"/>
              <a:t>Büyük veri kümelerinde eğitim verisi üzerindeki işleme süresi yüksek olduğundan sonuç çıktısı uzun sürmektedir.</a:t>
            </a:r>
          </a:p>
          <a:p>
            <a:pPr algn="l">
              <a:buFont typeface="Wingdings" panose="05000000000000000000" pitchFamily="2" charset="2"/>
              <a:buChar char="q"/>
            </a:pPr>
            <a:r>
              <a:rPr lang="tr-TR" sz="2600" dirty="0"/>
              <a:t>İç-içe veri kümelerinde düşük oranda etkili ve hassas olduğundan doğruluk oranları düşüktür.</a:t>
            </a:r>
          </a:p>
          <a:p>
            <a:pPr algn="l">
              <a:buFont typeface="Wingdings" panose="05000000000000000000" pitchFamily="2" charset="2"/>
              <a:buChar char="q"/>
            </a:pPr>
            <a:r>
              <a:rPr lang="tr-TR" sz="2600" dirty="0"/>
              <a:t>Çekirdekleme (Kernel Trick) işlemlerinde yüksek ölçüde zaman kaybı oluşturmaktadır.</a:t>
            </a:r>
          </a:p>
          <a:p>
            <a:pPr marL="0" indent="0">
              <a:buNone/>
            </a:pPr>
            <a:endParaRPr lang="tr-TR" sz="2400" dirty="0"/>
          </a:p>
          <a:p>
            <a:endParaRPr lang="tr-TR" sz="2400" dirty="0"/>
          </a:p>
        </p:txBody>
      </p:sp>
    </p:spTree>
    <p:extLst>
      <p:ext uri="{BB962C8B-B14F-4D97-AF65-F5344CB8AC3E}">
        <p14:creationId xmlns:p14="http://schemas.microsoft.com/office/powerpoint/2010/main" val="204242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8C54AC-25FB-7FF0-5D0D-C7D57DAD7C75}"/>
              </a:ext>
            </a:extLst>
          </p:cNvPr>
          <p:cNvSpPr>
            <a:spLocks noGrp="1"/>
          </p:cNvSpPr>
          <p:nvPr>
            <p:ph type="title"/>
          </p:nvPr>
        </p:nvSpPr>
        <p:spPr>
          <a:xfrm>
            <a:off x="677334" y="876886"/>
            <a:ext cx="8596668" cy="1320800"/>
          </a:xfrm>
        </p:spPr>
        <p:txBody>
          <a:bodyPr/>
          <a:lstStyle/>
          <a:p>
            <a:r>
              <a:rPr lang="tr-TR" dirty="0"/>
              <a:t>Rastgele Orman algoritması nedir?</a:t>
            </a:r>
            <a:br>
              <a:rPr lang="tr-TR" b="0" i="0" dirty="0">
                <a:solidFill>
                  <a:srgbClr val="292929"/>
                </a:solidFill>
                <a:effectLst/>
                <a:latin typeface="source-serif-pro"/>
              </a:rPr>
            </a:br>
            <a:endParaRPr lang="tr-TR" dirty="0"/>
          </a:p>
        </p:txBody>
      </p:sp>
      <p:sp>
        <p:nvSpPr>
          <p:cNvPr id="3" name="İçerik Yer Tutucusu 2">
            <a:extLst>
              <a:ext uri="{FF2B5EF4-FFF2-40B4-BE49-F238E27FC236}">
                <a16:creationId xmlns:a16="http://schemas.microsoft.com/office/drawing/2014/main" id="{C8224B85-3C02-D2B4-E6AE-A1376B2DFA39}"/>
              </a:ext>
            </a:extLst>
          </p:cNvPr>
          <p:cNvSpPr>
            <a:spLocks noGrp="1"/>
          </p:cNvSpPr>
          <p:nvPr>
            <p:ph idx="1"/>
          </p:nvPr>
        </p:nvSpPr>
        <p:spPr>
          <a:xfrm>
            <a:off x="677334" y="1755899"/>
            <a:ext cx="8596668" cy="3880773"/>
          </a:xfrm>
        </p:spPr>
        <p:txBody>
          <a:bodyPr>
            <a:normAutofit lnSpcReduction="10000"/>
          </a:bodyPr>
          <a:lstStyle/>
          <a:p>
            <a:pPr algn="l"/>
            <a:r>
              <a:rPr lang="tr-TR" sz="2400" dirty="0"/>
              <a:t>İlk olarak, Rastgele Orman algoritması denetimli bir sınıflandırma algoritmasıdır (</a:t>
            </a:r>
            <a:r>
              <a:rPr lang="tr-TR" sz="2400" dirty="0">
                <a:solidFill>
                  <a:schemeClr val="accent2"/>
                </a:solidFill>
              </a:rPr>
              <a:t>Supervised classification algorithm</a:t>
            </a:r>
            <a:r>
              <a:rPr lang="tr-TR" sz="2400" dirty="0"/>
              <a:t>). İsminden de anlayacağımız üzere basit olarak algoritma rastgele olarak bir orman yaratıyor. Algoritmadaki ağaç sayısı ve elde edebileceği sonuç arasında doğrudan bir ilişki bulunmaktadır. Ağaç sayısı arttıkça kesin bir sonuç elde ederiz.</a:t>
            </a:r>
          </a:p>
          <a:p>
            <a:pPr algn="l"/>
            <a:r>
              <a:rPr lang="tr-TR" sz="2400" dirty="0"/>
              <a:t>Rastgele Orman algoritması ile Karar Ağacı algoritması arasındaki fark, Rastgele Orman’da kök üğümü (Root Node) bulma ve düğümleri bölme işlemlerinin rastgele çalışıyor olmasıdır.</a:t>
            </a:r>
          </a:p>
          <a:p>
            <a:endParaRPr lang="tr-TR" dirty="0"/>
          </a:p>
        </p:txBody>
      </p:sp>
    </p:spTree>
    <p:extLst>
      <p:ext uri="{BB962C8B-B14F-4D97-AF65-F5344CB8AC3E}">
        <p14:creationId xmlns:p14="http://schemas.microsoft.com/office/powerpoint/2010/main" val="956265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E2273-DE1E-7177-F225-78F2ACA6E95D}"/>
              </a:ext>
            </a:extLst>
          </p:cNvPr>
          <p:cNvSpPr>
            <a:spLocks noGrp="1"/>
          </p:cNvSpPr>
          <p:nvPr>
            <p:ph type="title"/>
          </p:nvPr>
        </p:nvSpPr>
        <p:spPr>
          <a:xfrm>
            <a:off x="677334" y="971383"/>
            <a:ext cx="8596668" cy="1320800"/>
          </a:xfrm>
        </p:spPr>
        <p:txBody>
          <a:bodyPr/>
          <a:lstStyle/>
          <a:p>
            <a:r>
              <a:rPr lang="tr-TR" dirty="0"/>
              <a:t>Neden Rastgele Orman algoritması?</a:t>
            </a:r>
          </a:p>
        </p:txBody>
      </p:sp>
      <p:sp>
        <p:nvSpPr>
          <p:cNvPr id="3" name="İçerik Yer Tutucusu 2">
            <a:extLst>
              <a:ext uri="{FF2B5EF4-FFF2-40B4-BE49-F238E27FC236}">
                <a16:creationId xmlns:a16="http://schemas.microsoft.com/office/drawing/2014/main" id="{84896AF6-5566-5A6F-2E81-20B073C3D4E5}"/>
              </a:ext>
            </a:extLst>
          </p:cNvPr>
          <p:cNvSpPr>
            <a:spLocks noGrp="1"/>
          </p:cNvSpPr>
          <p:nvPr>
            <p:ph idx="1"/>
          </p:nvPr>
        </p:nvSpPr>
        <p:spPr>
          <a:xfrm>
            <a:off x="677334" y="1837031"/>
            <a:ext cx="8596668" cy="3880773"/>
          </a:xfrm>
        </p:spPr>
        <p:txBody>
          <a:bodyPr>
            <a:normAutofit/>
          </a:bodyPr>
          <a:lstStyle/>
          <a:p>
            <a:r>
              <a:rPr lang="tr-TR" sz="2400" dirty="0"/>
              <a:t>Algoritmanın sınıflandırma ve regresyon görevlerinde kullanılabilir olmasıdır. Aynı zamanda Aşırı Uyum (Overfitting) sonuçları kötü yönde etkileyen kritik bir sorundur ancak Rastgele Orman algoritması için, ormanda yeteri kadar ağaç bulunuyorsa Aşırı Uyum probleminin ortaya çıkma ihtimali azalır. Üçüncü avantaj ise Rastgele Orman algoritmasının sınıflandırıcı eksik olan değerleri ele alabilir ve son olarak Rastgele Orman algoritmasının sınıflandırıcı kategorik değerler için modellenebilir.</a:t>
            </a:r>
          </a:p>
        </p:txBody>
      </p:sp>
    </p:spTree>
    <p:extLst>
      <p:ext uri="{BB962C8B-B14F-4D97-AF65-F5344CB8AC3E}">
        <p14:creationId xmlns:p14="http://schemas.microsoft.com/office/powerpoint/2010/main" val="392468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8E930A-F297-E2FB-1D45-CA889C231AC5}"/>
              </a:ext>
            </a:extLst>
          </p:cNvPr>
          <p:cNvSpPr>
            <a:spLocks noGrp="1"/>
          </p:cNvSpPr>
          <p:nvPr>
            <p:ph type="title"/>
          </p:nvPr>
        </p:nvSpPr>
        <p:spPr>
          <a:xfrm>
            <a:off x="677334" y="979111"/>
            <a:ext cx="9720072" cy="1306889"/>
          </a:xfrm>
        </p:spPr>
        <p:txBody>
          <a:bodyPr>
            <a:normAutofit/>
          </a:bodyPr>
          <a:lstStyle/>
          <a:p>
            <a:r>
              <a:rPr lang="tr-TR" dirty="0"/>
              <a:t>Destek vektör makinesi nedir</a:t>
            </a:r>
            <a:r>
              <a:rPr lang="tr-TR" dirty="0">
                <a:latin typeface="Bahnschrift SemiBold Condensed" panose="020B0502040204020203" pitchFamily="34" charset="0"/>
              </a:rPr>
              <a:t>?</a:t>
            </a:r>
            <a:br>
              <a:rPr lang="tr-TR" dirty="0">
                <a:latin typeface="Bahnschrift SemiBold Condensed" panose="020B0502040204020203" pitchFamily="34" charset="0"/>
              </a:rPr>
            </a:br>
            <a:endParaRPr lang="tr-TR" dirty="0"/>
          </a:p>
        </p:txBody>
      </p:sp>
      <p:sp>
        <p:nvSpPr>
          <p:cNvPr id="3" name="İçerik Yer Tutucusu 2">
            <a:extLst>
              <a:ext uri="{FF2B5EF4-FFF2-40B4-BE49-F238E27FC236}">
                <a16:creationId xmlns:a16="http://schemas.microsoft.com/office/drawing/2014/main" id="{1CDB57D1-7046-71D8-FFD4-FB62CD3B6DF8}"/>
              </a:ext>
            </a:extLst>
          </p:cNvPr>
          <p:cNvSpPr>
            <a:spLocks noGrp="1"/>
          </p:cNvSpPr>
          <p:nvPr>
            <p:ph idx="1"/>
          </p:nvPr>
        </p:nvSpPr>
        <p:spPr/>
        <p:txBody>
          <a:bodyPr>
            <a:normAutofit/>
          </a:bodyPr>
          <a:lstStyle/>
          <a:p>
            <a:r>
              <a:rPr lang="tr-TR" sz="2400" dirty="0"/>
              <a:t>İlk olarak </a:t>
            </a:r>
            <a:r>
              <a:rPr lang="tr-TR" sz="2400" dirty="0">
                <a:solidFill>
                  <a:srgbClr val="92D050"/>
                </a:solidFill>
              </a:rPr>
              <a:t>AT</a:t>
            </a:r>
            <a:r>
              <a:rPr lang="tr-TR" sz="2400" dirty="0">
                <a:solidFill>
                  <a:srgbClr val="92D050"/>
                </a:solidFill>
                <a:latin typeface="Arial Rounded MT Bold" panose="020F0704030504030204" pitchFamily="34" charset="0"/>
              </a:rPr>
              <a:t>&amp;</a:t>
            </a:r>
            <a:r>
              <a:rPr lang="tr-TR" sz="2400" dirty="0">
                <a:solidFill>
                  <a:srgbClr val="92D050"/>
                </a:solidFill>
              </a:rPr>
              <a:t>T Labs</a:t>
            </a:r>
            <a:r>
              <a:rPr lang="tr-TR" sz="2400" dirty="0"/>
              <a:t>‘ta  </a:t>
            </a:r>
            <a:r>
              <a:rPr lang="tr-TR" sz="2400" dirty="0">
                <a:solidFill>
                  <a:srgbClr val="92D050"/>
                </a:solidFill>
              </a:rPr>
              <a:t>Vladimir Vapnik </a:t>
            </a:r>
            <a:r>
              <a:rPr lang="tr-TR" sz="2400" dirty="0"/>
              <a:t>ve arkadaşları tarafından geliştirilen Destek Vektör Makineleri (</a:t>
            </a:r>
            <a:r>
              <a:rPr lang="tr-TR" sz="2400" dirty="0">
                <a:solidFill>
                  <a:srgbClr val="00B050"/>
                </a:solidFill>
              </a:rPr>
              <a:t>Support Vector Machine</a:t>
            </a:r>
            <a:r>
              <a:rPr lang="tr-TR" sz="2400" dirty="0"/>
              <a:t>) genellikle sınıflandırma problemlerinde kullanılan gözetimli öğrenme yöntemlerinden biridir. Bir düzlem üzerine yerleştirilmiş noktaları ayırmak için bir doğru çizer. Bu doğrunun, iki sınıfının noktaları için de maksimum uzaklıkta olmasını amaçlar. Karmaşık ama </a:t>
            </a:r>
            <a:r>
              <a:rPr lang="tr-TR" sz="2400" u="sng" dirty="0"/>
              <a:t>küçük ve orta ölçekteki</a:t>
            </a:r>
            <a:r>
              <a:rPr lang="tr-TR" sz="2400" dirty="0"/>
              <a:t> veri setleri için uygundur.</a:t>
            </a:r>
          </a:p>
        </p:txBody>
      </p:sp>
    </p:spTree>
    <p:extLst>
      <p:ext uri="{BB962C8B-B14F-4D97-AF65-F5344CB8AC3E}">
        <p14:creationId xmlns:p14="http://schemas.microsoft.com/office/powerpoint/2010/main" val="878832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6B762B-EDDD-AA56-C90D-CC15ED167895}"/>
              </a:ext>
            </a:extLst>
          </p:cNvPr>
          <p:cNvSpPr>
            <a:spLocks noGrp="1"/>
          </p:cNvSpPr>
          <p:nvPr>
            <p:ph type="title"/>
          </p:nvPr>
        </p:nvSpPr>
        <p:spPr>
          <a:xfrm>
            <a:off x="677334" y="511126"/>
            <a:ext cx="8596668" cy="1320800"/>
          </a:xfrm>
        </p:spPr>
        <p:txBody>
          <a:bodyPr/>
          <a:lstStyle/>
          <a:p>
            <a:r>
              <a:rPr lang="tr-TR" dirty="0"/>
              <a:t>Rastgele Orman algoritması ile ilgi gerçek yaşamdan bir örnek</a:t>
            </a:r>
          </a:p>
        </p:txBody>
      </p:sp>
      <p:sp>
        <p:nvSpPr>
          <p:cNvPr id="3" name="İçerik Yer Tutucusu 2">
            <a:extLst>
              <a:ext uri="{FF2B5EF4-FFF2-40B4-BE49-F238E27FC236}">
                <a16:creationId xmlns:a16="http://schemas.microsoft.com/office/drawing/2014/main" id="{DF0C51FE-5FD1-81F3-A0B5-84870DEF5925}"/>
              </a:ext>
            </a:extLst>
          </p:cNvPr>
          <p:cNvSpPr>
            <a:spLocks noGrp="1"/>
          </p:cNvSpPr>
          <p:nvPr>
            <p:ph idx="1"/>
          </p:nvPr>
        </p:nvSpPr>
        <p:spPr>
          <a:xfrm>
            <a:off x="677334" y="1990144"/>
            <a:ext cx="8596668" cy="4356730"/>
          </a:xfrm>
        </p:spPr>
        <p:txBody>
          <a:bodyPr>
            <a:normAutofit lnSpcReduction="10000"/>
          </a:bodyPr>
          <a:lstStyle/>
          <a:p>
            <a:r>
              <a:rPr lang="tr-TR" sz="2400" dirty="0"/>
              <a:t>Ahmet’in iki haftalık tatilinde beğenebileceği farklı yerlere gitmek istediğini ve arkadaşına tavsiye için ricada bulunduğunu varsayalım. Ahmet’in arkadaşı ilk olarak Ahmet’e şuan nerede olduğunu ve ziyaret ettiği yerleri beğenip beğenmediğini soracaktır ve Ahmet’in verdiği cevapları baz alarak, arkadaşı Ahmet’e tavsiye vermeye başlar. Bu kısımda arkadaşı bir karar ağacı (Desicion Tree) oluşturmaktadır. </a:t>
            </a:r>
          </a:p>
          <a:p>
            <a:r>
              <a:rPr lang="tr-TR" sz="2400" dirty="0"/>
              <a:t>Sonrasında Ahmet farklı tavsiyeler almak için daha fazla arkadaşına bu soruyu soruyor çünkü sadece bir arkadaşının, doğru karar vermesine yardımcı olamayacağını düşünüyor. </a:t>
            </a:r>
          </a:p>
        </p:txBody>
      </p:sp>
    </p:spTree>
    <p:extLst>
      <p:ext uri="{BB962C8B-B14F-4D97-AF65-F5344CB8AC3E}">
        <p14:creationId xmlns:p14="http://schemas.microsoft.com/office/powerpoint/2010/main" val="487500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98D5E90-E7CD-BD21-CC7D-56944289B6CC}"/>
              </a:ext>
            </a:extLst>
          </p:cNvPr>
          <p:cNvSpPr>
            <a:spLocks noGrp="1"/>
          </p:cNvSpPr>
          <p:nvPr>
            <p:ph idx="1"/>
          </p:nvPr>
        </p:nvSpPr>
        <p:spPr>
          <a:xfrm>
            <a:off x="663266" y="837627"/>
            <a:ext cx="8596668" cy="5182746"/>
          </a:xfrm>
        </p:spPr>
        <p:txBody>
          <a:bodyPr>
            <a:normAutofit lnSpcReduction="10000"/>
          </a:bodyPr>
          <a:lstStyle/>
          <a:p>
            <a:r>
              <a:rPr lang="tr-TR" sz="2400" dirty="0"/>
              <a:t>Yani diğer arkadaşları da ona rastgele sorular soruyor ve sonunda bir cevap veriyorlar. Ahmet aldığı cevaplar doğrultusunda ona en çok tavsiye edilen yeri ziyaret etmeyi düşünüyor.</a:t>
            </a:r>
          </a:p>
          <a:p>
            <a:pPr algn="l"/>
            <a:r>
              <a:rPr lang="tr-TR" sz="2400" dirty="0"/>
              <a:t>Şimdi bu hikayeden yola çıkarak, Ahmet’in arkadaşı ona sorular sordu ve aldığı cevaplara dayanarak en iyi yeri Ahmet’e tavsiye etti. Bu tipik bir Karar Ağacı algoritması yaklaşımıdır. Arkadaşı cevapları bir temel alarak kurallar oluşturdu ve eşleştirilen cevabı bulmak için bu kuralları kullandı. </a:t>
            </a:r>
          </a:p>
          <a:p>
            <a:pPr algn="l"/>
            <a:r>
              <a:rPr lang="tr-TR" sz="2400" dirty="0"/>
              <a:t>Ayrıca Ahmet’in diğer arkadaşları ona rastgele sorular sordu ve cevabını verdiler. Sonunda ise çok tavsiye edilen yer Ahmet’in gitmeyi seçeceği yerdir. Bu ise bir </a:t>
            </a:r>
            <a:r>
              <a:rPr lang="tr-TR" sz="2400" dirty="0">
                <a:solidFill>
                  <a:schemeClr val="accent2"/>
                </a:solidFill>
              </a:rPr>
              <a:t>Rastgele Orman algoritması yaklaşımıdır</a:t>
            </a:r>
            <a:r>
              <a:rPr lang="tr-TR" sz="2400" dirty="0"/>
              <a:t>.</a:t>
            </a:r>
          </a:p>
          <a:p>
            <a:endParaRPr lang="tr-TR" sz="2400" dirty="0"/>
          </a:p>
        </p:txBody>
      </p:sp>
    </p:spTree>
    <p:extLst>
      <p:ext uri="{BB962C8B-B14F-4D97-AF65-F5344CB8AC3E}">
        <p14:creationId xmlns:p14="http://schemas.microsoft.com/office/powerpoint/2010/main" val="249096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27C0DB1-C8E0-AF5E-56AE-C66D18C7CF5D}"/>
              </a:ext>
            </a:extLst>
          </p:cNvPr>
          <p:cNvSpPr/>
          <p:nvPr/>
        </p:nvSpPr>
        <p:spPr>
          <a:xfrm>
            <a:off x="727033" y="4604263"/>
            <a:ext cx="10737934" cy="2122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2F05F58D-2FE8-2298-D8C0-0846597A8B9C}"/>
              </a:ext>
            </a:extLst>
          </p:cNvPr>
          <p:cNvSpPr/>
          <p:nvPr/>
        </p:nvSpPr>
        <p:spPr>
          <a:xfrm>
            <a:off x="6943454" y="890373"/>
            <a:ext cx="5038839" cy="35894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 name="Başlık 1">
            <a:extLst>
              <a:ext uri="{FF2B5EF4-FFF2-40B4-BE49-F238E27FC236}">
                <a16:creationId xmlns:a16="http://schemas.microsoft.com/office/drawing/2014/main" id="{DFE9E0A7-7D7D-128E-5F8D-498A6C710AEA}"/>
              </a:ext>
            </a:extLst>
          </p:cNvPr>
          <p:cNvSpPr>
            <a:spLocks noGrp="1"/>
          </p:cNvSpPr>
          <p:nvPr>
            <p:ph type="title"/>
          </p:nvPr>
        </p:nvSpPr>
        <p:spPr>
          <a:xfrm>
            <a:off x="107852" y="105508"/>
            <a:ext cx="8596668" cy="1320800"/>
          </a:xfrm>
        </p:spPr>
        <p:txBody>
          <a:bodyPr/>
          <a:lstStyle/>
          <a:p>
            <a:r>
              <a:rPr lang="tr-TR" dirty="0"/>
              <a:t>Rastgele Orman algoritması nasıl çalışır?</a:t>
            </a:r>
          </a:p>
        </p:txBody>
      </p:sp>
      <p:sp>
        <p:nvSpPr>
          <p:cNvPr id="3" name="İçerik Yer Tutucusu 2">
            <a:extLst>
              <a:ext uri="{FF2B5EF4-FFF2-40B4-BE49-F238E27FC236}">
                <a16:creationId xmlns:a16="http://schemas.microsoft.com/office/drawing/2014/main" id="{161B9E77-9B3C-F7C5-2C1B-82E5B8EC1AC8}"/>
              </a:ext>
            </a:extLst>
          </p:cNvPr>
          <p:cNvSpPr>
            <a:spLocks noGrp="1"/>
          </p:cNvSpPr>
          <p:nvPr>
            <p:ph idx="1"/>
          </p:nvPr>
        </p:nvSpPr>
        <p:spPr>
          <a:xfrm>
            <a:off x="6943454" y="890373"/>
            <a:ext cx="5146691" cy="3887958"/>
          </a:xfrm>
        </p:spPr>
        <p:txBody>
          <a:bodyPr>
            <a:normAutofit/>
          </a:bodyPr>
          <a:lstStyle/>
          <a:p>
            <a:pPr marL="457200" indent="-457200" algn="l">
              <a:buFont typeface="+mj-lt"/>
              <a:buAutoNum type="arabicPeriod"/>
            </a:pPr>
            <a:r>
              <a:rPr lang="tr-TR" sz="2400" dirty="0">
                <a:solidFill>
                  <a:schemeClr val="bg1"/>
                </a:solidFill>
              </a:rPr>
              <a:t>Analiz edilecek veri seti hazırlanır,(Analiz edilecek küme oluşturulur, gerekli görülürse veri temizlemesi gerçekleştirilir.)</a:t>
            </a:r>
          </a:p>
          <a:p>
            <a:pPr marL="457200" indent="-457200" algn="l">
              <a:buFont typeface="+mj-lt"/>
              <a:buAutoNum type="arabicPeriod"/>
            </a:pPr>
            <a:r>
              <a:rPr lang="tr-TR" sz="2400" dirty="0">
                <a:solidFill>
                  <a:schemeClr val="bg1"/>
                </a:solidFill>
              </a:rPr>
              <a:t>Algoritma her bir örnek için karar ağacı oluşturur ve her bir karar ağacının tahmini değer sonucu oluşur,</a:t>
            </a:r>
          </a:p>
          <a:p>
            <a:endParaRPr lang="tr-TR" dirty="0">
              <a:solidFill>
                <a:schemeClr val="bg1"/>
              </a:solidFill>
            </a:endParaRPr>
          </a:p>
        </p:txBody>
      </p:sp>
      <p:pic>
        <p:nvPicPr>
          <p:cNvPr id="1026" name="Picture 2" descr="microsoft power bi python random forest algorithm base solution">
            <a:extLst>
              <a:ext uri="{FF2B5EF4-FFF2-40B4-BE49-F238E27FC236}">
                <a16:creationId xmlns:a16="http://schemas.microsoft.com/office/drawing/2014/main" id="{6AC21D63-2886-D48A-A921-6A2F1DF9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01" y="890373"/>
            <a:ext cx="6381201" cy="3589425"/>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a:extLst>
              <a:ext uri="{FF2B5EF4-FFF2-40B4-BE49-F238E27FC236}">
                <a16:creationId xmlns:a16="http://schemas.microsoft.com/office/drawing/2014/main" id="{DD6C3D0B-8C9D-0BAB-8554-10D0240290E4}"/>
              </a:ext>
            </a:extLst>
          </p:cNvPr>
          <p:cNvSpPr txBox="1">
            <a:spLocks/>
          </p:cNvSpPr>
          <p:nvPr/>
        </p:nvSpPr>
        <p:spPr>
          <a:xfrm>
            <a:off x="727033" y="4643560"/>
            <a:ext cx="10737934" cy="201681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457200" algn="l">
              <a:buFont typeface="+mj-lt"/>
              <a:buAutoNum type="arabicPeriod" startAt="3"/>
            </a:pPr>
            <a:r>
              <a:rPr lang="tr-TR" sz="2400" dirty="0">
                <a:solidFill>
                  <a:schemeClr val="bg1"/>
                </a:solidFill>
              </a:rPr>
              <a:t>Tahmin sonucu oluşan her değer için oylama gerçekleştirilir,</a:t>
            </a:r>
            <a:br>
              <a:rPr lang="tr-TR" sz="2400" dirty="0">
                <a:solidFill>
                  <a:schemeClr val="bg1"/>
                </a:solidFill>
              </a:rPr>
            </a:br>
            <a:r>
              <a:rPr lang="tr-TR" sz="2400" dirty="0">
                <a:solidFill>
                  <a:schemeClr val="bg1"/>
                </a:solidFill>
              </a:rPr>
              <a:t>(Sınıflandırma problemi için Modu (Mode), Regresyon problemi için Ortalamayı (Mean))</a:t>
            </a:r>
          </a:p>
          <a:p>
            <a:pPr marL="457200" indent="-457200" algn="l">
              <a:buFont typeface="+mj-lt"/>
              <a:buAutoNum type="arabicPeriod" startAt="3"/>
            </a:pPr>
            <a:r>
              <a:rPr lang="tr-TR" sz="2400" dirty="0">
                <a:solidFill>
                  <a:schemeClr val="bg1"/>
                </a:solidFill>
              </a:rPr>
              <a:t>Son olarak algoritma son tahmin için en çok oylanan değeri seçerek sonuç oluşturur.</a:t>
            </a:r>
          </a:p>
          <a:p>
            <a:endParaRPr lang="tr-TR" dirty="0"/>
          </a:p>
        </p:txBody>
      </p:sp>
    </p:spTree>
    <p:extLst>
      <p:ext uri="{BB962C8B-B14F-4D97-AF65-F5344CB8AC3E}">
        <p14:creationId xmlns:p14="http://schemas.microsoft.com/office/powerpoint/2010/main" val="4068175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7188AD-C369-711E-DBE9-3E64EBDC0A37}"/>
              </a:ext>
            </a:extLst>
          </p:cNvPr>
          <p:cNvSpPr>
            <a:spLocks noGrp="1"/>
          </p:cNvSpPr>
          <p:nvPr>
            <p:ph type="title"/>
          </p:nvPr>
        </p:nvSpPr>
        <p:spPr/>
        <p:txBody>
          <a:bodyPr/>
          <a:lstStyle/>
          <a:p>
            <a:r>
              <a:rPr lang="nn-NO" dirty="0"/>
              <a:t>Rastgele Orman algoritmasının kullanıldığı alanlar</a:t>
            </a:r>
            <a:r>
              <a:rPr lang="tr-TR" dirty="0"/>
              <a:t> neler?</a:t>
            </a:r>
          </a:p>
        </p:txBody>
      </p:sp>
      <p:sp>
        <p:nvSpPr>
          <p:cNvPr id="3" name="İçerik Yer Tutucusu 2">
            <a:extLst>
              <a:ext uri="{FF2B5EF4-FFF2-40B4-BE49-F238E27FC236}">
                <a16:creationId xmlns:a16="http://schemas.microsoft.com/office/drawing/2014/main" id="{5680D853-B312-5FD7-7E35-0473E56BAC5C}"/>
              </a:ext>
            </a:extLst>
          </p:cNvPr>
          <p:cNvSpPr>
            <a:spLocks noGrp="1"/>
          </p:cNvSpPr>
          <p:nvPr>
            <p:ph idx="1"/>
          </p:nvPr>
        </p:nvSpPr>
        <p:spPr/>
        <p:txBody>
          <a:bodyPr>
            <a:normAutofit/>
          </a:bodyPr>
          <a:lstStyle/>
          <a:p>
            <a:pPr algn="l"/>
            <a:r>
              <a:rPr lang="tr-TR" sz="2400" dirty="0"/>
              <a:t>Rastgele Orman algoritması Bankacılık, Tıp, Borsa ve E-ticaret sistemlerinde aktif olarak kullanılmaktadır.</a:t>
            </a:r>
          </a:p>
          <a:p>
            <a:pPr algn="l"/>
            <a:r>
              <a:rPr lang="tr-TR" sz="2400" dirty="0"/>
              <a:t>Bankacılıkta Rastgele Orman algoritması sadık müşterileri bulmak için kullanılır buda kredileri bol miktarda alabilecek ve bankaya doğru ödeme yapabilecek müşteriler anlamına gelmektedir ve sahtekarlık yapan müşterileri, yani gereken zamanda borçları geri ödemelerini yapmayan veya banka için tehlikeli eylemler yapma gibi kötü kayıtları olan müşteriler anlamına gelmektedir.</a:t>
            </a:r>
          </a:p>
        </p:txBody>
      </p:sp>
    </p:spTree>
    <p:extLst>
      <p:ext uri="{BB962C8B-B14F-4D97-AF65-F5344CB8AC3E}">
        <p14:creationId xmlns:p14="http://schemas.microsoft.com/office/powerpoint/2010/main" val="3706161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DE5743-1D5E-F9D8-06B4-79B4640D2700}"/>
              </a:ext>
            </a:extLst>
          </p:cNvPr>
          <p:cNvSpPr>
            <a:spLocks noGrp="1"/>
          </p:cNvSpPr>
          <p:nvPr>
            <p:ph idx="1"/>
          </p:nvPr>
        </p:nvSpPr>
        <p:spPr>
          <a:xfrm>
            <a:off x="677334" y="1488613"/>
            <a:ext cx="8596668" cy="3880773"/>
          </a:xfrm>
        </p:spPr>
        <p:txBody>
          <a:bodyPr>
            <a:normAutofit fontScale="92500" lnSpcReduction="20000"/>
          </a:bodyPr>
          <a:lstStyle/>
          <a:p>
            <a:pPr algn="l"/>
            <a:r>
              <a:rPr lang="tr-TR" sz="2600" dirty="0"/>
              <a:t>Tıpta Rastgele Orman algoritması hem ilaçlardaki bileşenlerin doğru kombinasyonunu tanımlamak hem de hastanın tıbbi kayıtlarını analiz ederek hastalıkları tanımlamak için kullanılır.</a:t>
            </a:r>
          </a:p>
          <a:p>
            <a:pPr algn="l"/>
            <a:r>
              <a:rPr lang="tr-TR" sz="2600" dirty="0"/>
              <a:t>Borsada Rastgele Orman algoritması bir hisse senedin davranışını ve beklenen zarar veya karı tanımlamak için kullanılabilir.</a:t>
            </a:r>
          </a:p>
          <a:p>
            <a:pPr algn="l"/>
            <a:r>
              <a:rPr lang="tr-TR" sz="2600" dirty="0"/>
              <a:t>E-Ticarette Rastgele Orman Algoritması benzer müşterilerin deneyimlerine dayanarak, müşterinin tavsiye edilen ürünleri beğenip beğenmeyeceğini tahmin etmek için kullanılabilir.</a:t>
            </a:r>
          </a:p>
          <a:p>
            <a:endParaRPr lang="tr-TR" dirty="0"/>
          </a:p>
        </p:txBody>
      </p:sp>
    </p:spTree>
    <p:extLst>
      <p:ext uri="{BB962C8B-B14F-4D97-AF65-F5344CB8AC3E}">
        <p14:creationId xmlns:p14="http://schemas.microsoft.com/office/powerpoint/2010/main" val="1249729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164E95-A88B-D0FE-5313-F41001467346}"/>
              </a:ext>
            </a:extLst>
          </p:cNvPr>
          <p:cNvSpPr>
            <a:spLocks noGrp="1"/>
          </p:cNvSpPr>
          <p:nvPr>
            <p:ph type="title"/>
          </p:nvPr>
        </p:nvSpPr>
        <p:spPr>
          <a:xfrm>
            <a:off x="677334" y="774435"/>
            <a:ext cx="8596668" cy="1320800"/>
          </a:xfrm>
        </p:spPr>
        <p:txBody>
          <a:bodyPr/>
          <a:lstStyle/>
          <a:p>
            <a:r>
              <a:rPr lang="tr-TR" dirty="0"/>
              <a:t>Rastgele Orman algoritmasının avantajları neler?</a:t>
            </a:r>
          </a:p>
        </p:txBody>
      </p:sp>
      <p:sp>
        <p:nvSpPr>
          <p:cNvPr id="3" name="İçerik Yer Tutucusu 2">
            <a:extLst>
              <a:ext uri="{FF2B5EF4-FFF2-40B4-BE49-F238E27FC236}">
                <a16:creationId xmlns:a16="http://schemas.microsoft.com/office/drawing/2014/main" id="{427BBC26-BCC2-47FA-6B14-C3DA9EB29B4F}"/>
              </a:ext>
            </a:extLst>
          </p:cNvPr>
          <p:cNvSpPr>
            <a:spLocks noGrp="1"/>
          </p:cNvSpPr>
          <p:nvPr>
            <p:ph idx="1"/>
          </p:nvPr>
        </p:nvSpPr>
        <p:spPr>
          <a:xfrm>
            <a:off x="677334" y="2202792"/>
            <a:ext cx="8596668" cy="3880773"/>
          </a:xfrm>
        </p:spPr>
        <p:txBody>
          <a:bodyPr/>
          <a:lstStyle/>
          <a:p>
            <a:pPr marL="457200" indent="-457200" algn="l">
              <a:buFont typeface="+mj-lt"/>
              <a:buAutoNum type="arabicPeriod"/>
            </a:pPr>
            <a:r>
              <a:rPr lang="tr-TR" sz="2400" dirty="0"/>
              <a:t>Sınıflandırma problemlerindeki uygulamalar için Rastgele Orman algoritması Aşırı uyum problemini önlemektedir.</a:t>
            </a:r>
          </a:p>
          <a:p>
            <a:pPr marL="457200" indent="-457200" algn="l">
              <a:buFont typeface="+mj-lt"/>
              <a:buAutoNum type="arabicPeriod"/>
            </a:pPr>
            <a:r>
              <a:rPr lang="tr-TR" sz="2400" dirty="0"/>
              <a:t>Rastgele Orman algoritmasının hem sınıflandırma hem de regresyon problemlerinde kullanılabilir.</a:t>
            </a:r>
          </a:p>
          <a:p>
            <a:pPr marL="457200" indent="-457200" algn="l">
              <a:buFont typeface="+mj-lt"/>
              <a:buAutoNum type="arabicPeriod"/>
            </a:pPr>
            <a:r>
              <a:rPr lang="tr-TR" sz="2400" dirty="0"/>
              <a:t>Rastgele Orman algoritması, eğitim veri setindeki mevcut özellikler arasından en önemli özelliği tanımlamak için kullanılabilir.</a:t>
            </a:r>
          </a:p>
          <a:p>
            <a:endParaRPr lang="tr-TR" dirty="0"/>
          </a:p>
        </p:txBody>
      </p:sp>
    </p:spTree>
    <p:extLst>
      <p:ext uri="{BB962C8B-B14F-4D97-AF65-F5344CB8AC3E}">
        <p14:creationId xmlns:p14="http://schemas.microsoft.com/office/powerpoint/2010/main" val="211972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3B6B2A-93A4-1424-EE69-6F5727737041}"/>
              </a:ext>
            </a:extLst>
          </p:cNvPr>
          <p:cNvSpPr>
            <a:spLocks noGrp="1"/>
          </p:cNvSpPr>
          <p:nvPr>
            <p:ph type="title"/>
          </p:nvPr>
        </p:nvSpPr>
        <p:spPr>
          <a:xfrm>
            <a:off x="677334" y="724710"/>
            <a:ext cx="8596668" cy="1320800"/>
          </a:xfrm>
        </p:spPr>
        <p:txBody>
          <a:bodyPr/>
          <a:lstStyle/>
          <a:p>
            <a:r>
              <a:rPr lang="tr-TR" dirty="0"/>
              <a:t>Kaynaklar</a:t>
            </a:r>
          </a:p>
        </p:txBody>
      </p:sp>
      <p:sp>
        <p:nvSpPr>
          <p:cNvPr id="3" name="İçerik Yer Tutucusu 2">
            <a:extLst>
              <a:ext uri="{FF2B5EF4-FFF2-40B4-BE49-F238E27FC236}">
                <a16:creationId xmlns:a16="http://schemas.microsoft.com/office/drawing/2014/main" id="{00597A4E-E741-0B5F-79D9-6C709E65B984}"/>
              </a:ext>
            </a:extLst>
          </p:cNvPr>
          <p:cNvSpPr>
            <a:spLocks noGrp="1"/>
          </p:cNvSpPr>
          <p:nvPr>
            <p:ph idx="1"/>
          </p:nvPr>
        </p:nvSpPr>
        <p:spPr>
          <a:xfrm>
            <a:off x="677334" y="1592117"/>
            <a:ext cx="8596668" cy="3880773"/>
          </a:xfrm>
        </p:spPr>
        <p:txBody>
          <a:bodyPr>
            <a:normAutofit fontScale="92500" lnSpcReduction="10000"/>
          </a:bodyPr>
          <a:lstStyle/>
          <a:p>
            <a:r>
              <a:rPr lang="tr-TR" sz="2000" dirty="0">
                <a:hlinkClick r:id="rId2"/>
              </a:rPr>
              <a:t>https://medium.com/deep-learning-turkiye/nedir-bu-destek-vektör-makineleri-makine-öğrenmesi-serisi-2-94e576e4223e</a:t>
            </a:r>
            <a:endParaRPr lang="tr-TR" sz="2000" dirty="0"/>
          </a:p>
          <a:p>
            <a:r>
              <a:rPr lang="tr-TR" sz="2000" dirty="0">
                <a:hlinkClick r:id="rId3"/>
              </a:rPr>
              <a:t>https://burakugur.medium.com/destek-vektör-makinesi-svm-f07f57f0a641</a:t>
            </a:r>
            <a:endParaRPr lang="tr-TR" sz="2000" dirty="0"/>
          </a:p>
          <a:p>
            <a:r>
              <a:rPr lang="tr-TR" sz="2000" dirty="0">
                <a:hlinkClick r:id="rId4"/>
              </a:rPr>
              <a:t>https://www.slideshare.net/oguzhantas/destek-vektr-makineleri-support-vector-machine</a:t>
            </a:r>
            <a:endParaRPr lang="tr-TR" sz="2000" dirty="0"/>
          </a:p>
          <a:p>
            <a:r>
              <a:rPr lang="tr-TR" sz="2000" dirty="0">
                <a:hlinkClick r:id="rId5"/>
              </a:rPr>
              <a:t>https://miracozturk.com/python-ile-siniflandirma-analizleri-destek-vektor-makinasi-dvm/</a:t>
            </a:r>
            <a:endParaRPr lang="tr-TR" sz="2000" dirty="0"/>
          </a:p>
          <a:p>
            <a:r>
              <a:rPr lang="tr-TR" sz="2000" dirty="0">
                <a:hlinkClick r:id="rId6"/>
              </a:rPr>
              <a:t>https://medium.com/@cemthecebi/rastgele-orman-algoritması-1600ca4f4784</a:t>
            </a:r>
            <a:endParaRPr lang="tr-TR" sz="2000" dirty="0"/>
          </a:p>
          <a:p>
            <a:r>
              <a:rPr lang="tr-TR" sz="2000" dirty="0">
                <a:hlinkClick r:id="rId7"/>
              </a:rPr>
              <a:t>https://miracozturk.com/python-ile-siniflandirma-analizleri-rastgele-orman-random-forest-algoritmasi/</a:t>
            </a:r>
            <a:endParaRPr lang="tr-TR" sz="2000" dirty="0"/>
          </a:p>
          <a:p>
            <a:endParaRPr lang="tr-TR" sz="2000" dirty="0"/>
          </a:p>
          <a:p>
            <a:endParaRPr lang="tr-TR" dirty="0"/>
          </a:p>
        </p:txBody>
      </p:sp>
      <p:sp>
        <p:nvSpPr>
          <p:cNvPr id="4" name="Başlık 1">
            <a:extLst>
              <a:ext uri="{FF2B5EF4-FFF2-40B4-BE49-F238E27FC236}">
                <a16:creationId xmlns:a16="http://schemas.microsoft.com/office/drawing/2014/main" id="{7203FE1D-515D-072C-DF42-B9ADF9442B06}"/>
              </a:ext>
            </a:extLst>
          </p:cNvPr>
          <p:cNvSpPr txBox="1">
            <a:spLocks/>
          </p:cNvSpPr>
          <p:nvPr/>
        </p:nvSpPr>
        <p:spPr>
          <a:xfrm>
            <a:off x="1797666" y="567989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Beni dinlediğiniz için teşekkürler </a:t>
            </a:r>
            <a:r>
              <a:rPr lang="tr-TR" dirty="0">
                <a:sym typeface="Wingdings" panose="05000000000000000000" pitchFamily="2" charset="2"/>
              </a:rPr>
              <a:t></a:t>
            </a:r>
            <a:endParaRPr lang="tr-TR" dirty="0"/>
          </a:p>
        </p:txBody>
      </p:sp>
    </p:spTree>
    <p:extLst>
      <p:ext uri="{BB962C8B-B14F-4D97-AF65-F5344CB8AC3E}">
        <p14:creationId xmlns:p14="http://schemas.microsoft.com/office/powerpoint/2010/main" val="207215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471B7E-812E-3FAE-862E-05DB59BC28D9}"/>
              </a:ext>
            </a:extLst>
          </p:cNvPr>
          <p:cNvSpPr>
            <a:spLocks noGrp="1"/>
          </p:cNvSpPr>
          <p:nvPr>
            <p:ph type="title"/>
          </p:nvPr>
        </p:nvSpPr>
        <p:spPr>
          <a:xfrm>
            <a:off x="677334" y="1158241"/>
            <a:ext cx="8596668" cy="1320800"/>
          </a:xfrm>
        </p:spPr>
        <p:txBody>
          <a:bodyPr>
            <a:normAutofit fontScale="90000"/>
          </a:bodyPr>
          <a:lstStyle/>
          <a:p>
            <a:r>
              <a:rPr lang="tr-TR" dirty="0"/>
              <a:t>Genel manada Veriler (Küme Elemanları – Veri Grupları)</a:t>
            </a:r>
            <a:br>
              <a:rPr lang="tr-TR" b="0" i="0" dirty="0">
                <a:solidFill>
                  <a:srgbClr val="000000"/>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FB6209E9-15CD-C8F3-29FF-E1A9E166F7EC}"/>
              </a:ext>
            </a:extLst>
          </p:cNvPr>
          <p:cNvSpPr>
            <a:spLocks noGrp="1"/>
          </p:cNvSpPr>
          <p:nvPr>
            <p:ph idx="1"/>
          </p:nvPr>
        </p:nvSpPr>
        <p:spPr>
          <a:xfrm>
            <a:off x="677334" y="2438573"/>
            <a:ext cx="8596668" cy="3880773"/>
          </a:xfrm>
        </p:spPr>
        <p:txBody>
          <a:bodyPr/>
          <a:lstStyle/>
          <a:p>
            <a:pPr algn="l">
              <a:buFont typeface="Wingdings" panose="05000000000000000000" pitchFamily="2" charset="2"/>
              <a:buChar char="§"/>
            </a:pPr>
            <a:r>
              <a:rPr lang="tr-TR" sz="2400" dirty="0"/>
              <a:t>Tek boyutta</a:t>
            </a:r>
            <a:r>
              <a:rPr lang="tr-TR" sz="2400" dirty="0">
                <a:solidFill>
                  <a:srgbClr val="92D050"/>
                </a:solidFill>
              </a:rPr>
              <a:t> </a:t>
            </a:r>
            <a:r>
              <a:rPr lang="tr-TR" sz="2400" u="sng" dirty="0">
                <a:solidFill>
                  <a:srgbClr val="92D050"/>
                </a:solidFill>
              </a:rPr>
              <a:t>Nokta</a:t>
            </a:r>
            <a:r>
              <a:rPr lang="tr-TR" sz="2400" dirty="0"/>
              <a:t>,</a:t>
            </a:r>
          </a:p>
          <a:p>
            <a:pPr algn="l">
              <a:buFont typeface="Wingdings" panose="05000000000000000000" pitchFamily="2" charset="2"/>
              <a:buChar char="§"/>
            </a:pPr>
            <a:r>
              <a:rPr lang="tr-TR" sz="2400" dirty="0"/>
              <a:t>İki boyutta</a:t>
            </a:r>
            <a:r>
              <a:rPr lang="tr-TR" sz="2400" u="sng" dirty="0"/>
              <a:t> </a:t>
            </a:r>
            <a:r>
              <a:rPr lang="tr-TR" sz="2400" u="sng" dirty="0">
                <a:solidFill>
                  <a:srgbClr val="92D050"/>
                </a:solidFill>
              </a:rPr>
              <a:t>Doğru</a:t>
            </a:r>
            <a:r>
              <a:rPr lang="tr-TR" sz="2400" dirty="0"/>
              <a:t>,</a:t>
            </a:r>
          </a:p>
          <a:p>
            <a:pPr algn="l">
              <a:buFont typeface="Wingdings" panose="05000000000000000000" pitchFamily="2" charset="2"/>
              <a:buChar char="§"/>
            </a:pPr>
            <a:r>
              <a:rPr lang="tr-TR" sz="2400" dirty="0"/>
              <a:t>Üç boyutta </a:t>
            </a:r>
            <a:r>
              <a:rPr lang="tr-TR" sz="2400" u="sng" dirty="0">
                <a:solidFill>
                  <a:srgbClr val="92D050"/>
                </a:solidFill>
              </a:rPr>
              <a:t>Düzlem</a:t>
            </a:r>
            <a:r>
              <a:rPr lang="tr-TR" sz="2400" dirty="0"/>
              <a:t>, </a:t>
            </a:r>
          </a:p>
          <a:p>
            <a:pPr algn="l">
              <a:buFont typeface="Wingdings" panose="05000000000000000000" pitchFamily="2" charset="2"/>
              <a:buChar char="§"/>
            </a:pPr>
            <a:r>
              <a:rPr lang="tr-TR" sz="2400" dirty="0"/>
              <a:t>Çok boyutlu uzayda </a:t>
            </a:r>
            <a:r>
              <a:rPr lang="tr-TR" sz="2400" u="sng" dirty="0">
                <a:solidFill>
                  <a:srgbClr val="92D050"/>
                </a:solidFill>
              </a:rPr>
              <a:t>Hiper Düzlem </a:t>
            </a:r>
            <a:r>
              <a:rPr lang="tr-TR" sz="2400" dirty="0"/>
              <a:t>kullanılarak birbirilerinden ayrılmaktadır.</a:t>
            </a:r>
          </a:p>
          <a:p>
            <a:endParaRPr lang="tr-TR" dirty="0"/>
          </a:p>
        </p:txBody>
      </p:sp>
    </p:spTree>
    <p:extLst>
      <p:ext uri="{BB962C8B-B14F-4D97-AF65-F5344CB8AC3E}">
        <p14:creationId xmlns:p14="http://schemas.microsoft.com/office/powerpoint/2010/main" val="171755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23A46E-3AC5-2776-5175-13A46CEA870B}"/>
              </a:ext>
            </a:extLst>
          </p:cNvPr>
          <p:cNvSpPr>
            <a:spLocks noGrp="1"/>
          </p:cNvSpPr>
          <p:nvPr>
            <p:ph type="title"/>
          </p:nvPr>
        </p:nvSpPr>
        <p:spPr/>
        <p:txBody>
          <a:bodyPr/>
          <a:lstStyle/>
          <a:p>
            <a:r>
              <a:rPr lang="tr-TR" dirty="0"/>
              <a:t>Tek boyut mantığı (temsili olarak);</a:t>
            </a:r>
          </a:p>
        </p:txBody>
      </p:sp>
      <p:sp>
        <p:nvSpPr>
          <p:cNvPr id="3" name="İçerik Yer Tutucusu 2">
            <a:extLst>
              <a:ext uri="{FF2B5EF4-FFF2-40B4-BE49-F238E27FC236}">
                <a16:creationId xmlns:a16="http://schemas.microsoft.com/office/drawing/2014/main" id="{2433A892-D6E9-9A46-7CF2-0CC8FA74ADBD}"/>
              </a:ext>
            </a:extLst>
          </p:cNvPr>
          <p:cNvSpPr>
            <a:spLocks noGrp="1"/>
          </p:cNvSpPr>
          <p:nvPr>
            <p:ph idx="1"/>
          </p:nvPr>
        </p:nvSpPr>
        <p:spPr>
          <a:xfrm>
            <a:off x="677334" y="4283152"/>
            <a:ext cx="8596668" cy="2060205"/>
          </a:xfrm>
        </p:spPr>
        <p:txBody>
          <a:bodyPr>
            <a:normAutofit/>
          </a:bodyPr>
          <a:lstStyle/>
          <a:p>
            <a:r>
              <a:rPr lang="tr-TR" sz="2400" dirty="0">
                <a:solidFill>
                  <a:srgbClr val="92D050"/>
                </a:solidFill>
              </a:rPr>
              <a:t>Ayrılma Noktası </a:t>
            </a:r>
            <a:r>
              <a:rPr lang="tr-TR" sz="2400" dirty="0"/>
              <a:t>: Tek boyutta iki veri grubunu birbirinden ayıran en yakın iki noktanın orta noktası olarak ifadelendirilmektedir.</a:t>
            </a:r>
          </a:p>
        </p:txBody>
      </p:sp>
      <p:pic>
        <p:nvPicPr>
          <p:cNvPr id="2050" name="Picture 2" descr="microsoft power bi python classification analyze support vector machine statistic one dimension point example">
            <a:extLst>
              <a:ext uri="{FF2B5EF4-FFF2-40B4-BE49-F238E27FC236}">
                <a16:creationId xmlns:a16="http://schemas.microsoft.com/office/drawing/2014/main" id="{D5E974D5-79C8-E590-F29B-B786B6878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600786"/>
            <a:ext cx="91344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7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54F6BF-A264-6872-C329-CCB9987F46F9}"/>
              </a:ext>
            </a:extLst>
          </p:cNvPr>
          <p:cNvSpPr>
            <a:spLocks noGrp="1"/>
          </p:cNvSpPr>
          <p:nvPr>
            <p:ph type="title"/>
          </p:nvPr>
        </p:nvSpPr>
        <p:spPr>
          <a:xfrm>
            <a:off x="674663" y="635390"/>
            <a:ext cx="8596668" cy="1320800"/>
          </a:xfrm>
        </p:spPr>
        <p:txBody>
          <a:bodyPr/>
          <a:lstStyle/>
          <a:p>
            <a:r>
              <a:rPr lang="tr-TR" dirty="0"/>
              <a:t>İki boyutta (temsili olarak);</a:t>
            </a:r>
          </a:p>
        </p:txBody>
      </p:sp>
      <p:sp>
        <p:nvSpPr>
          <p:cNvPr id="3" name="İçerik Yer Tutucusu 2">
            <a:extLst>
              <a:ext uri="{FF2B5EF4-FFF2-40B4-BE49-F238E27FC236}">
                <a16:creationId xmlns:a16="http://schemas.microsoft.com/office/drawing/2014/main" id="{6322BC5D-2A50-9323-C347-4F055D7EBCD0}"/>
              </a:ext>
            </a:extLst>
          </p:cNvPr>
          <p:cNvSpPr>
            <a:spLocks noGrp="1"/>
          </p:cNvSpPr>
          <p:nvPr>
            <p:ph idx="1"/>
          </p:nvPr>
        </p:nvSpPr>
        <p:spPr>
          <a:xfrm>
            <a:off x="674663" y="1600200"/>
            <a:ext cx="5104488" cy="3657599"/>
          </a:xfrm>
        </p:spPr>
        <p:txBody>
          <a:bodyPr>
            <a:normAutofit fontScale="92500" lnSpcReduction="20000"/>
          </a:bodyPr>
          <a:lstStyle/>
          <a:p>
            <a:r>
              <a:rPr lang="tr-TR" sz="2600" dirty="0">
                <a:solidFill>
                  <a:srgbClr val="92D050"/>
                </a:solidFill>
              </a:rPr>
              <a:t>Destek Vektörleri (Support Vector): </a:t>
            </a:r>
            <a:r>
              <a:rPr lang="tr-TR" sz="2600" dirty="0"/>
              <a:t>Bir sınıftan (gruplara ait elemanlardan) hiper düzleme en yakın olan farklı veri grubu noktaları olarak ifadelendirilmektedir.</a:t>
            </a:r>
          </a:p>
          <a:p>
            <a:pPr marL="0" indent="0">
              <a:buNone/>
            </a:pPr>
            <a:endParaRPr lang="tr-TR" sz="2600" dirty="0"/>
          </a:p>
          <a:p>
            <a:r>
              <a:rPr lang="tr-TR" sz="2600" dirty="0">
                <a:solidFill>
                  <a:srgbClr val="92D050"/>
                </a:solidFill>
              </a:rPr>
              <a:t>Hiper Düzlem (Hyper Plane): </a:t>
            </a:r>
            <a:r>
              <a:rPr lang="tr-TR" sz="2600" dirty="0"/>
              <a:t>Bir sınıfa ait iki veri grubunu (en az) birbirinden ayıran düzlem olarak ifadelendirilmektedir.</a:t>
            </a:r>
          </a:p>
          <a:p>
            <a:endParaRPr lang="tr-TR" dirty="0"/>
          </a:p>
        </p:txBody>
      </p:sp>
      <p:pic>
        <p:nvPicPr>
          <p:cNvPr id="5" name="Resim 4">
            <a:extLst>
              <a:ext uri="{FF2B5EF4-FFF2-40B4-BE49-F238E27FC236}">
                <a16:creationId xmlns:a16="http://schemas.microsoft.com/office/drawing/2014/main" id="{611E57D3-B68B-FAD4-7475-4F68F03420B0}"/>
              </a:ext>
            </a:extLst>
          </p:cNvPr>
          <p:cNvPicPr>
            <a:picLocks noChangeAspect="1"/>
          </p:cNvPicPr>
          <p:nvPr/>
        </p:nvPicPr>
        <p:blipFill>
          <a:blip r:embed="rId2"/>
          <a:stretch>
            <a:fillRect/>
          </a:stretch>
        </p:blipFill>
        <p:spPr>
          <a:xfrm>
            <a:off x="6096000" y="1600200"/>
            <a:ext cx="5932463" cy="4181622"/>
          </a:xfrm>
          <a:prstGeom prst="rect">
            <a:avLst/>
          </a:prstGeom>
        </p:spPr>
      </p:pic>
    </p:spTree>
    <p:extLst>
      <p:ext uri="{BB962C8B-B14F-4D97-AF65-F5344CB8AC3E}">
        <p14:creationId xmlns:p14="http://schemas.microsoft.com/office/powerpoint/2010/main" val="164537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FD86B4-77BE-5204-8B74-643D2952706E}"/>
              </a:ext>
            </a:extLst>
          </p:cNvPr>
          <p:cNvSpPr>
            <a:spLocks noGrp="1"/>
          </p:cNvSpPr>
          <p:nvPr>
            <p:ph type="title"/>
          </p:nvPr>
        </p:nvSpPr>
        <p:spPr/>
        <p:txBody>
          <a:bodyPr/>
          <a:lstStyle/>
          <a:p>
            <a:r>
              <a:rPr lang="tr-TR" dirty="0"/>
              <a:t>Üç boyut ise (temsili olarak);</a:t>
            </a:r>
          </a:p>
        </p:txBody>
      </p:sp>
      <p:pic>
        <p:nvPicPr>
          <p:cNvPr id="5" name="Resim 4">
            <a:extLst>
              <a:ext uri="{FF2B5EF4-FFF2-40B4-BE49-F238E27FC236}">
                <a16:creationId xmlns:a16="http://schemas.microsoft.com/office/drawing/2014/main" id="{7CFC92EE-03E8-DA4A-198E-D622C50EEC40}"/>
              </a:ext>
            </a:extLst>
          </p:cNvPr>
          <p:cNvPicPr>
            <a:picLocks noChangeAspect="1"/>
          </p:cNvPicPr>
          <p:nvPr/>
        </p:nvPicPr>
        <p:blipFill>
          <a:blip r:embed="rId2"/>
          <a:stretch>
            <a:fillRect/>
          </a:stretch>
        </p:blipFill>
        <p:spPr>
          <a:xfrm>
            <a:off x="818011" y="1493827"/>
            <a:ext cx="8086838" cy="4754573"/>
          </a:xfrm>
          <a:prstGeom prst="rect">
            <a:avLst/>
          </a:prstGeom>
        </p:spPr>
      </p:pic>
    </p:spTree>
    <p:extLst>
      <p:ext uri="{BB962C8B-B14F-4D97-AF65-F5344CB8AC3E}">
        <p14:creationId xmlns:p14="http://schemas.microsoft.com/office/powerpoint/2010/main" val="10927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8B5AFC5-B9F8-E988-A752-50BEC92784B3}"/>
              </a:ext>
            </a:extLst>
          </p:cNvPr>
          <p:cNvPicPr>
            <a:picLocks noChangeAspect="1"/>
          </p:cNvPicPr>
          <p:nvPr/>
        </p:nvPicPr>
        <p:blipFill>
          <a:blip r:embed="rId2"/>
          <a:stretch>
            <a:fillRect/>
          </a:stretch>
        </p:blipFill>
        <p:spPr>
          <a:xfrm>
            <a:off x="4901499" y="569743"/>
            <a:ext cx="6925322" cy="5475297"/>
          </a:xfrm>
          <a:prstGeom prst="rect">
            <a:avLst/>
          </a:prstGeom>
        </p:spPr>
      </p:pic>
      <p:sp>
        <p:nvSpPr>
          <p:cNvPr id="8" name="Dikdörtgen 7">
            <a:extLst>
              <a:ext uri="{FF2B5EF4-FFF2-40B4-BE49-F238E27FC236}">
                <a16:creationId xmlns:a16="http://schemas.microsoft.com/office/drawing/2014/main" id="{116B8A7A-E134-0D2E-D8F1-81C6D7317270}"/>
              </a:ext>
            </a:extLst>
          </p:cNvPr>
          <p:cNvSpPr/>
          <p:nvPr/>
        </p:nvSpPr>
        <p:spPr>
          <a:xfrm>
            <a:off x="1927274" y="4656406"/>
            <a:ext cx="942535" cy="3657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D6723382-EFC4-EE28-0D19-7C0C2465686D}"/>
              </a:ext>
            </a:extLst>
          </p:cNvPr>
          <p:cNvSpPr>
            <a:spLocks noGrp="1"/>
          </p:cNvSpPr>
          <p:nvPr>
            <p:ph idx="1"/>
          </p:nvPr>
        </p:nvSpPr>
        <p:spPr>
          <a:xfrm>
            <a:off x="365179" y="569743"/>
            <a:ext cx="4403769" cy="6038004"/>
          </a:xfrm>
        </p:spPr>
        <p:txBody>
          <a:bodyPr>
            <a:normAutofit/>
          </a:bodyPr>
          <a:lstStyle/>
          <a:p>
            <a:r>
              <a:rPr lang="tr-TR" sz="2400" dirty="0"/>
              <a:t>Tabloda </a:t>
            </a:r>
            <a:r>
              <a:rPr lang="tr-TR" sz="2400" dirty="0">
                <a:solidFill>
                  <a:schemeClr val="accent1"/>
                </a:solidFill>
              </a:rPr>
              <a:t>siyahlar</a:t>
            </a:r>
            <a:r>
              <a:rPr lang="tr-TR" sz="2400" dirty="0"/>
              <a:t> ve </a:t>
            </a:r>
            <a:r>
              <a:rPr lang="tr-TR" sz="2400" dirty="0">
                <a:solidFill>
                  <a:schemeClr val="accent1"/>
                </a:solidFill>
              </a:rPr>
              <a:t>beyazlar</a:t>
            </a:r>
            <a:r>
              <a:rPr lang="tr-TR" sz="2400" dirty="0"/>
              <a:t> olmak üzere </a:t>
            </a:r>
            <a:r>
              <a:rPr lang="tr-TR" sz="2400" dirty="0">
                <a:solidFill>
                  <a:schemeClr val="accent1"/>
                </a:solidFill>
              </a:rPr>
              <a:t>iki farklı sınıf </a:t>
            </a:r>
            <a:r>
              <a:rPr lang="tr-TR" sz="2400" dirty="0"/>
              <a:t>var. </a:t>
            </a:r>
            <a:r>
              <a:rPr lang="tr-TR" sz="2400" dirty="0">
                <a:solidFill>
                  <a:schemeClr val="tx1"/>
                </a:solidFill>
              </a:rPr>
              <a:t>Sınıflandırma problemlerindeki </a:t>
            </a:r>
            <a:r>
              <a:rPr lang="tr-TR" sz="2400" dirty="0">
                <a:solidFill>
                  <a:srgbClr val="92D050"/>
                </a:solidFill>
              </a:rPr>
              <a:t>asıl amacımız gelecek verinin hangi sınıfta yer alacağını karar vermektir</a:t>
            </a:r>
            <a:r>
              <a:rPr lang="tr-TR" sz="2400" dirty="0">
                <a:solidFill>
                  <a:schemeClr val="tx1"/>
                </a:solidFill>
              </a:rPr>
              <a:t>. Bu sınıflandırmayı yapabilmek için </a:t>
            </a:r>
            <a:r>
              <a:rPr lang="tr-TR" sz="2400" dirty="0">
                <a:solidFill>
                  <a:srgbClr val="92D050"/>
                </a:solidFill>
              </a:rPr>
              <a:t>iki sınıfı ayıran bir doğru çizilir ve bu doğrunun ±1'i arasında kalan yeşil bölgeye</a:t>
            </a:r>
            <a:r>
              <a:rPr lang="tr-TR" sz="2400" dirty="0">
                <a:solidFill>
                  <a:schemeClr val="tx1"/>
                </a:solidFill>
              </a:rPr>
              <a:t> </a:t>
            </a:r>
            <a:r>
              <a:rPr lang="tr-TR" sz="2400" dirty="0">
                <a:solidFill>
                  <a:srgbClr val="92D050"/>
                </a:solidFill>
              </a:rPr>
              <a:t>Margin</a:t>
            </a:r>
            <a:r>
              <a:rPr lang="tr-TR" sz="2400" dirty="0">
                <a:solidFill>
                  <a:schemeClr val="tx1"/>
                </a:solidFill>
              </a:rPr>
              <a:t> adı verilir. </a:t>
            </a:r>
            <a:r>
              <a:rPr lang="tr-TR" sz="2400" u="sng" dirty="0">
                <a:solidFill>
                  <a:schemeClr val="tx1"/>
                </a:solidFill>
              </a:rPr>
              <a:t>Margin ne kadar geniş ise iki veya daha fazla sınıf o kadar iyi ayrıştırılır.</a:t>
            </a:r>
          </a:p>
        </p:txBody>
      </p:sp>
    </p:spTree>
    <p:extLst>
      <p:ext uri="{BB962C8B-B14F-4D97-AF65-F5344CB8AC3E}">
        <p14:creationId xmlns:p14="http://schemas.microsoft.com/office/powerpoint/2010/main" val="22027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495D6-7869-2232-4CB1-C7395C927DAC}"/>
              </a:ext>
            </a:extLst>
          </p:cNvPr>
          <p:cNvSpPr>
            <a:spLocks noGrp="1"/>
          </p:cNvSpPr>
          <p:nvPr>
            <p:ph type="title"/>
          </p:nvPr>
        </p:nvSpPr>
        <p:spPr/>
        <p:txBody>
          <a:bodyPr/>
          <a:lstStyle/>
          <a:p>
            <a:r>
              <a:rPr lang="tr-TR" dirty="0"/>
              <a:t>Formüle bakacak olursak:</a:t>
            </a:r>
          </a:p>
        </p:txBody>
      </p:sp>
      <p:pic>
        <p:nvPicPr>
          <p:cNvPr id="1030" name="Picture 6">
            <a:extLst>
              <a:ext uri="{FF2B5EF4-FFF2-40B4-BE49-F238E27FC236}">
                <a16:creationId xmlns:a16="http://schemas.microsoft.com/office/drawing/2014/main" id="{E33D84A1-2F2B-2939-53F0-7B07FAFF1E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0745" y="1698152"/>
            <a:ext cx="3762375" cy="1314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İçerik Yer Tutucusu 2">
                <a:extLst>
                  <a:ext uri="{FF2B5EF4-FFF2-40B4-BE49-F238E27FC236}">
                    <a16:creationId xmlns:a16="http://schemas.microsoft.com/office/drawing/2014/main" id="{AE1B7BE3-1766-C60A-A6C8-4E5CF4446081}"/>
                  </a:ext>
                </a:extLst>
              </p:cNvPr>
              <p:cNvSpPr txBox="1">
                <a:spLocks/>
              </p:cNvSpPr>
              <p:nvPr/>
            </p:nvSpPr>
            <p:spPr>
              <a:xfrm>
                <a:off x="677334" y="3568145"/>
                <a:ext cx="8370858" cy="36394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t>Aslında değişen pek bir şey yok. </a:t>
                </a:r>
                <a:r>
                  <a:rPr lang="tr-TR" sz="2400" b="1" u="sng" dirty="0"/>
                  <a:t>w; ağırlık vektörü (</a:t>
                </a:r>
                <a14:m>
                  <m:oMath xmlns:m="http://schemas.openxmlformats.org/officeDocument/2006/math">
                    <m:sSub>
                      <m:sSubPr>
                        <m:ctrlPr>
                          <a:rPr lang="el-GR" sz="2400" b="1" i="1" u="sng" dirty="0" smtClean="0">
                            <a:solidFill>
                              <a:srgbClr val="836967"/>
                            </a:solidFill>
                            <a:latin typeface="Cambria Math" panose="02040503050406030204" pitchFamily="18" charset="0"/>
                          </a:rPr>
                        </m:ctrlPr>
                      </m:sSubPr>
                      <m:e>
                        <m:r>
                          <a:rPr lang="el-GR" sz="2400" b="1" i="1" u="sng" dirty="0">
                            <a:latin typeface="Cambria Math" panose="02040503050406030204" pitchFamily="18" charset="0"/>
                          </a:rPr>
                          <m:t>𝜽</m:t>
                        </m:r>
                      </m:e>
                      <m:sub>
                        <m:r>
                          <a:rPr lang="el-GR" sz="2400" b="1" i="0" u="sng" dirty="0">
                            <a:latin typeface="Cambria Math" panose="02040503050406030204" pitchFamily="18" charset="0"/>
                          </a:rPr>
                          <m:t>𝟏</m:t>
                        </m:r>
                      </m:sub>
                    </m:sSub>
                  </m:oMath>
                </a14:m>
                <a:r>
                  <a:rPr lang="el-GR" sz="2400" b="1" u="sng" dirty="0"/>
                  <a:t>), </a:t>
                </a:r>
                <a:r>
                  <a:rPr lang="tr-TR" sz="2400" b="1" u="sng" dirty="0"/>
                  <a:t>x; girdi vektörü</a:t>
                </a:r>
                <a:r>
                  <a:rPr lang="tr-TR" sz="2400" u="sng" dirty="0"/>
                  <a:t>, </a:t>
                </a:r>
                <a:r>
                  <a:rPr lang="tr-TR" sz="2400" b="1" u="sng" dirty="0"/>
                  <a:t>b; sapmadır (</a:t>
                </a:r>
                <a14:m>
                  <m:oMath xmlns:m="http://schemas.openxmlformats.org/officeDocument/2006/math">
                    <m:sSub>
                      <m:sSubPr>
                        <m:ctrlPr>
                          <a:rPr lang="el-GR" sz="2400" b="1" i="1" u="sng" dirty="0" smtClean="0">
                            <a:solidFill>
                              <a:srgbClr val="836967"/>
                            </a:solidFill>
                            <a:latin typeface="Cambria Math" panose="02040503050406030204" pitchFamily="18" charset="0"/>
                          </a:rPr>
                        </m:ctrlPr>
                      </m:sSubPr>
                      <m:e>
                        <m:r>
                          <a:rPr lang="el-GR" sz="2400" b="1" i="1" u="sng" dirty="0">
                            <a:latin typeface="Cambria Math" panose="02040503050406030204" pitchFamily="18" charset="0"/>
                          </a:rPr>
                          <m:t>𝜽</m:t>
                        </m:r>
                      </m:e>
                      <m:sub>
                        <m:r>
                          <a:rPr lang="el-GR" sz="2400" b="1" i="0" u="sng" dirty="0">
                            <a:latin typeface="Cambria Math" panose="02040503050406030204" pitchFamily="18" charset="0"/>
                          </a:rPr>
                          <m:t>𝟎</m:t>
                        </m:r>
                      </m:sub>
                    </m:sSub>
                  </m:oMath>
                </a14:m>
                <a:r>
                  <a:rPr lang="el-GR" sz="2400" b="1" u="sng" dirty="0"/>
                  <a:t>)</a:t>
                </a:r>
                <a:r>
                  <a:rPr lang="el-GR" sz="2400" dirty="0"/>
                  <a:t>. </a:t>
                </a:r>
                <a:r>
                  <a:rPr lang="tr-TR" sz="2400" dirty="0"/>
                  <a:t>Yeni bir değer için çıkan sonuç 0'dan küçükse, beyaz noktalara daha yakın olacaktır. Tam tersi, çıkan sonuç 0'a eşit veya büyükse, bu durumda siyah noktalara daha yakın olacaktır.</a:t>
                </a:r>
              </a:p>
            </p:txBody>
          </p:sp>
        </mc:Choice>
        <mc:Fallback xmlns="">
          <p:sp>
            <p:nvSpPr>
              <p:cNvPr id="6" name="İçerik Yer Tutucusu 2">
                <a:extLst>
                  <a:ext uri="{FF2B5EF4-FFF2-40B4-BE49-F238E27FC236}">
                    <a16:creationId xmlns:a16="http://schemas.microsoft.com/office/drawing/2014/main" id="{AE1B7BE3-1766-C60A-A6C8-4E5CF4446081}"/>
                  </a:ext>
                </a:extLst>
              </p:cNvPr>
              <p:cNvSpPr txBox="1">
                <a:spLocks noRot="1" noChangeAspect="1" noMove="1" noResize="1" noEditPoints="1" noAdjustHandles="1" noChangeArrowheads="1" noChangeShapeType="1" noTextEdit="1"/>
              </p:cNvSpPr>
              <p:nvPr/>
            </p:nvSpPr>
            <p:spPr>
              <a:xfrm>
                <a:off x="677334" y="3568145"/>
                <a:ext cx="8370858" cy="3639464"/>
              </a:xfrm>
              <a:prstGeom prst="rect">
                <a:avLst/>
              </a:prstGeom>
              <a:blipFill>
                <a:blip r:embed="rId3"/>
                <a:stretch>
                  <a:fillRect l="-583" t="-1340" r="-1020"/>
                </a:stretch>
              </a:blipFill>
            </p:spPr>
            <p:txBody>
              <a:bodyPr/>
              <a:lstStyle/>
              <a:p>
                <a:r>
                  <a:rPr lang="tr-TR">
                    <a:noFill/>
                  </a:rPr>
                  <a:t> </a:t>
                </a:r>
              </a:p>
            </p:txBody>
          </p:sp>
        </mc:Fallback>
      </mc:AlternateContent>
    </p:spTree>
    <p:extLst>
      <p:ext uri="{BB962C8B-B14F-4D97-AF65-F5344CB8AC3E}">
        <p14:creationId xmlns:p14="http://schemas.microsoft.com/office/powerpoint/2010/main" val="55204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EA84E8-713C-B7FD-11EE-717CBF1A54A1}"/>
              </a:ext>
            </a:extLst>
          </p:cNvPr>
          <p:cNvSpPr>
            <a:spLocks noGrp="1"/>
          </p:cNvSpPr>
          <p:nvPr>
            <p:ph type="title"/>
          </p:nvPr>
        </p:nvSpPr>
        <p:spPr>
          <a:xfrm>
            <a:off x="677334" y="274319"/>
            <a:ext cx="8596668" cy="766690"/>
          </a:xfrm>
        </p:spPr>
        <p:txBody>
          <a:bodyPr>
            <a:normAutofit fontScale="90000"/>
          </a:bodyPr>
          <a:lstStyle/>
          <a:p>
            <a:r>
              <a:rPr lang="en-US" sz="4000" dirty="0"/>
              <a:t>Hard Margin v</a:t>
            </a:r>
            <a:r>
              <a:rPr lang="tr-TR" sz="4000" dirty="0"/>
              <a:t>e</a:t>
            </a:r>
            <a:r>
              <a:rPr lang="en-US" sz="4000" dirty="0"/>
              <a:t> Soft Margin</a:t>
            </a:r>
            <a:br>
              <a:rPr lang="en-US"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150CFDB2-9807-9EFE-E268-F3D9CCE6DBA7}"/>
              </a:ext>
            </a:extLst>
          </p:cNvPr>
          <p:cNvSpPr>
            <a:spLocks noGrp="1"/>
          </p:cNvSpPr>
          <p:nvPr>
            <p:ph idx="1"/>
          </p:nvPr>
        </p:nvSpPr>
        <p:spPr>
          <a:xfrm>
            <a:off x="677334" y="5198011"/>
            <a:ext cx="9915639" cy="1484143"/>
          </a:xfrm>
        </p:spPr>
        <p:txBody>
          <a:bodyPr>
            <a:noAutofit/>
          </a:bodyPr>
          <a:lstStyle/>
          <a:p>
            <a:pPr marL="0" indent="0">
              <a:buNone/>
            </a:pPr>
            <a:r>
              <a:rPr lang="tr-TR" sz="2400" dirty="0">
                <a:solidFill>
                  <a:srgbClr val="92D050"/>
                </a:solidFill>
              </a:rPr>
              <a:t>Hard Margin : </a:t>
            </a:r>
            <a:r>
              <a:rPr lang="tr-TR" sz="2400" dirty="0"/>
              <a:t>Değerlerimizin-Örneklerimizin marjin bölgesi dışında bulunması olarak ifade edilmektedir.</a:t>
            </a:r>
            <a:br>
              <a:rPr lang="tr-TR" sz="2400" dirty="0"/>
            </a:br>
            <a:r>
              <a:rPr lang="tr-TR" sz="2400" dirty="0">
                <a:solidFill>
                  <a:srgbClr val="92D050"/>
                </a:solidFill>
              </a:rPr>
              <a:t>Soft Margin : </a:t>
            </a:r>
            <a:r>
              <a:rPr lang="tr-TR" sz="2400" dirty="0"/>
              <a:t>Değerlerimizin-Örneklerimizin marjin bölgesinde bulunması olarak ifade edilmektedir.</a:t>
            </a:r>
          </a:p>
        </p:txBody>
      </p:sp>
      <p:pic>
        <p:nvPicPr>
          <p:cNvPr id="5122" name="Picture 2" descr="microsoft power bi python classification analyze support vector machine statistic margin area hard soft dimension example">
            <a:extLst>
              <a:ext uri="{FF2B5EF4-FFF2-40B4-BE49-F238E27FC236}">
                <a16:creationId xmlns:a16="http://schemas.microsoft.com/office/drawing/2014/main" id="{89C27D7F-08F4-9759-3887-A2A58F0CC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041009"/>
            <a:ext cx="9753600" cy="399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605809"/>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832</TotalTime>
  <Words>1519</Words>
  <Application>Microsoft Office PowerPoint</Application>
  <PresentationFormat>Geniş ekran</PresentationFormat>
  <Paragraphs>96</Paragraphs>
  <Slides>26</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26</vt:i4>
      </vt:variant>
    </vt:vector>
  </HeadingPairs>
  <TitlesOfParts>
    <vt:vector size="36" baseType="lpstr">
      <vt:lpstr>Arial</vt:lpstr>
      <vt:lpstr>Arial Rounded MT Bold</vt:lpstr>
      <vt:lpstr>Bahnschrift SemiBold Condensed</vt:lpstr>
      <vt:lpstr>Cambria Math</vt:lpstr>
      <vt:lpstr>sohne</vt:lpstr>
      <vt:lpstr>source-serif-pro</vt:lpstr>
      <vt:lpstr>Trebuchet MS</vt:lpstr>
      <vt:lpstr>Wingdings</vt:lpstr>
      <vt:lpstr>Wingdings 3</vt:lpstr>
      <vt:lpstr>Yüzeyler</vt:lpstr>
      <vt:lpstr>DESTEK VEKTÖR MAKİNELERİ &amp; RASTGELE ORMAN</vt:lpstr>
      <vt:lpstr>Destek vektör makinesi nedir? </vt:lpstr>
      <vt:lpstr>Genel manada Veriler (Küme Elemanları – Veri Grupları) </vt:lpstr>
      <vt:lpstr>Tek boyut mantığı (temsili olarak);</vt:lpstr>
      <vt:lpstr>İki boyutta (temsili olarak);</vt:lpstr>
      <vt:lpstr>Üç boyut ise (temsili olarak);</vt:lpstr>
      <vt:lpstr>PowerPoint Sunusu</vt:lpstr>
      <vt:lpstr>Formüle bakacak olursak:</vt:lpstr>
      <vt:lpstr>Hard Margin ve Soft Margin </vt:lpstr>
      <vt:lpstr>SVM Girdi (Input) Verisi</vt:lpstr>
      <vt:lpstr>Doğrusal Destek Vektör Makinaları </vt:lpstr>
      <vt:lpstr>Doğrusal Olmayan Destek Vektör Makinaları </vt:lpstr>
      <vt:lpstr>Polinomal Çekirdekleme (Polynomial Kernel) </vt:lpstr>
      <vt:lpstr>Gauss Çekirdekleme (Gaussian RBF-Radial Basis Function/Kernel) </vt:lpstr>
      <vt:lpstr>PowerPoint Sunusu</vt:lpstr>
      <vt:lpstr>Günlük Hayatta Destek Vektör Makinesi Uygulamaları </vt:lpstr>
      <vt:lpstr>Avantajlar ve Dezavantajlar</vt:lpstr>
      <vt:lpstr>Rastgele Orman algoritması nedir? </vt:lpstr>
      <vt:lpstr>Neden Rastgele Orman algoritması?</vt:lpstr>
      <vt:lpstr>Rastgele Orman algoritması ile ilgi gerçek yaşamdan bir örnek</vt:lpstr>
      <vt:lpstr>PowerPoint Sunusu</vt:lpstr>
      <vt:lpstr>Rastgele Orman algoritması nasıl çalışır?</vt:lpstr>
      <vt:lpstr>Rastgele Orman algoritmasının kullanıldığı alanlar neler?</vt:lpstr>
      <vt:lpstr>PowerPoint Sunusu</vt:lpstr>
      <vt:lpstr>Rastgele Orman algoritmasının avantajları neler?</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DESTEK vektör MAKİNELERİ &amp; RASTGELE ORMAN</dc:title>
  <dc:creator>Muhammed Batuhan Aysel</dc:creator>
  <cp:lastModifiedBy>Muhammed Batuhan Aysel</cp:lastModifiedBy>
  <cp:revision>113</cp:revision>
  <dcterms:created xsi:type="dcterms:W3CDTF">2022-11-02T09:34:06Z</dcterms:created>
  <dcterms:modified xsi:type="dcterms:W3CDTF">2022-11-03T13:04:06Z</dcterms:modified>
</cp:coreProperties>
</file>