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334600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82161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B1794-1546-41E0-892D-CCAA607350CE}"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45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380247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B1794-1546-41E0-892D-CCAA607350CE}"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92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135890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3551800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415958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98619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DC41DAC-0533-42EC-9D25-7FBF5CB8C341}" type="datetimeFigureOut">
              <a:rPr lang="tr-TR" smtClean="0"/>
              <a:t>22.12.2022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406824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339777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DC41DAC-0533-42EC-9D25-7FBF5CB8C341}" type="datetimeFigureOut">
              <a:rPr lang="tr-TR" smtClean="0"/>
              <a:t>22.12.2022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248638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DC41DAC-0533-42EC-9D25-7FBF5CB8C341}" type="datetimeFigureOut">
              <a:rPr lang="tr-TR" smtClean="0"/>
              <a:t>22.12.2022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153433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41DAC-0533-42EC-9D25-7FBF5CB8C341}" type="datetimeFigureOut">
              <a:rPr lang="tr-TR" smtClean="0"/>
              <a:t>22.12.2022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5913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268619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DC41DAC-0533-42EC-9D25-7FBF5CB8C341}" type="datetimeFigureOut">
              <a:rPr lang="tr-TR" smtClean="0"/>
              <a:t>22.12.2022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B1794-1546-41E0-892D-CCAA607350CE}" type="slidenum">
              <a:rPr lang="tr-TR" smtClean="0"/>
              <a:t>‹#›</a:t>
            </a:fld>
            <a:endParaRPr lang="tr-TR"/>
          </a:p>
        </p:txBody>
      </p:sp>
    </p:spTree>
    <p:extLst>
      <p:ext uri="{BB962C8B-B14F-4D97-AF65-F5344CB8AC3E}">
        <p14:creationId xmlns:p14="http://schemas.microsoft.com/office/powerpoint/2010/main" val="28559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C41DAC-0533-42EC-9D25-7FBF5CB8C341}" type="datetimeFigureOut">
              <a:rPr lang="tr-TR" smtClean="0"/>
              <a:t>22.12.2022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FB1794-1546-41E0-892D-CCAA607350CE}" type="slidenum">
              <a:rPr lang="tr-TR" smtClean="0"/>
              <a:t>‹#›</a:t>
            </a:fld>
            <a:endParaRPr lang="tr-TR"/>
          </a:p>
        </p:txBody>
      </p:sp>
    </p:spTree>
    <p:extLst>
      <p:ext uri="{BB962C8B-B14F-4D97-AF65-F5344CB8AC3E}">
        <p14:creationId xmlns:p14="http://schemas.microsoft.com/office/powerpoint/2010/main" val="236192290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8094AB-CE83-0071-6FAA-CD57D4495686}"/>
              </a:ext>
            </a:extLst>
          </p:cNvPr>
          <p:cNvSpPr>
            <a:spLocks noGrp="1"/>
          </p:cNvSpPr>
          <p:nvPr>
            <p:ph type="ctrTitle"/>
          </p:nvPr>
        </p:nvSpPr>
        <p:spPr>
          <a:xfrm>
            <a:off x="1351804" y="1178350"/>
            <a:ext cx="10058400" cy="5069829"/>
          </a:xfrm>
        </p:spPr>
        <p:txBody>
          <a:bodyPr>
            <a:noAutofit/>
          </a:bodyPr>
          <a:lstStyle/>
          <a:p>
            <a:pPr algn="ctr"/>
            <a:r>
              <a:rPr lang="tr-TR" sz="6000" b="1" dirty="0">
                <a:latin typeface="Arial" panose="020B0604020202020204" pitchFamily="34" charset="0"/>
                <a:cs typeface="Arial" panose="020B0604020202020204" pitchFamily="34" charset="0"/>
              </a:rPr>
              <a:t>SINIFLANDIRICI PERFORMANS ÖLÇÜMLERİ (ÇAPRAZ DOĞRULAMA, KARIŞIM MATRİSİ, F1 SKORLAMA, ROC EĞRİSİ)</a:t>
            </a:r>
          </a:p>
        </p:txBody>
      </p:sp>
    </p:spTree>
    <p:extLst>
      <p:ext uri="{BB962C8B-B14F-4D97-AF65-F5344CB8AC3E}">
        <p14:creationId xmlns:p14="http://schemas.microsoft.com/office/powerpoint/2010/main" val="133373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10D4E3-8A31-9FAB-1BA3-72803DA6167E}"/>
              </a:ext>
            </a:extLst>
          </p:cNvPr>
          <p:cNvSpPr>
            <a:spLocks noGrp="1"/>
          </p:cNvSpPr>
          <p:nvPr>
            <p:ph type="title"/>
          </p:nvPr>
        </p:nvSpPr>
        <p:spPr>
          <a:xfrm>
            <a:off x="1640156" y="218758"/>
            <a:ext cx="8911687" cy="657935"/>
          </a:xfrm>
        </p:spPr>
        <p:txBody>
          <a:bodyPr>
            <a:normAutofit fontScale="90000"/>
          </a:bodyPr>
          <a:lstStyle/>
          <a:p>
            <a:r>
              <a:rPr lang="tr-TR" sz="4000" b="1" dirty="0">
                <a:latin typeface="Arial" panose="020B0604020202020204" pitchFamily="34" charset="0"/>
                <a:cs typeface="Arial" panose="020B0604020202020204" pitchFamily="34" charset="0"/>
              </a:rPr>
              <a:t>F1 Skorlama (F-Ölçütü)</a:t>
            </a:r>
          </a:p>
        </p:txBody>
      </p:sp>
      <p:sp>
        <p:nvSpPr>
          <p:cNvPr id="3" name="İçerik Yer Tutucusu 2">
            <a:extLst>
              <a:ext uri="{FF2B5EF4-FFF2-40B4-BE49-F238E27FC236}">
                <a16:creationId xmlns:a16="http://schemas.microsoft.com/office/drawing/2014/main" id="{1C540279-130E-D995-F610-9BC5D8898C4F}"/>
              </a:ext>
            </a:extLst>
          </p:cNvPr>
          <p:cNvSpPr>
            <a:spLocks noGrp="1"/>
          </p:cNvSpPr>
          <p:nvPr>
            <p:ph idx="1"/>
          </p:nvPr>
        </p:nvSpPr>
        <p:spPr>
          <a:xfrm>
            <a:off x="1640156" y="876693"/>
            <a:ext cx="10369592" cy="5835192"/>
          </a:xfrm>
        </p:spPr>
        <p:txBody>
          <a:bodyPr>
            <a:normAutofit/>
          </a:bodyPr>
          <a:lstStyle/>
          <a:p>
            <a:pPr marL="0" indent="0" algn="just">
              <a:buNone/>
            </a:pPr>
            <a:endParaRPr lang="tr-TR" sz="2400" dirty="0">
              <a:latin typeface="Arial" panose="020B0604020202020204" pitchFamily="34" charset="0"/>
              <a:cs typeface="Arial" panose="020B0604020202020204" pitchFamily="34" charset="0"/>
            </a:endParaRPr>
          </a:p>
          <a:p>
            <a:pPr marL="0" indent="0" algn="just">
              <a:buNone/>
            </a:pPr>
            <a:r>
              <a:rPr lang="tr-TR" sz="2400" dirty="0">
                <a:latin typeface="Arial" panose="020B0604020202020204" pitchFamily="34" charset="0"/>
                <a:cs typeface="Arial" panose="020B0604020202020204" pitchFamily="34" charset="0"/>
              </a:rPr>
              <a:t>Duyarlılık ve Kesinlik tek başlarına anlamlı bir sonuç çıkarmamıza yetmeyebilir. </a:t>
            </a:r>
            <a:r>
              <a:rPr lang="tr-TR" sz="2400" b="1" dirty="0">
                <a:latin typeface="Arial" panose="020B0604020202020204" pitchFamily="34" charset="0"/>
                <a:cs typeface="Arial" panose="020B0604020202020204" pitchFamily="34" charset="0"/>
              </a:rPr>
              <a:t>Bu gibi durumlarda iki ölçütü beraber kullanarak daha yüksek doğrulukta sonuçlar alabiliriz. </a:t>
            </a:r>
            <a:r>
              <a:rPr lang="tr-TR" sz="2400" dirty="0">
                <a:latin typeface="Arial" panose="020B0604020202020204" pitchFamily="34" charset="0"/>
                <a:cs typeface="Arial" panose="020B0604020202020204" pitchFamily="34" charset="0"/>
              </a:rPr>
              <a:t>F ölçütü duyarlılık ve kesinlik değerlerinin harmonik ortalamasıdır.</a:t>
            </a:r>
          </a:p>
          <a:p>
            <a:pPr marL="0" indent="0" algn="just">
              <a:buNone/>
            </a:pPr>
            <a:r>
              <a:rPr lang="tr-TR" sz="2400" dirty="0">
                <a:latin typeface="Arial" panose="020B0604020202020204" pitchFamily="34" charset="0"/>
                <a:cs typeface="Arial" panose="020B0604020202020204" pitchFamily="34" charset="0"/>
              </a:rPr>
              <a:t> </a:t>
            </a:r>
          </a:p>
        </p:txBody>
      </p:sp>
      <p:pic>
        <p:nvPicPr>
          <p:cNvPr id="5" name="Resim 4">
            <a:extLst>
              <a:ext uri="{FF2B5EF4-FFF2-40B4-BE49-F238E27FC236}">
                <a16:creationId xmlns:a16="http://schemas.microsoft.com/office/drawing/2014/main" id="{E4542994-3DE2-8838-8963-8A3342904B06}"/>
              </a:ext>
            </a:extLst>
          </p:cNvPr>
          <p:cNvPicPr>
            <a:picLocks noChangeAspect="1"/>
          </p:cNvPicPr>
          <p:nvPr/>
        </p:nvPicPr>
        <p:blipFill>
          <a:blip r:embed="rId2"/>
          <a:stretch>
            <a:fillRect/>
          </a:stretch>
        </p:blipFill>
        <p:spPr>
          <a:xfrm>
            <a:off x="3200390" y="3503981"/>
            <a:ext cx="6871438" cy="1378798"/>
          </a:xfrm>
          <a:prstGeom prst="rect">
            <a:avLst/>
          </a:prstGeom>
        </p:spPr>
      </p:pic>
    </p:spTree>
    <p:extLst>
      <p:ext uri="{BB962C8B-B14F-4D97-AF65-F5344CB8AC3E}">
        <p14:creationId xmlns:p14="http://schemas.microsoft.com/office/powerpoint/2010/main" val="309107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D77BA4C-0111-C613-3D97-E121D3AAD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801" y="130627"/>
            <a:ext cx="6768446" cy="6596745"/>
          </a:xfrm>
        </p:spPr>
      </p:pic>
      <p:sp>
        <p:nvSpPr>
          <p:cNvPr id="6" name="Metin kutusu 5">
            <a:extLst>
              <a:ext uri="{FF2B5EF4-FFF2-40B4-BE49-F238E27FC236}">
                <a16:creationId xmlns:a16="http://schemas.microsoft.com/office/drawing/2014/main" id="{EC4406D7-2743-A759-9348-3E79A40D2468}"/>
              </a:ext>
            </a:extLst>
          </p:cNvPr>
          <p:cNvSpPr txBox="1"/>
          <p:nvPr/>
        </p:nvSpPr>
        <p:spPr>
          <a:xfrm>
            <a:off x="7597665" y="130627"/>
            <a:ext cx="4513788" cy="923330"/>
          </a:xfrm>
          <a:prstGeom prst="rect">
            <a:avLst/>
          </a:prstGeom>
          <a:noFill/>
        </p:spPr>
        <p:txBody>
          <a:bodyPr wrap="square" rtlCol="0">
            <a:spAutoFit/>
          </a:bodyPr>
          <a:lstStyle/>
          <a:p>
            <a:pPr algn="just"/>
            <a:r>
              <a:rPr lang="tr-TR" b="1" dirty="0">
                <a:latin typeface="Arial" panose="020B0604020202020204" pitchFamily="34" charset="0"/>
                <a:cs typeface="Arial" panose="020B0604020202020204" pitchFamily="34" charset="0"/>
              </a:rPr>
              <a:t>Verilen sınıflandırıcılar için doğruluk, </a:t>
            </a:r>
          </a:p>
          <a:p>
            <a:pPr algn="just"/>
            <a:r>
              <a:rPr lang="tr-TR" b="1" dirty="0">
                <a:latin typeface="Arial" panose="020B0604020202020204" pitchFamily="34" charset="0"/>
                <a:cs typeface="Arial" panose="020B0604020202020204" pitchFamily="34" charset="0"/>
              </a:rPr>
              <a:t>duyarlılık, kesinlik ve F ölçütünü bulunuz </a:t>
            </a:r>
          </a:p>
        </p:txBody>
      </p:sp>
    </p:spTree>
    <p:extLst>
      <p:ext uri="{BB962C8B-B14F-4D97-AF65-F5344CB8AC3E}">
        <p14:creationId xmlns:p14="http://schemas.microsoft.com/office/powerpoint/2010/main" val="286385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6FA77E-3DC9-DC78-B68D-96D40A095DFA}"/>
              </a:ext>
            </a:extLst>
          </p:cNvPr>
          <p:cNvSpPr>
            <a:spLocks noGrp="1"/>
          </p:cNvSpPr>
          <p:nvPr>
            <p:ph type="title"/>
          </p:nvPr>
        </p:nvSpPr>
        <p:spPr>
          <a:xfrm>
            <a:off x="1640157" y="166910"/>
            <a:ext cx="2759124" cy="574770"/>
          </a:xfrm>
        </p:spPr>
        <p:txBody>
          <a:bodyPr>
            <a:normAutofit fontScale="90000"/>
          </a:bodyPr>
          <a:lstStyle/>
          <a:p>
            <a:r>
              <a:rPr lang="tr-TR" b="1" dirty="0">
                <a:latin typeface="Arial" panose="020B0604020202020204" pitchFamily="34" charset="0"/>
                <a:cs typeface="Arial" panose="020B0604020202020204" pitchFamily="34" charset="0"/>
              </a:rPr>
              <a:t>ROC EĞRİSİ </a:t>
            </a:r>
          </a:p>
        </p:txBody>
      </p:sp>
      <p:sp>
        <p:nvSpPr>
          <p:cNvPr id="3" name="İçerik Yer Tutucusu 2">
            <a:extLst>
              <a:ext uri="{FF2B5EF4-FFF2-40B4-BE49-F238E27FC236}">
                <a16:creationId xmlns:a16="http://schemas.microsoft.com/office/drawing/2014/main" id="{A716C824-583B-08DF-FE50-A68949C403BB}"/>
              </a:ext>
            </a:extLst>
          </p:cNvPr>
          <p:cNvSpPr>
            <a:spLocks noGrp="1"/>
          </p:cNvSpPr>
          <p:nvPr>
            <p:ph idx="1"/>
          </p:nvPr>
        </p:nvSpPr>
        <p:spPr>
          <a:xfrm>
            <a:off x="1299412" y="741680"/>
            <a:ext cx="10716126" cy="5842000"/>
          </a:xfrm>
        </p:spPr>
        <p:txBody>
          <a:bodyPr>
            <a:normAutofit/>
          </a:bodyPr>
          <a:lstStyle/>
          <a:p>
            <a:pPr algn="just"/>
            <a:r>
              <a:rPr lang="tr-TR" sz="2400" dirty="0">
                <a:latin typeface="Arial" panose="020B0604020202020204" pitchFamily="34" charset="0"/>
                <a:cs typeface="Arial" panose="020B0604020202020204" pitchFamily="34" charset="0"/>
              </a:rPr>
              <a:t>Dengeli dağılıma sahip olmayan veri setleri için kullanılabilecek bir diğer performans değerlendirme ölçütü ise ROC eğrisidir (</a:t>
            </a:r>
            <a:r>
              <a:rPr lang="tr-TR" sz="2400" dirty="0" err="1">
                <a:latin typeface="Arial" panose="020B0604020202020204" pitchFamily="34" charset="0"/>
                <a:cs typeface="Arial" panose="020B0604020202020204" pitchFamily="34" charset="0"/>
              </a:rPr>
              <a:t>Receiver</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Operator</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Charactistic</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Curve</a:t>
            </a:r>
            <a:r>
              <a:rPr lang="tr-TR" sz="2400" dirty="0">
                <a:latin typeface="Arial" panose="020B0604020202020204" pitchFamily="34" charset="0"/>
                <a:cs typeface="Arial" panose="020B0604020202020204" pitchFamily="34" charset="0"/>
              </a:rPr>
              <a:t>).</a:t>
            </a:r>
          </a:p>
        </p:txBody>
      </p:sp>
      <p:pic>
        <p:nvPicPr>
          <p:cNvPr id="5" name="Resim 4">
            <a:extLst>
              <a:ext uri="{FF2B5EF4-FFF2-40B4-BE49-F238E27FC236}">
                <a16:creationId xmlns:a16="http://schemas.microsoft.com/office/drawing/2014/main" id="{99DC9FAB-8E3A-5366-861C-C8BD97CD5404}"/>
              </a:ext>
            </a:extLst>
          </p:cNvPr>
          <p:cNvPicPr>
            <a:picLocks noChangeAspect="1"/>
          </p:cNvPicPr>
          <p:nvPr/>
        </p:nvPicPr>
        <p:blipFill>
          <a:blip r:embed="rId2"/>
          <a:stretch>
            <a:fillRect/>
          </a:stretch>
        </p:blipFill>
        <p:spPr>
          <a:xfrm>
            <a:off x="523952" y="2158505"/>
            <a:ext cx="5599295" cy="3957815"/>
          </a:xfrm>
          <a:prstGeom prst="rect">
            <a:avLst/>
          </a:prstGeom>
        </p:spPr>
      </p:pic>
      <p:pic>
        <p:nvPicPr>
          <p:cNvPr id="7" name="Resim 6">
            <a:extLst>
              <a:ext uri="{FF2B5EF4-FFF2-40B4-BE49-F238E27FC236}">
                <a16:creationId xmlns:a16="http://schemas.microsoft.com/office/drawing/2014/main" id="{1F51CE05-71B5-D2D3-60F5-A3A8ADAB3CE7}"/>
              </a:ext>
            </a:extLst>
          </p:cNvPr>
          <p:cNvPicPr>
            <a:picLocks noChangeAspect="1"/>
          </p:cNvPicPr>
          <p:nvPr/>
        </p:nvPicPr>
        <p:blipFill>
          <a:blip r:embed="rId3"/>
          <a:stretch>
            <a:fillRect/>
          </a:stretch>
        </p:blipFill>
        <p:spPr>
          <a:xfrm>
            <a:off x="6188783" y="2158505"/>
            <a:ext cx="5761219" cy="3957815"/>
          </a:xfrm>
          <a:prstGeom prst="rect">
            <a:avLst/>
          </a:prstGeom>
        </p:spPr>
      </p:pic>
    </p:spTree>
    <p:extLst>
      <p:ext uri="{BB962C8B-B14F-4D97-AF65-F5344CB8AC3E}">
        <p14:creationId xmlns:p14="http://schemas.microsoft.com/office/powerpoint/2010/main" val="325458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0BB8D3-0363-3FFE-9132-9551B335B946}"/>
              </a:ext>
            </a:extLst>
          </p:cNvPr>
          <p:cNvSpPr>
            <a:spLocks noGrp="1"/>
          </p:cNvSpPr>
          <p:nvPr>
            <p:ph idx="1"/>
          </p:nvPr>
        </p:nvSpPr>
        <p:spPr>
          <a:xfrm>
            <a:off x="1652337" y="160421"/>
            <a:ext cx="10299031" cy="6561221"/>
          </a:xfrm>
        </p:spPr>
        <p:txBody>
          <a:bodyPr>
            <a:normAutofit/>
          </a:bodyPr>
          <a:lstStyle/>
          <a:p>
            <a:pPr algn="just"/>
            <a:r>
              <a:rPr lang="tr-TR" sz="2800" dirty="0">
                <a:latin typeface="Arial" panose="020B0604020202020204" pitchFamily="34" charset="0"/>
                <a:cs typeface="Arial" panose="020B0604020202020204" pitchFamily="34" charset="0"/>
              </a:rPr>
              <a:t>DPO değerinin 1’e yakın olması ve YPO değerinin ise 0’a yakın olması sınıflandırma performansı için olumlu bir sonuç doğuracaktır. </a:t>
            </a:r>
          </a:p>
          <a:p>
            <a:pPr algn="just"/>
            <a:r>
              <a:rPr lang="tr-TR" sz="2800" dirty="0">
                <a:latin typeface="Arial" panose="020B0604020202020204" pitchFamily="34" charset="0"/>
                <a:cs typeface="Arial" panose="020B0604020202020204" pitchFamily="34" charset="0"/>
              </a:rPr>
              <a:t>Kesikli çizgi, eşik değeri (</a:t>
            </a:r>
            <a:r>
              <a:rPr lang="tr-TR" sz="2800" dirty="0" err="1">
                <a:latin typeface="Arial" panose="020B0604020202020204" pitchFamily="34" charset="0"/>
                <a:cs typeface="Arial" panose="020B0604020202020204" pitchFamily="34" charset="0"/>
              </a:rPr>
              <a:t>treshold</a:t>
            </a:r>
            <a:r>
              <a:rPr lang="tr-TR" sz="2800" dirty="0">
                <a:latin typeface="Arial" panose="020B0604020202020204" pitchFamily="34" charset="0"/>
                <a:cs typeface="Arial" panose="020B0604020202020204" pitchFamily="34" charset="0"/>
              </a:rPr>
              <a:t>) olarak adlandırılır. Normal çizgi ile gösterilen eğri ise DPO ve YPO’nun eşik değerine göre değişimini gösterir. </a:t>
            </a:r>
          </a:p>
          <a:p>
            <a:pPr algn="just"/>
            <a:r>
              <a:rPr lang="tr-TR" sz="2800" dirty="0">
                <a:latin typeface="Arial" panose="020B0604020202020204" pitchFamily="34" charset="0"/>
                <a:cs typeface="Arial" panose="020B0604020202020204" pitchFamily="34" charset="0"/>
              </a:rPr>
              <a:t>Uzman bir doktorun hasta ve hasta olmayan veriler arasında karar vermesi için ince bir çizgi vardır. Aslında bu ince çizgi uzmanın eşik değerini ifade eder. Eşik değerdeki her değişim bu iki etiketin sayısını artırma yada azaltma yönünde etkilemektedir. </a:t>
            </a:r>
          </a:p>
          <a:p>
            <a:pPr algn="just"/>
            <a:r>
              <a:rPr lang="tr-TR" sz="2800" dirty="0">
                <a:latin typeface="Arial" panose="020B0604020202020204" pitchFamily="34" charset="0"/>
                <a:cs typeface="Arial" panose="020B0604020202020204" pitchFamily="34" charset="0"/>
              </a:rPr>
              <a:t>ROC eğrisinde arzulanan görüntü aslında eğrinin grafiğin sol üste yakın olmasıdır</a:t>
            </a:r>
          </a:p>
        </p:txBody>
      </p:sp>
    </p:spTree>
    <p:extLst>
      <p:ext uri="{BB962C8B-B14F-4D97-AF65-F5344CB8AC3E}">
        <p14:creationId xmlns:p14="http://schemas.microsoft.com/office/powerpoint/2010/main" val="411523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853097-BC82-A11D-1268-6CD30CAD8117}"/>
              </a:ext>
            </a:extLst>
          </p:cNvPr>
          <p:cNvSpPr>
            <a:spLocks noGrp="1"/>
          </p:cNvSpPr>
          <p:nvPr>
            <p:ph idx="1"/>
          </p:nvPr>
        </p:nvSpPr>
        <p:spPr>
          <a:xfrm>
            <a:off x="1715678" y="688157"/>
            <a:ext cx="9572117" cy="5223065"/>
          </a:xfrm>
        </p:spPr>
        <p:txBody>
          <a:bodyPr>
            <a:normAutofit/>
          </a:bodyPr>
          <a:lstStyle/>
          <a:p>
            <a:pPr marL="0" indent="0" algn="ctr">
              <a:buNone/>
            </a:pPr>
            <a:r>
              <a:rPr lang="tr-TR" sz="5400" b="1" dirty="0">
                <a:latin typeface="Arial" panose="020B0604020202020204" pitchFamily="34" charset="0"/>
                <a:cs typeface="Arial" panose="020B0604020202020204" pitchFamily="34" charset="0"/>
              </a:rPr>
              <a:t>HAZIRLAYANLAR</a:t>
            </a:r>
          </a:p>
          <a:p>
            <a:pPr marL="0" indent="0" algn="ctr">
              <a:buNone/>
            </a:pPr>
            <a:r>
              <a:rPr lang="tr-TR" sz="5400" b="1" i="1" dirty="0">
                <a:solidFill>
                  <a:srgbClr val="FF0000"/>
                </a:solidFill>
                <a:latin typeface="Arial" panose="020B0604020202020204" pitchFamily="34" charset="0"/>
                <a:cs typeface="Arial" panose="020B0604020202020204" pitchFamily="34" charset="0"/>
              </a:rPr>
              <a:t>YAVUZ HAN MISTIK </a:t>
            </a:r>
          </a:p>
          <a:p>
            <a:pPr marL="0" indent="0" algn="ctr">
              <a:buNone/>
            </a:pPr>
            <a:r>
              <a:rPr lang="tr-TR" sz="5400" dirty="0">
                <a:latin typeface="Arial" panose="020B0604020202020204" pitchFamily="34" charset="0"/>
                <a:cs typeface="Arial" panose="020B0604020202020204" pitchFamily="34" charset="0"/>
              </a:rPr>
              <a:t> 20410082024</a:t>
            </a:r>
          </a:p>
          <a:p>
            <a:pPr marL="0" indent="0" algn="ctr">
              <a:buNone/>
            </a:pPr>
            <a:r>
              <a:rPr lang="tr-TR" sz="5400" b="1" i="1" dirty="0">
                <a:solidFill>
                  <a:srgbClr val="FFFF00"/>
                </a:solidFill>
                <a:latin typeface="Arial" panose="020B0604020202020204" pitchFamily="34" charset="0"/>
                <a:cs typeface="Arial" panose="020B0604020202020204" pitchFamily="34" charset="0"/>
              </a:rPr>
              <a:t>BERKANT BURAK KURMUŞ</a:t>
            </a:r>
            <a:r>
              <a:rPr lang="tr-TR" sz="5400" b="1" i="1" dirty="0">
                <a:solidFill>
                  <a:srgbClr val="FFC000"/>
                </a:solidFill>
                <a:latin typeface="Arial" panose="020B0604020202020204" pitchFamily="34" charset="0"/>
                <a:cs typeface="Arial" panose="020B0604020202020204" pitchFamily="34" charset="0"/>
              </a:rPr>
              <a:t> </a:t>
            </a:r>
            <a:r>
              <a:rPr lang="tr-TR" sz="5400" dirty="0">
                <a:latin typeface="Arial" panose="020B0604020202020204" pitchFamily="34" charset="0"/>
                <a:cs typeface="Arial" panose="020B0604020202020204" pitchFamily="34" charset="0"/>
              </a:rPr>
              <a:t>20410082032</a:t>
            </a:r>
          </a:p>
        </p:txBody>
      </p:sp>
    </p:spTree>
    <p:extLst>
      <p:ext uri="{BB962C8B-B14F-4D97-AF65-F5344CB8AC3E}">
        <p14:creationId xmlns:p14="http://schemas.microsoft.com/office/powerpoint/2010/main" val="217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6C8C9-6D26-844A-BFF5-51158BC6CCDC}"/>
              </a:ext>
            </a:extLst>
          </p:cNvPr>
          <p:cNvSpPr>
            <a:spLocks noGrp="1"/>
          </p:cNvSpPr>
          <p:nvPr>
            <p:ph type="title"/>
          </p:nvPr>
        </p:nvSpPr>
        <p:spPr>
          <a:xfrm>
            <a:off x="1710022" y="390299"/>
            <a:ext cx="10058400" cy="854040"/>
          </a:xfrm>
        </p:spPr>
        <p:txBody>
          <a:bodyPr/>
          <a:lstStyle/>
          <a:p>
            <a:r>
              <a:rPr lang="tr-TR" b="1" dirty="0"/>
              <a:t>ÇAPRAZ DOĞRULAMA </a:t>
            </a:r>
          </a:p>
        </p:txBody>
      </p:sp>
      <p:sp>
        <p:nvSpPr>
          <p:cNvPr id="3" name="İçerik Yer Tutucusu 2">
            <a:extLst>
              <a:ext uri="{FF2B5EF4-FFF2-40B4-BE49-F238E27FC236}">
                <a16:creationId xmlns:a16="http://schemas.microsoft.com/office/drawing/2014/main" id="{50389A45-D3F5-6FEB-28D9-DFB9A584BEF6}"/>
              </a:ext>
            </a:extLst>
          </p:cNvPr>
          <p:cNvSpPr>
            <a:spLocks noGrp="1"/>
          </p:cNvSpPr>
          <p:nvPr>
            <p:ph idx="1"/>
          </p:nvPr>
        </p:nvSpPr>
        <p:spPr>
          <a:xfrm>
            <a:off x="965305" y="1828800"/>
            <a:ext cx="10671142" cy="5279010"/>
          </a:xfrm>
        </p:spPr>
        <p:txBody>
          <a:bodyPr/>
          <a:lstStyle/>
          <a:p>
            <a:pPr algn="just"/>
            <a:r>
              <a:rPr lang="tr-TR" sz="3200" dirty="0">
                <a:latin typeface="Arial" panose="020B0604020202020204" pitchFamily="34" charset="0"/>
                <a:cs typeface="Arial" panose="020B0604020202020204" pitchFamily="34" charset="0"/>
              </a:rPr>
              <a:t>Çapraz doğrulama sınıflandırmanın güvenliğini arttırmak için geliştirilmiş bir yöntemdir. Elimizde ki veri setinin belirli sayıda alt kümeye bölünmesi işlemi ile başlanır. Alt küme sayısı için ‘K’ parametresi kullanılır. Kullanılan </a:t>
            </a:r>
            <a:r>
              <a:rPr lang="tr-TR" sz="3200" b="1" dirty="0">
                <a:latin typeface="Arial" panose="020B0604020202020204" pitchFamily="34" charset="0"/>
                <a:cs typeface="Arial" panose="020B0604020202020204" pitchFamily="34" charset="0"/>
              </a:rPr>
              <a:t>‘K’ </a:t>
            </a:r>
            <a:r>
              <a:rPr lang="tr-TR" sz="3200" dirty="0">
                <a:latin typeface="Arial" panose="020B0604020202020204" pitchFamily="34" charset="0"/>
                <a:cs typeface="Arial" panose="020B0604020202020204" pitchFamily="34" charset="0"/>
              </a:rPr>
              <a:t>parametresi veri setini kaç alt kümeye ayrılacağını belirtir. Genellikle </a:t>
            </a:r>
            <a:r>
              <a:rPr lang="tr-TR" sz="3200" b="1" dirty="0">
                <a:latin typeface="Arial" panose="020B0604020202020204" pitchFamily="34" charset="0"/>
                <a:cs typeface="Arial" panose="020B0604020202020204" pitchFamily="34" charset="0"/>
              </a:rPr>
              <a:t>‘K’</a:t>
            </a:r>
            <a:r>
              <a:rPr lang="tr-TR" sz="3200" dirty="0">
                <a:latin typeface="Arial" panose="020B0604020202020204" pitchFamily="34" charset="0"/>
                <a:cs typeface="Arial" panose="020B0604020202020204" pitchFamily="34" charset="0"/>
              </a:rPr>
              <a:t> parametresi </a:t>
            </a:r>
            <a:r>
              <a:rPr lang="tr-TR" sz="3200" b="1" dirty="0">
                <a:latin typeface="Arial" panose="020B0604020202020204" pitchFamily="34" charset="0"/>
                <a:cs typeface="Arial" panose="020B0604020202020204" pitchFamily="34" charset="0"/>
              </a:rPr>
              <a:t>10-30</a:t>
            </a:r>
            <a:r>
              <a:rPr lang="tr-TR" sz="3200" dirty="0">
                <a:latin typeface="Arial" panose="020B0604020202020204" pitchFamily="34" charset="0"/>
                <a:cs typeface="Arial" panose="020B0604020202020204" pitchFamily="34" charset="0"/>
              </a:rPr>
              <a:t> arasında değişen bir değerdir. </a:t>
            </a:r>
          </a:p>
          <a:p>
            <a:pPr marL="0" indent="0">
              <a:buNone/>
            </a:pPr>
            <a:endParaRPr lang="tr-TR" dirty="0"/>
          </a:p>
        </p:txBody>
      </p:sp>
    </p:spTree>
    <p:extLst>
      <p:ext uri="{BB962C8B-B14F-4D97-AF65-F5344CB8AC3E}">
        <p14:creationId xmlns:p14="http://schemas.microsoft.com/office/powerpoint/2010/main" val="167519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5E034B1-9C0D-8BF7-066B-44AD8C47E784}"/>
              </a:ext>
            </a:extLst>
          </p:cNvPr>
          <p:cNvSpPr>
            <a:spLocks noGrp="1"/>
          </p:cNvSpPr>
          <p:nvPr>
            <p:ph idx="1"/>
          </p:nvPr>
        </p:nvSpPr>
        <p:spPr>
          <a:xfrm>
            <a:off x="1621410" y="537328"/>
            <a:ext cx="9836068" cy="6202837"/>
          </a:xfrm>
        </p:spPr>
        <p:txBody>
          <a:bodyPr>
            <a:normAutofit fontScale="92500" lnSpcReduction="20000"/>
          </a:bodyPr>
          <a:lstStyle/>
          <a:p>
            <a:r>
              <a:rPr lang="tr-TR" sz="2800" b="1" dirty="0"/>
              <a:t>ÖRNEK </a:t>
            </a:r>
          </a:p>
          <a:p>
            <a:pPr marL="0" indent="0" algn="just">
              <a:buNone/>
            </a:pPr>
            <a:endParaRPr lang="tr-TR" dirty="0"/>
          </a:p>
          <a:p>
            <a:pPr marL="0" indent="0" algn="just">
              <a:buNone/>
            </a:pPr>
            <a:r>
              <a:rPr lang="tr-TR" sz="3000" dirty="0">
                <a:latin typeface="Arial" panose="020B0604020202020204" pitchFamily="34" charset="0"/>
                <a:cs typeface="Arial" panose="020B0604020202020204" pitchFamily="34" charset="0"/>
              </a:rPr>
              <a:t>M adı verilen küme için K = 10 olduğunu varsayalım. Bu durumda sistem şu şekilde çalışır. </a:t>
            </a:r>
          </a:p>
          <a:p>
            <a:pPr algn="just">
              <a:buFont typeface="Wingdings" panose="05000000000000000000" pitchFamily="2" charset="2"/>
              <a:buChar char="§"/>
            </a:pPr>
            <a:r>
              <a:rPr lang="tr-TR" sz="3000" dirty="0">
                <a:latin typeface="Arial" panose="020B0604020202020204" pitchFamily="34" charset="0"/>
                <a:cs typeface="Arial" panose="020B0604020202020204" pitchFamily="34" charset="0"/>
              </a:rPr>
              <a:t>M veri kümesi </a:t>
            </a:r>
            <a:r>
              <a:rPr lang="tr-TR" sz="3000" b="1" dirty="0">
                <a:latin typeface="Arial" panose="020B0604020202020204" pitchFamily="34" charset="0"/>
                <a:cs typeface="Arial" panose="020B0604020202020204" pitchFamily="34" charset="0"/>
              </a:rPr>
              <a:t>K</a:t>
            </a:r>
            <a:r>
              <a:rPr lang="tr-TR" sz="3000" dirty="0">
                <a:latin typeface="Arial" panose="020B0604020202020204" pitchFamily="34" charset="0"/>
                <a:cs typeface="Arial" panose="020B0604020202020204" pitchFamily="34" charset="0"/>
              </a:rPr>
              <a:t> = 10 olduğundan 10 adet alt kümeye bölünür. </a:t>
            </a:r>
          </a:p>
          <a:p>
            <a:pPr algn="just">
              <a:buFont typeface="Wingdings" panose="05000000000000000000" pitchFamily="2" charset="2"/>
              <a:buChar char="§"/>
            </a:pPr>
            <a:r>
              <a:rPr lang="tr-TR" sz="3000" dirty="0">
                <a:latin typeface="Arial" panose="020B0604020202020204" pitchFamily="34" charset="0"/>
                <a:cs typeface="Arial" panose="020B0604020202020204" pitchFamily="34" charset="0"/>
              </a:rPr>
              <a:t>İlk iterasyonda 1. alt küme test kümesi olarak ayrılır, kalan 9 alt küme (K-1) ise eğitim kümesi olarak kullanılır.</a:t>
            </a:r>
          </a:p>
          <a:p>
            <a:pPr algn="just">
              <a:buFont typeface="Wingdings" panose="05000000000000000000" pitchFamily="2" charset="2"/>
              <a:buChar char="§"/>
            </a:pPr>
            <a:r>
              <a:rPr lang="tr-TR" sz="3000" dirty="0">
                <a:latin typeface="Arial" panose="020B0604020202020204" pitchFamily="34" charset="0"/>
                <a:cs typeface="Arial" panose="020B0604020202020204" pitchFamily="34" charset="0"/>
              </a:rPr>
              <a:t>Ardından gelen her iterasyonda sırası ile 1 alt küme test kümesi olarak ayrılırken kalan 9 küme eğitim kümesi olarak ayrılır. </a:t>
            </a:r>
          </a:p>
          <a:p>
            <a:pPr algn="just">
              <a:buFont typeface="Wingdings" panose="05000000000000000000" pitchFamily="2" charset="2"/>
              <a:buChar char="§"/>
            </a:pPr>
            <a:r>
              <a:rPr lang="tr-TR" sz="3000" dirty="0">
                <a:latin typeface="Arial" panose="020B0604020202020204" pitchFamily="34" charset="0"/>
                <a:cs typeface="Arial" panose="020B0604020202020204" pitchFamily="34" charset="0"/>
              </a:rPr>
              <a:t>İşlem 10 </a:t>
            </a:r>
            <a:r>
              <a:rPr lang="tr-TR" sz="3000" b="1" dirty="0">
                <a:latin typeface="Arial" panose="020B0604020202020204" pitchFamily="34" charset="0"/>
                <a:cs typeface="Arial" panose="020B0604020202020204" pitchFamily="34" charset="0"/>
              </a:rPr>
              <a:t>(K) </a:t>
            </a:r>
            <a:r>
              <a:rPr lang="tr-TR" sz="3000" dirty="0">
                <a:latin typeface="Arial" panose="020B0604020202020204" pitchFamily="34" charset="0"/>
                <a:cs typeface="Arial" panose="020B0604020202020204" pitchFamily="34" charset="0"/>
              </a:rPr>
              <a:t>kez tekrarlanır. Her tekrarda test kümesi farklı bir alt küme olacak şekilde gerçekleştirilir. </a:t>
            </a:r>
          </a:p>
          <a:p>
            <a:pPr algn="just">
              <a:buFont typeface="Wingdings" panose="05000000000000000000" pitchFamily="2" charset="2"/>
              <a:buChar char="§"/>
            </a:pPr>
            <a:r>
              <a:rPr lang="tr-TR" sz="3000" dirty="0">
                <a:latin typeface="Arial" panose="020B0604020202020204" pitchFamily="34" charset="0"/>
                <a:cs typeface="Arial" panose="020B0604020202020204" pitchFamily="34" charset="0"/>
              </a:rPr>
              <a:t>Elde edilen 10 </a:t>
            </a:r>
            <a:r>
              <a:rPr lang="tr-TR" sz="3000" b="1" dirty="0">
                <a:latin typeface="Arial" panose="020B0604020202020204" pitchFamily="34" charset="0"/>
                <a:cs typeface="Arial" panose="020B0604020202020204" pitchFamily="34" charset="0"/>
              </a:rPr>
              <a:t>(K) </a:t>
            </a:r>
            <a:r>
              <a:rPr lang="tr-TR" sz="3000" dirty="0">
                <a:latin typeface="Arial" panose="020B0604020202020204" pitchFamily="34" charset="0"/>
                <a:cs typeface="Arial" panose="020B0604020202020204" pitchFamily="34" charset="0"/>
              </a:rPr>
              <a:t>test kümesine ait sonuçların ortalaması alınarak işlem sonlandırılır.</a:t>
            </a:r>
          </a:p>
        </p:txBody>
      </p:sp>
    </p:spTree>
    <p:extLst>
      <p:ext uri="{BB962C8B-B14F-4D97-AF65-F5344CB8AC3E}">
        <p14:creationId xmlns:p14="http://schemas.microsoft.com/office/powerpoint/2010/main" val="79273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37423E6-0C32-6CB4-777E-426098C5D3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230" y="327581"/>
            <a:ext cx="8771046" cy="6202837"/>
          </a:xfrm>
        </p:spPr>
      </p:pic>
    </p:spTree>
    <p:extLst>
      <p:ext uri="{BB962C8B-B14F-4D97-AF65-F5344CB8AC3E}">
        <p14:creationId xmlns:p14="http://schemas.microsoft.com/office/powerpoint/2010/main" val="90246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C61C68-A527-60AA-7051-AD2AF9D06499}"/>
              </a:ext>
            </a:extLst>
          </p:cNvPr>
          <p:cNvSpPr>
            <a:spLocks noGrp="1"/>
          </p:cNvSpPr>
          <p:nvPr>
            <p:ph type="title"/>
          </p:nvPr>
        </p:nvSpPr>
        <p:spPr>
          <a:xfrm>
            <a:off x="1640156" y="171623"/>
            <a:ext cx="8911687" cy="1280890"/>
          </a:xfrm>
        </p:spPr>
        <p:txBody>
          <a:bodyPr/>
          <a:lstStyle/>
          <a:p>
            <a:r>
              <a:rPr lang="tr-TR" b="1" dirty="0">
                <a:latin typeface="Arial" panose="020B0604020202020204" pitchFamily="34" charset="0"/>
                <a:cs typeface="Arial" panose="020B0604020202020204" pitchFamily="34" charset="0"/>
              </a:rPr>
              <a:t>HATA MATRİSİ (KARIŞIM MATRİSİ)</a:t>
            </a:r>
            <a:br>
              <a:rPr lang="tr-TR" dirty="0"/>
            </a:br>
            <a:endParaRPr lang="tr-TR" dirty="0"/>
          </a:p>
        </p:txBody>
      </p:sp>
      <p:sp>
        <p:nvSpPr>
          <p:cNvPr id="3" name="İçerik Yer Tutucusu 2">
            <a:extLst>
              <a:ext uri="{FF2B5EF4-FFF2-40B4-BE49-F238E27FC236}">
                <a16:creationId xmlns:a16="http://schemas.microsoft.com/office/drawing/2014/main" id="{96781697-DE3B-3C18-2146-6D2306FA0618}"/>
              </a:ext>
            </a:extLst>
          </p:cNvPr>
          <p:cNvSpPr>
            <a:spLocks noGrp="1"/>
          </p:cNvSpPr>
          <p:nvPr>
            <p:ph idx="1"/>
          </p:nvPr>
        </p:nvSpPr>
        <p:spPr>
          <a:xfrm>
            <a:off x="622169" y="820131"/>
            <a:ext cx="11302737" cy="5938887"/>
          </a:xfrm>
        </p:spPr>
        <p:txBody>
          <a:bodyPr>
            <a:normAutofit/>
          </a:bodyPr>
          <a:lstStyle/>
          <a:p>
            <a:pPr algn="just"/>
            <a:endParaRPr lang="tr-TR" sz="2400" dirty="0"/>
          </a:p>
          <a:p>
            <a:pPr algn="just"/>
            <a:r>
              <a:rPr lang="tr-TR" sz="2800" dirty="0">
                <a:latin typeface="Arial" panose="020B0604020202020204" pitchFamily="34" charset="0"/>
                <a:cs typeface="Arial" panose="020B0604020202020204" pitchFamily="34" charset="0"/>
              </a:rPr>
              <a:t>Hata matrisi (</a:t>
            </a:r>
            <a:r>
              <a:rPr lang="tr-TR" sz="2800" dirty="0" err="1">
                <a:latin typeface="Arial" panose="020B0604020202020204" pitchFamily="34" charset="0"/>
                <a:cs typeface="Arial" panose="020B0604020202020204" pitchFamily="34" charset="0"/>
              </a:rPr>
              <a:t>confusion</a:t>
            </a:r>
            <a:r>
              <a:rPr lang="tr-TR" sz="2800" dirty="0">
                <a:latin typeface="Arial" panose="020B0604020202020204" pitchFamily="34" charset="0"/>
                <a:cs typeface="Arial" panose="020B0604020202020204" pitchFamily="34" charset="0"/>
              </a:rPr>
              <a:t> </a:t>
            </a:r>
            <a:r>
              <a:rPr lang="tr-TR" sz="2800" dirty="0" err="1">
                <a:latin typeface="Arial" panose="020B0604020202020204" pitchFamily="34" charset="0"/>
                <a:cs typeface="Arial" panose="020B0604020202020204" pitchFamily="34" charset="0"/>
              </a:rPr>
              <a:t>matrix</a:t>
            </a:r>
            <a:r>
              <a:rPr lang="tr-TR" sz="2800" dirty="0">
                <a:latin typeface="Arial" panose="020B0604020202020204" pitchFamily="34" charset="0"/>
                <a:cs typeface="Arial" panose="020B0604020202020204" pitchFamily="34" charset="0"/>
              </a:rPr>
              <a:t>), tek başına sınıflandırma problemleri için kurulan modellerin performans değerlendirmesinde kullanılan bir ölçütü ifade etmemekle birlikte bazı performans ölçüm teknikleri hata matrisi kullanılarak hesaplanmaktadır </a:t>
            </a:r>
          </a:p>
          <a:p>
            <a:pPr algn="just"/>
            <a:r>
              <a:rPr lang="tr-TR" sz="2800" dirty="0">
                <a:latin typeface="Arial" panose="020B0604020202020204" pitchFamily="34" charset="0"/>
                <a:cs typeface="Arial" panose="020B0604020202020204" pitchFamily="34" charset="0"/>
              </a:rPr>
              <a:t>Bir veri setindeki sınıf etiketi ‘K’ adet ise hata matrisi k * k boyutundan oluşan bir matris olarak düşünülebilir. </a:t>
            </a:r>
          </a:p>
          <a:p>
            <a:pPr algn="just"/>
            <a:r>
              <a:rPr lang="tr-TR" sz="2800" dirty="0">
                <a:latin typeface="Arial" panose="020B0604020202020204" pitchFamily="34" charset="0"/>
                <a:cs typeface="Arial" panose="020B0604020202020204" pitchFamily="34" charset="0"/>
              </a:rPr>
              <a:t>Örneğin iris veri seti için 3 * 3 boyutunda bir hata matrisi oluşturulacaktır </a:t>
            </a:r>
          </a:p>
          <a:p>
            <a:pPr algn="just"/>
            <a:endParaRPr lang="tr-TR" sz="2400" dirty="0"/>
          </a:p>
        </p:txBody>
      </p:sp>
    </p:spTree>
    <p:extLst>
      <p:ext uri="{BB962C8B-B14F-4D97-AF65-F5344CB8AC3E}">
        <p14:creationId xmlns:p14="http://schemas.microsoft.com/office/powerpoint/2010/main" val="312521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84E0B5-AA73-EC65-7C13-BB85EF427E16}"/>
              </a:ext>
            </a:extLst>
          </p:cNvPr>
          <p:cNvSpPr>
            <a:spLocks noGrp="1"/>
          </p:cNvSpPr>
          <p:nvPr>
            <p:ph idx="1"/>
          </p:nvPr>
        </p:nvSpPr>
        <p:spPr>
          <a:xfrm>
            <a:off x="1637105" y="203877"/>
            <a:ext cx="10334935" cy="6555141"/>
          </a:xfrm>
        </p:spPr>
        <p:txBody>
          <a:bodyPr/>
          <a:lstStyle/>
          <a:p>
            <a:r>
              <a:rPr lang="tr-TR" sz="2000" dirty="0">
                <a:latin typeface="Arial" panose="020B0604020202020204" pitchFamily="34" charset="0"/>
                <a:cs typeface="Arial" panose="020B0604020202020204" pitchFamily="34" charset="0"/>
              </a:rPr>
              <a:t>TP (Doğru Kabul-True </a:t>
            </a:r>
            <a:r>
              <a:rPr lang="tr-TR" sz="2000" dirty="0" err="1">
                <a:latin typeface="Arial" panose="020B0604020202020204" pitchFamily="34" charset="0"/>
                <a:cs typeface="Arial" panose="020B0604020202020204" pitchFamily="34" charset="0"/>
              </a:rPr>
              <a:t>Positive</a:t>
            </a:r>
            <a:r>
              <a:rPr lang="tr-TR" sz="2000" dirty="0">
                <a:latin typeface="Arial" panose="020B0604020202020204" pitchFamily="34" charset="0"/>
                <a:cs typeface="Arial" panose="020B0604020202020204" pitchFamily="34" charset="0"/>
              </a:rPr>
              <a:t>) = Modelin tahmini pozitif iken, gerçekte de pozitif olan durumdur </a:t>
            </a:r>
          </a:p>
          <a:p>
            <a:r>
              <a:rPr lang="tr-TR" sz="2000" dirty="0">
                <a:latin typeface="Arial" panose="020B0604020202020204" pitchFamily="34" charset="0"/>
                <a:cs typeface="Arial" panose="020B0604020202020204" pitchFamily="34" charset="0"/>
              </a:rPr>
              <a:t>FN (Yanlış </a:t>
            </a:r>
            <a:r>
              <a:rPr lang="tr-TR" sz="2000" dirty="0" err="1">
                <a:latin typeface="Arial" panose="020B0604020202020204" pitchFamily="34" charset="0"/>
                <a:cs typeface="Arial" panose="020B0604020202020204" pitchFamily="34" charset="0"/>
              </a:rPr>
              <a:t>Red</a:t>
            </a:r>
            <a:r>
              <a:rPr lang="tr-TR" sz="2000" dirty="0">
                <a:latin typeface="Arial" panose="020B0604020202020204" pitchFamily="34" charset="0"/>
                <a:cs typeface="Arial" panose="020B0604020202020204" pitchFamily="34" charset="0"/>
              </a:rPr>
              <a:t> – </a:t>
            </a:r>
            <a:r>
              <a:rPr lang="tr-TR" sz="2000" dirty="0" err="1">
                <a:latin typeface="Arial" panose="020B0604020202020204" pitchFamily="34" charset="0"/>
                <a:cs typeface="Arial" panose="020B0604020202020204" pitchFamily="34" charset="0"/>
              </a:rPr>
              <a:t>False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Negative</a:t>
            </a:r>
            <a:r>
              <a:rPr lang="tr-TR" sz="2000" dirty="0">
                <a:latin typeface="Arial" panose="020B0604020202020204" pitchFamily="34" charset="0"/>
                <a:cs typeface="Arial" panose="020B0604020202020204" pitchFamily="34" charset="0"/>
              </a:rPr>
              <a:t>) = Modelin tahmini negatif iken, gerçekte de pozitif olan durumdur </a:t>
            </a:r>
          </a:p>
          <a:p>
            <a:r>
              <a:rPr lang="tr-TR" sz="2000" dirty="0">
                <a:latin typeface="Arial" panose="020B0604020202020204" pitchFamily="34" charset="0"/>
                <a:cs typeface="Arial" panose="020B0604020202020204" pitchFamily="34" charset="0"/>
              </a:rPr>
              <a:t>FP (Yanlış Kabul – </a:t>
            </a:r>
            <a:r>
              <a:rPr lang="tr-TR" sz="2000" dirty="0" err="1">
                <a:latin typeface="Arial" panose="020B0604020202020204" pitchFamily="34" charset="0"/>
                <a:cs typeface="Arial" panose="020B0604020202020204" pitchFamily="34" charset="0"/>
              </a:rPr>
              <a:t>False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Positive</a:t>
            </a:r>
            <a:r>
              <a:rPr lang="tr-TR" sz="2000" dirty="0">
                <a:latin typeface="Arial" panose="020B0604020202020204" pitchFamily="34" charset="0"/>
                <a:cs typeface="Arial" panose="020B0604020202020204" pitchFamily="34" charset="0"/>
              </a:rPr>
              <a:t>) = Modelin tahmini pozitif iken, gerçekte de negatif olan durumdur </a:t>
            </a:r>
          </a:p>
          <a:p>
            <a:r>
              <a:rPr lang="tr-TR" sz="2000" dirty="0">
                <a:latin typeface="Arial" panose="020B0604020202020204" pitchFamily="34" charset="0"/>
                <a:cs typeface="Arial" panose="020B0604020202020204" pitchFamily="34" charset="0"/>
              </a:rPr>
              <a:t>TN (Doğru Kabul – True </a:t>
            </a:r>
            <a:r>
              <a:rPr lang="tr-TR" sz="2000" dirty="0" err="1">
                <a:latin typeface="Arial" panose="020B0604020202020204" pitchFamily="34" charset="0"/>
                <a:cs typeface="Arial" panose="020B0604020202020204" pitchFamily="34" charset="0"/>
              </a:rPr>
              <a:t>Positive</a:t>
            </a:r>
            <a:r>
              <a:rPr lang="tr-TR" sz="2000" dirty="0">
                <a:latin typeface="Arial" panose="020B0604020202020204" pitchFamily="34" charset="0"/>
                <a:cs typeface="Arial" panose="020B0604020202020204" pitchFamily="34" charset="0"/>
              </a:rPr>
              <a:t>) = Modelin tahmini negatif iken, gerçekte de negatif olan durumdur </a:t>
            </a:r>
          </a:p>
          <a:p>
            <a:endParaRPr lang="tr-TR" dirty="0"/>
          </a:p>
        </p:txBody>
      </p:sp>
      <p:pic>
        <p:nvPicPr>
          <p:cNvPr id="6" name="İçerik Yer Tutucusu 3">
            <a:extLst>
              <a:ext uri="{FF2B5EF4-FFF2-40B4-BE49-F238E27FC236}">
                <a16:creationId xmlns:a16="http://schemas.microsoft.com/office/drawing/2014/main" id="{9CE617A9-5392-0D60-6FEB-36994703E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747" y="3205592"/>
            <a:ext cx="7230359" cy="3448531"/>
          </a:xfrm>
          <a:prstGeom prst="rect">
            <a:avLst/>
          </a:prstGeom>
        </p:spPr>
      </p:pic>
    </p:spTree>
    <p:extLst>
      <p:ext uri="{BB962C8B-B14F-4D97-AF65-F5344CB8AC3E}">
        <p14:creationId xmlns:p14="http://schemas.microsoft.com/office/powerpoint/2010/main" val="620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1477F9-E3D4-D217-B067-21BC2CDA8B6B}"/>
              </a:ext>
            </a:extLst>
          </p:cNvPr>
          <p:cNvSpPr>
            <a:spLocks noGrp="1"/>
          </p:cNvSpPr>
          <p:nvPr>
            <p:ph idx="1"/>
          </p:nvPr>
        </p:nvSpPr>
        <p:spPr>
          <a:xfrm>
            <a:off x="1459832" y="179109"/>
            <a:ext cx="10549916" cy="6551629"/>
          </a:xfrm>
        </p:spPr>
        <p:txBody>
          <a:bodyPr/>
          <a:lstStyle/>
          <a:p>
            <a:r>
              <a:rPr lang="tr-TR" sz="2400" b="1" dirty="0"/>
              <a:t>Doğruluk </a:t>
            </a:r>
          </a:p>
          <a:p>
            <a:pPr marL="0" indent="0" algn="just">
              <a:buNone/>
            </a:pPr>
            <a:r>
              <a:rPr lang="tr-TR" sz="2400" dirty="0">
                <a:latin typeface="Arial" panose="020B0604020202020204" pitchFamily="34" charset="0"/>
                <a:cs typeface="Arial" panose="020B0604020202020204" pitchFamily="34" charset="0"/>
              </a:rPr>
              <a:t>Doğruluk (</a:t>
            </a:r>
            <a:r>
              <a:rPr lang="tr-TR" sz="2400" dirty="0" err="1">
                <a:latin typeface="Arial" panose="020B0604020202020204" pitchFamily="34" charset="0"/>
                <a:cs typeface="Arial" panose="020B0604020202020204" pitchFamily="34" charset="0"/>
              </a:rPr>
              <a:t>Accuracy</a:t>
            </a:r>
            <a:r>
              <a:rPr lang="tr-TR" sz="2400" dirty="0">
                <a:latin typeface="Arial" panose="020B0604020202020204" pitchFamily="34" charset="0"/>
                <a:cs typeface="Arial" panose="020B0604020202020204" pitchFamily="34" charset="0"/>
              </a:rPr>
              <a:t>) ölçütü, doğru olarak sınıflandırılmış örnek sayısının tüm örnek sayısına oranı olarak ifade edilebilir. </a:t>
            </a: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r>
              <a:rPr lang="tr-TR" sz="2400" dirty="0">
                <a:latin typeface="Arial" panose="020B0604020202020204" pitchFamily="34" charset="0"/>
                <a:cs typeface="Arial" panose="020B0604020202020204" pitchFamily="34" charset="0"/>
              </a:rPr>
              <a:t>Doğruluk ölçütü ile performans ölçülürken veri setinin dengeli dağılması önemli bir kriterdir (Kanser:400, Kanser Değil:4600)</a:t>
            </a:r>
          </a:p>
          <a:p>
            <a:pPr marL="0" indent="0">
              <a:buNone/>
            </a:pPr>
            <a:endParaRPr lang="tr-TR" dirty="0"/>
          </a:p>
        </p:txBody>
      </p:sp>
      <p:pic>
        <p:nvPicPr>
          <p:cNvPr id="5" name="Resim 4">
            <a:extLst>
              <a:ext uri="{FF2B5EF4-FFF2-40B4-BE49-F238E27FC236}">
                <a16:creationId xmlns:a16="http://schemas.microsoft.com/office/drawing/2014/main" id="{EFEDD841-BFD4-E312-B6FC-BF2E822AD4BE}"/>
              </a:ext>
            </a:extLst>
          </p:cNvPr>
          <p:cNvPicPr>
            <a:picLocks noChangeAspect="1"/>
          </p:cNvPicPr>
          <p:nvPr/>
        </p:nvPicPr>
        <p:blipFill>
          <a:blip r:embed="rId2"/>
          <a:stretch>
            <a:fillRect/>
          </a:stretch>
        </p:blipFill>
        <p:spPr>
          <a:xfrm>
            <a:off x="2276491" y="1606165"/>
            <a:ext cx="8199831" cy="1143099"/>
          </a:xfrm>
          <a:prstGeom prst="rect">
            <a:avLst/>
          </a:prstGeom>
        </p:spPr>
      </p:pic>
      <p:pic>
        <p:nvPicPr>
          <p:cNvPr id="6" name="İçerik Yer Tutucusu 3">
            <a:extLst>
              <a:ext uri="{FF2B5EF4-FFF2-40B4-BE49-F238E27FC236}">
                <a16:creationId xmlns:a16="http://schemas.microsoft.com/office/drawing/2014/main" id="{8FBAC9C6-624D-1DEF-C956-AD5909BC3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226" y="3818021"/>
            <a:ext cx="7457595" cy="2860870"/>
          </a:xfrm>
          <a:prstGeom prst="rect">
            <a:avLst/>
          </a:prstGeom>
        </p:spPr>
      </p:pic>
    </p:spTree>
    <p:extLst>
      <p:ext uri="{BB962C8B-B14F-4D97-AF65-F5344CB8AC3E}">
        <p14:creationId xmlns:p14="http://schemas.microsoft.com/office/powerpoint/2010/main" val="266527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F0E5FFD-B708-8694-4D85-0B85A6518422}"/>
              </a:ext>
            </a:extLst>
          </p:cNvPr>
          <p:cNvSpPr>
            <a:spLocks noGrp="1"/>
          </p:cNvSpPr>
          <p:nvPr>
            <p:ph idx="1"/>
          </p:nvPr>
        </p:nvSpPr>
        <p:spPr>
          <a:xfrm>
            <a:off x="1620253" y="224589"/>
            <a:ext cx="10395284" cy="6448927"/>
          </a:xfrm>
        </p:spPr>
        <p:txBody>
          <a:bodyPr/>
          <a:lstStyle/>
          <a:p>
            <a:r>
              <a:rPr lang="tr-TR" sz="2800" b="1" dirty="0"/>
              <a:t>Kesinlik </a:t>
            </a:r>
          </a:p>
          <a:p>
            <a:pPr marL="0" indent="0" algn="just">
              <a:buNone/>
            </a:pPr>
            <a:r>
              <a:rPr lang="tr-TR" sz="2400" dirty="0">
                <a:latin typeface="Arial" panose="020B0604020202020204" pitchFamily="34" charset="0"/>
                <a:cs typeface="Arial" panose="020B0604020202020204" pitchFamily="34" charset="0"/>
              </a:rPr>
              <a:t>Kesinlik (Precision) ölçütü, pozitif olarak sınıflandırılmış tüm örnekler arasında gerçekten kaç tanesinin doğru sınıflandırıldığını veren ölçüttür. </a:t>
            </a: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endParaRPr lang="tr-TR" sz="2400" dirty="0">
              <a:latin typeface="Arial" panose="020B0604020202020204" pitchFamily="34" charset="0"/>
              <a:cs typeface="Arial" panose="020B0604020202020204" pitchFamily="34" charset="0"/>
            </a:endParaRPr>
          </a:p>
          <a:p>
            <a:pPr marL="0" indent="0" algn="just">
              <a:buNone/>
            </a:pPr>
            <a:r>
              <a:rPr lang="tr-TR" sz="2400" dirty="0">
                <a:latin typeface="Arial" panose="020B0604020202020204" pitchFamily="34" charset="0"/>
                <a:cs typeface="Arial" panose="020B0604020202020204" pitchFamily="34" charset="0"/>
              </a:rPr>
              <a:t>Doğru olarak sınıflandırılan kanserli hasta sayısını bulmak için kesinlik ölçütünü kullanmak daha doğru bir yaklaşım olacaktır.</a:t>
            </a:r>
            <a:endParaRPr lang="tr-TR" dirty="0"/>
          </a:p>
          <a:p>
            <a:pPr marL="0" indent="0">
              <a:buNone/>
            </a:pPr>
            <a:endParaRPr lang="tr-TR" dirty="0"/>
          </a:p>
        </p:txBody>
      </p:sp>
      <p:pic>
        <p:nvPicPr>
          <p:cNvPr id="5" name="Resim 4">
            <a:extLst>
              <a:ext uri="{FF2B5EF4-FFF2-40B4-BE49-F238E27FC236}">
                <a16:creationId xmlns:a16="http://schemas.microsoft.com/office/drawing/2014/main" id="{D3F4F117-D6AC-3BAF-DC63-505036B5831D}"/>
              </a:ext>
            </a:extLst>
          </p:cNvPr>
          <p:cNvPicPr>
            <a:picLocks noChangeAspect="1"/>
          </p:cNvPicPr>
          <p:nvPr/>
        </p:nvPicPr>
        <p:blipFill>
          <a:blip r:embed="rId2"/>
          <a:stretch>
            <a:fillRect/>
          </a:stretch>
        </p:blipFill>
        <p:spPr>
          <a:xfrm>
            <a:off x="3102462" y="1933590"/>
            <a:ext cx="6861670" cy="952583"/>
          </a:xfrm>
          <a:prstGeom prst="rect">
            <a:avLst/>
          </a:prstGeom>
        </p:spPr>
      </p:pic>
      <p:pic>
        <p:nvPicPr>
          <p:cNvPr id="6" name="İçerik Yer Tutucusu 3">
            <a:extLst>
              <a:ext uri="{FF2B5EF4-FFF2-40B4-BE49-F238E27FC236}">
                <a16:creationId xmlns:a16="http://schemas.microsoft.com/office/drawing/2014/main" id="{0338037D-AF40-6548-FEB2-C19562B31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462" y="3971827"/>
            <a:ext cx="7042650" cy="2701689"/>
          </a:xfrm>
          <a:prstGeom prst="rect">
            <a:avLst/>
          </a:prstGeom>
        </p:spPr>
      </p:pic>
    </p:spTree>
    <p:extLst>
      <p:ext uri="{BB962C8B-B14F-4D97-AF65-F5344CB8AC3E}">
        <p14:creationId xmlns:p14="http://schemas.microsoft.com/office/powerpoint/2010/main" val="143801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143CF3-BAE3-DDF1-F9CD-04FC3B221BA0}"/>
              </a:ext>
            </a:extLst>
          </p:cNvPr>
          <p:cNvSpPr>
            <a:spLocks noGrp="1"/>
          </p:cNvSpPr>
          <p:nvPr>
            <p:ph idx="1"/>
          </p:nvPr>
        </p:nvSpPr>
        <p:spPr>
          <a:xfrm>
            <a:off x="1640264" y="197963"/>
            <a:ext cx="10454326" cy="6542202"/>
          </a:xfrm>
        </p:spPr>
        <p:txBody>
          <a:bodyPr>
            <a:normAutofit/>
          </a:bodyPr>
          <a:lstStyle/>
          <a:p>
            <a:r>
              <a:rPr lang="tr-TR" sz="2800" b="1" dirty="0">
                <a:latin typeface="Arial" panose="020B0604020202020204" pitchFamily="34" charset="0"/>
                <a:cs typeface="Arial" panose="020B0604020202020204" pitchFamily="34" charset="0"/>
              </a:rPr>
              <a:t>Duyarlılık </a:t>
            </a:r>
          </a:p>
          <a:p>
            <a:pPr marL="0" indent="0" algn="just">
              <a:buNone/>
            </a:pPr>
            <a:r>
              <a:rPr lang="tr-TR" sz="2400" dirty="0">
                <a:latin typeface="Arial" panose="020B0604020202020204" pitchFamily="34" charset="0"/>
                <a:cs typeface="Arial" panose="020B0604020202020204" pitchFamily="34" charset="0"/>
              </a:rPr>
              <a:t>Yüksek duyarlılığa (</a:t>
            </a:r>
            <a:r>
              <a:rPr lang="tr-TR" sz="2400" dirty="0" err="1">
                <a:latin typeface="Arial" panose="020B0604020202020204" pitchFamily="34" charset="0"/>
                <a:cs typeface="Arial" panose="020B0604020202020204" pitchFamily="34" charset="0"/>
              </a:rPr>
              <a:t>recall</a:t>
            </a:r>
            <a:r>
              <a:rPr lang="tr-TR" sz="2400" dirty="0">
                <a:latin typeface="Arial" panose="020B0604020202020204" pitchFamily="34" charset="0"/>
                <a:cs typeface="Arial" panose="020B0604020202020204" pitchFamily="34" charset="0"/>
              </a:rPr>
              <a:t>, </a:t>
            </a:r>
            <a:r>
              <a:rPr lang="tr-TR" sz="2400" dirty="0" err="1">
                <a:latin typeface="Arial" panose="020B0604020202020204" pitchFamily="34" charset="0"/>
                <a:cs typeface="Arial" panose="020B0604020202020204" pitchFamily="34" charset="0"/>
              </a:rPr>
              <a:t>sensivity</a:t>
            </a:r>
            <a:r>
              <a:rPr lang="tr-TR" sz="2400" dirty="0">
                <a:latin typeface="Arial" panose="020B0604020202020204" pitchFamily="34" charset="0"/>
                <a:cs typeface="Arial" panose="020B0604020202020204" pitchFamily="34" charset="0"/>
              </a:rPr>
              <a:t>) sahip sınıflandırıcılarda, yanlış olarak sınıflandırılmış negatif örnek sayısının az olması beklenir.</a:t>
            </a:r>
          </a:p>
          <a:p>
            <a:pPr marL="0" indent="0">
              <a:buNone/>
            </a:pPr>
            <a:endParaRPr lang="tr-TR" sz="2000" dirty="0"/>
          </a:p>
          <a:p>
            <a:pPr marL="0" indent="0">
              <a:buNone/>
            </a:pPr>
            <a:endParaRPr lang="tr-TR" sz="2000" dirty="0"/>
          </a:p>
          <a:p>
            <a:pPr marL="0" indent="0">
              <a:buNone/>
            </a:pPr>
            <a:endParaRPr lang="tr-TR" sz="2000" dirty="0"/>
          </a:p>
          <a:p>
            <a:pPr marL="0" indent="0">
              <a:buNone/>
            </a:pPr>
            <a:endParaRPr lang="tr-TR" sz="2000" dirty="0"/>
          </a:p>
          <a:p>
            <a:pPr marL="0" indent="0">
              <a:buNone/>
            </a:pPr>
            <a:endParaRPr lang="tr-TR" sz="2000" dirty="0"/>
          </a:p>
          <a:p>
            <a:pPr marL="0" indent="0">
              <a:buNone/>
            </a:pPr>
            <a:endParaRPr lang="tr-TR" sz="2000" dirty="0"/>
          </a:p>
        </p:txBody>
      </p:sp>
      <p:pic>
        <p:nvPicPr>
          <p:cNvPr id="5" name="Resim 4">
            <a:extLst>
              <a:ext uri="{FF2B5EF4-FFF2-40B4-BE49-F238E27FC236}">
                <a16:creationId xmlns:a16="http://schemas.microsoft.com/office/drawing/2014/main" id="{F73C57BF-C169-ACE6-69B1-A7E2D3DF4886}"/>
              </a:ext>
            </a:extLst>
          </p:cNvPr>
          <p:cNvPicPr>
            <a:picLocks noChangeAspect="1"/>
          </p:cNvPicPr>
          <p:nvPr/>
        </p:nvPicPr>
        <p:blipFill>
          <a:blip r:embed="rId2"/>
          <a:stretch>
            <a:fillRect/>
          </a:stretch>
        </p:blipFill>
        <p:spPr>
          <a:xfrm>
            <a:off x="2809352" y="1867865"/>
            <a:ext cx="7376799" cy="876376"/>
          </a:xfrm>
          <a:prstGeom prst="rect">
            <a:avLst/>
          </a:prstGeom>
        </p:spPr>
      </p:pic>
      <p:pic>
        <p:nvPicPr>
          <p:cNvPr id="6" name="İçerik Yer Tutucusu 3">
            <a:extLst>
              <a:ext uri="{FF2B5EF4-FFF2-40B4-BE49-F238E27FC236}">
                <a16:creationId xmlns:a16="http://schemas.microsoft.com/office/drawing/2014/main" id="{4CDBF70B-75A6-9C82-7972-AD221BFCB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352" y="3231557"/>
            <a:ext cx="7457595" cy="2860870"/>
          </a:xfrm>
          <a:prstGeom prst="rect">
            <a:avLst/>
          </a:prstGeom>
        </p:spPr>
      </p:pic>
    </p:spTree>
    <p:extLst>
      <p:ext uri="{BB962C8B-B14F-4D97-AF65-F5344CB8AC3E}">
        <p14:creationId xmlns:p14="http://schemas.microsoft.com/office/powerpoint/2010/main" val="1003353230"/>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372</TotalTime>
  <Words>616</Words>
  <Application>Microsoft Office PowerPoint</Application>
  <PresentationFormat>Geniş ekran</PresentationFormat>
  <Paragraphs>54</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Century Gothic</vt:lpstr>
      <vt:lpstr>Wingdings</vt:lpstr>
      <vt:lpstr>Wingdings 3</vt:lpstr>
      <vt:lpstr>Duman</vt:lpstr>
      <vt:lpstr>SINIFLANDIRICI PERFORMANS ÖLÇÜMLERİ (ÇAPRAZ DOĞRULAMA, KARIŞIM MATRİSİ, F1 SKORLAMA, ROC EĞRİSİ)</vt:lpstr>
      <vt:lpstr>ÇAPRAZ DOĞRULAMA </vt:lpstr>
      <vt:lpstr>PowerPoint Sunusu</vt:lpstr>
      <vt:lpstr>PowerPoint Sunusu</vt:lpstr>
      <vt:lpstr>HATA MATRİSİ (KARIŞIM MATRİSİ) </vt:lpstr>
      <vt:lpstr>PowerPoint Sunusu</vt:lpstr>
      <vt:lpstr>PowerPoint Sunusu</vt:lpstr>
      <vt:lpstr>PowerPoint Sunusu</vt:lpstr>
      <vt:lpstr>PowerPoint Sunusu</vt:lpstr>
      <vt:lpstr>F1 Skorlama (F-Ölçütü)</vt:lpstr>
      <vt:lpstr>PowerPoint Sunusu</vt:lpstr>
      <vt:lpstr>ROC EĞRİSİ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SINIFLANDIRICI PERFORMANS ÖLÇÜMLERİ (ÇAPRAZ DOĞRULAMA, KARIŞIM MATRİSİ, F1 SKORLAMA, ROC EĞRİSİ)</dc:title>
  <dc:creator>Yavuzhan Mıstık</dc:creator>
  <cp:lastModifiedBy>Berkant Burak Kurmuş</cp:lastModifiedBy>
  <cp:revision>7</cp:revision>
  <dcterms:created xsi:type="dcterms:W3CDTF">2022-12-19T17:22:53Z</dcterms:created>
  <dcterms:modified xsi:type="dcterms:W3CDTF">2022-12-22T12:23:19Z</dcterms:modified>
</cp:coreProperties>
</file>