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9" r:id="rId4"/>
    <p:sldId id="270" r:id="rId5"/>
    <p:sldId id="271" r:id="rId6"/>
    <p:sldId id="279" r:id="rId7"/>
    <p:sldId id="272" r:id="rId8"/>
    <p:sldId id="259" r:id="rId9"/>
    <p:sldId id="260" r:id="rId10"/>
    <p:sldId id="261" r:id="rId11"/>
    <p:sldId id="262" r:id="rId12"/>
    <p:sldId id="280" r:id="rId13"/>
    <p:sldId id="268" r:id="rId14"/>
    <p:sldId id="263"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4212" y="685799"/>
            <a:ext cx="8001000" cy="2971801"/>
          </a:xfrm>
        </p:spPr>
        <p:txBody>
          <a:bodyPr anchor="b">
            <a:normAutofit/>
          </a:bodyPr>
          <a:lstStyle>
            <a:lvl1pPr algn="l">
              <a:defRPr sz="4800">
                <a:effectLst/>
              </a:defRPr>
            </a:lvl1pPr>
          </a:lstStyle>
          <a:p>
            <a:r>
              <a:rPr lang="tr-TR"/>
              <a:t>Asıl başlık stili için tıklatın</a:t>
            </a:r>
            <a:endParaRPr lang="en-US" dirty="0"/>
          </a:p>
        </p:txBody>
      </p:sp>
      <p:sp>
        <p:nvSpPr>
          <p:cNvPr id="3" name="Subtitle 2"/>
          <p:cNvSpPr>
            <a:spLocks noGrp="1"/>
          </p:cNvSpPr>
          <p:nvPr>
            <p:ph type="subTitle" idx="1" hasCustomPrompt="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17" name="Picture Placeholder 2"/>
          <p:cNvSpPr>
            <a:spLocks noGrp="1" noChangeAspect="1"/>
          </p:cNvSpPr>
          <p:nvPr>
            <p:ph type="pic" idx="13" hasCustomPrompt="1"/>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16" name="Text Placeholder 9"/>
          <p:cNvSpPr>
            <a:spLocks noGrp="1"/>
          </p:cNvSpPr>
          <p:nvPr>
            <p:ph type="body" sz="quarter" idx="14" hasCustomPrompt="1"/>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Date Placeholder 2"/>
          <p:cNvSpPr>
            <a:spLocks noGrp="1"/>
          </p:cNvSpPr>
          <p:nvPr>
            <p:ph type="dt" sz="half" idx="10"/>
          </p:nvPr>
        </p:nvSpPr>
        <p:spPr/>
        <p:txBody>
          <a:bodyPr/>
          <a:lstStyle/>
          <a:p>
            <a:fld id="{64B5709D-13A7-440E-973D-9886484B886D}" type="datetimeFigureOut">
              <a:rPr lang="tr-TR" smtClean="0"/>
              <a:t>6.10.2022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685800"/>
            <a:ext cx="10058400" cy="2743200"/>
          </a:xfrm>
        </p:spPr>
        <p:txBody>
          <a:bodyPr anchor="ctr">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hasCustomPrompt="1"/>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hasCustomPrompt="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2" y="3429000"/>
            <a:ext cx="8534400" cy="1697400"/>
          </a:xfrm>
        </p:spPr>
        <p:txBody>
          <a:bodyPr anchor="b">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hasCustomPrompt="1"/>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tıklatın</a:t>
            </a:r>
          </a:p>
        </p:txBody>
      </p:sp>
      <p:sp>
        <p:nvSpPr>
          <p:cNvPr id="3" name="Text Placeholder 2"/>
          <p:cNvSpPr>
            <a:spLocks noGrp="1"/>
          </p:cNvSpPr>
          <p:nvPr>
            <p:ph type="body" idx="1" hasCustomPrompt="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hasCustomPrompt="1"/>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tıklatın</a:t>
            </a:r>
          </a:p>
        </p:txBody>
      </p:sp>
      <p:sp>
        <p:nvSpPr>
          <p:cNvPr id="3" name="Text Placeholder 2"/>
          <p:cNvSpPr>
            <a:spLocks noGrp="1"/>
          </p:cNvSpPr>
          <p:nvPr>
            <p:ph type="body" idx="1" hasCustomPrompt="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685212" y="685800"/>
            <a:ext cx="2057400" cy="45720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a:xfrm>
            <a:off x="685800" y="685800"/>
            <a:ext cx="7823200" cy="5308600"/>
          </a:xfrm>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Content Placeholder 2"/>
          <p:cNvSpPr>
            <a:spLocks noGrp="1"/>
          </p:cNvSpPr>
          <p:nvPr>
            <p:ph idx="1" hasCustomPrompt="1"/>
          </p:nvPr>
        </p:nvSpPr>
        <p:spPr/>
        <p:txBody>
          <a:bodyPr anchor="ct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1" y="2006600"/>
            <a:ext cx="8534401" cy="2281600"/>
          </a:xfrm>
        </p:spPr>
        <p:txBody>
          <a:bodyPr anchor="b">
            <a:normAutofit/>
          </a:bodyPr>
          <a:lstStyle>
            <a:lvl1pPr algn="l">
              <a:defRPr sz="3600" b="0" cap="all"/>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B5709D-13A7-440E-973D-9886484B886D}" type="datetimeFigureOut">
              <a:rPr lang="tr-TR" smtClean="0"/>
              <a:t>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Content Placeholder 2"/>
          <p:cNvSpPr>
            <a:spLocks noGrp="1"/>
          </p:cNvSpPr>
          <p:nvPr>
            <p:ph sz="half" idx="1" hasCustomPrompt="1"/>
          </p:nvPr>
        </p:nvSpPr>
        <p:spPr>
          <a:xfrm>
            <a:off x="684211" y="685800"/>
            <a:ext cx="4937655" cy="3615267"/>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5808133" y="685801"/>
            <a:ext cx="4934479" cy="3615266"/>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4B5709D-13A7-440E-973D-9886484B886D}" type="datetimeFigureOut">
              <a:rPr lang="tr-TR" smtClean="0"/>
              <a:t>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hasCustomPrompt="1"/>
          </p:nvPr>
        </p:nvSpPr>
        <p:spPr>
          <a:xfrm>
            <a:off x="684211" y="1270529"/>
            <a:ext cx="4937655" cy="3030538"/>
          </a:xfrm>
        </p:spPr>
        <p:txBody>
          <a:bodyPr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hasCustomPrompt="1"/>
          </p:nvPr>
        </p:nvSpPr>
        <p:spPr>
          <a:xfrm>
            <a:off x="5806545" y="1262062"/>
            <a:ext cx="4929188" cy="3030538"/>
          </a:xfrm>
        </p:spPr>
        <p:txBody>
          <a:bodyPr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B5709D-13A7-440E-973D-9886484B886D}" type="datetimeFigureOut">
              <a:rPr lang="tr-TR" smtClean="0"/>
              <a:t>6.10.2022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64B5709D-13A7-440E-973D-9886484B886D}" type="datetimeFigureOut">
              <a:rPr lang="tr-TR" smtClean="0"/>
              <a:t>6.10.2022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5709D-13A7-440E-973D-9886484B886D}" type="datetimeFigureOut">
              <a:rPr lang="tr-TR" smtClean="0"/>
              <a:t>6.10.2022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5012" y="685800"/>
            <a:ext cx="3657600" cy="1371600"/>
          </a:xfrm>
        </p:spPr>
        <p:txBody>
          <a:bodyPr anchor="b">
            <a:norm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hasCustomPrompt="1"/>
          </p:nvPr>
        </p:nvSpPr>
        <p:spPr>
          <a:xfrm>
            <a:off x="684212" y="685800"/>
            <a:ext cx="5943601" cy="5308600"/>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4B5709D-13A7-440E-973D-9886484B886D}" type="datetimeFigureOut">
              <a:rPr lang="tr-TR" smtClean="0"/>
              <a:t>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2812" y="1447800"/>
            <a:ext cx="6019800" cy="1143000"/>
          </a:xfrm>
        </p:spPr>
        <p:txBody>
          <a:bodyPr anchor="b">
            <a:normAutofit/>
          </a:bodyPr>
          <a:lstStyle>
            <a:lvl1pPr algn="l">
              <a:defRPr sz="2800" b="0"/>
            </a:lvl1pPr>
          </a:lstStyle>
          <a:p>
            <a:r>
              <a:rPr lang="tr-TR"/>
              <a:t>Asıl başlık stili için tıklatın</a:t>
            </a:r>
            <a:endParaRPr lang="en-US" dirty="0"/>
          </a:p>
        </p:txBody>
      </p:sp>
      <p:sp>
        <p:nvSpPr>
          <p:cNvPr id="14" name="Picture Placeholder 2"/>
          <p:cNvSpPr>
            <a:spLocks noGrp="1" noChangeAspect="1"/>
          </p:cNvSpPr>
          <p:nvPr>
            <p:ph type="pic" idx="1" hasCustomPrompt="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hasCustomPrompt="1"/>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4B5709D-13A7-440E-973D-9886484B886D}" type="datetimeFigureOut">
              <a:rPr lang="tr-TR" smtClean="0"/>
              <a:t>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9C5927E-6E9E-404D-B830-5044F93430B3}"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4B5709D-13A7-440E-973D-9886484B886D}" type="datetimeFigureOut">
              <a:rPr lang="tr-TR" smtClean="0"/>
              <a:t>6.10.2022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9C5927E-6E9E-404D-B830-5044F93430B3}"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5400" dirty="0"/>
              <a:t>NAİVE BAYES SINIFLANDIRICISI </a:t>
            </a:r>
          </a:p>
        </p:txBody>
      </p:sp>
      <p:sp>
        <p:nvSpPr>
          <p:cNvPr id="3" name="Alt Başlık 2"/>
          <p:cNvSpPr>
            <a:spLocks noGrp="1"/>
          </p:cNvSpPr>
          <p:nvPr>
            <p:ph type="subTitle" idx="1"/>
          </p:nvPr>
        </p:nvSpPr>
        <p:spPr>
          <a:xfrm>
            <a:off x="628096" y="4882393"/>
            <a:ext cx="3948418" cy="534798"/>
          </a:xfrm>
        </p:spPr>
        <p:txBody>
          <a:bodyPr>
            <a:noAutofit/>
          </a:bodyPr>
          <a:lstStyle/>
          <a:p>
            <a:r>
              <a:rPr lang="tr-TR" sz="2400" dirty="0">
                <a:latin typeface="Bahnschrift SemiBold" panose="020B0502040204020203" pitchFamily="34" charset="0"/>
              </a:rPr>
              <a:t>Fatma DURU &amp; Hilal DURU</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4212" y="685800"/>
            <a:ext cx="10800316" cy="5463330"/>
          </a:xfrm>
        </p:spPr>
        <p:txBody>
          <a:bodyPr/>
          <a:lstStyle/>
          <a:p>
            <a:r>
              <a:rPr lang="tr-TR" dirty="0">
                <a:solidFill>
                  <a:schemeClr val="bg1"/>
                </a:solidFill>
              </a:rPr>
              <a:t>P ( A | B ) = B olayı gerçekleştiğinde A olayının gerçekleşme olasılığı</a:t>
            </a:r>
          </a:p>
          <a:p>
            <a:r>
              <a:rPr lang="tr-TR" dirty="0">
                <a:solidFill>
                  <a:schemeClr val="bg1"/>
                </a:solidFill>
              </a:rPr>
              <a:t>P ( A ) = A olayının gerçekleşme olasılığı</a:t>
            </a:r>
          </a:p>
          <a:p>
            <a:r>
              <a:rPr lang="tr-TR" dirty="0">
                <a:solidFill>
                  <a:schemeClr val="bg1"/>
                </a:solidFill>
              </a:rPr>
              <a:t>P ( B | A ) = A olayı gerçekleştiğinde B olayının gerçekleşme olasılığı</a:t>
            </a:r>
          </a:p>
          <a:p>
            <a:r>
              <a:rPr lang="tr-TR" dirty="0">
                <a:solidFill>
                  <a:schemeClr val="bg1"/>
                </a:solidFill>
              </a:rPr>
              <a:t>P ( B ) = B olayının gerçekleşme olasılığı</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1265" y="325074"/>
            <a:ext cx="10800316" cy="5463330"/>
          </a:xfrm>
        </p:spPr>
        <p:txBody>
          <a:bodyPr/>
          <a:lstStyle/>
          <a:p>
            <a:r>
              <a:rPr lang="tr-TR" dirty="0" err="1">
                <a:solidFill>
                  <a:schemeClr val="bg1"/>
                </a:solidFill>
              </a:rPr>
              <a:t>Naïve</a:t>
            </a:r>
            <a:r>
              <a:rPr lang="tr-TR" dirty="0">
                <a:solidFill>
                  <a:schemeClr val="bg1"/>
                </a:solidFill>
              </a:rPr>
              <a:t> </a:t>
            </a:r>
            <a:r>
              <a:rPr lang="tr-TR" dirty="0" err="1">
                <a:solidFill>
                  <a:schemeClr val="bg1"/>
                </a:solidFill>
              </a:rPr>
              <a:t>Bayes</a:t>
            </a:r>
            <a:r>
              <a:rPr lang="tr-TR" dirty="0">
                <a:solidFill>
                  <a:schemeClr val="bg1"/>
                </a:solidFill>
              </a:rPr>
              <a:t> sınıflandırma yönteminin birçok kullanım alanı bulunabilir fakat, burada neyin sınıflandırıldığından çok nasıl sınıflandırıldığı önemli. Yani öğretilecek veriler </a:t>
            </a:r>
            <a:r>
              <a:rPr lang="tr-TR" dirty="0" err="1">
                <a:solidFill>
                  <a:schemeClr val="bg1"/>
                </a:solidFill>
              </a:rPr>
              <a:t>binary</a:t>
            </a:r>
            <a:r>
              <a:rPr lang="tr-TR" dirty="0">
                <a:solidFill>
                  <a:schemeClr val="bg1"/>
                </a:solidFill>
              </a:rPr>
              <a:t> veya </a:t>
            </a:r>
            <a:r>
              <a:rPr lang="tr-TR" dirty="0" err="1">
                <a:solidFill>
                  <a:schemeClr val="bg1"/>
                </a:solidFill>
              </a:rPr>
              <a:t>text</a:t>
            </a:r>
            <a:r>
              <a:rPr lang="tr-TR" dirty="0">
                <a:solidFill>
                  <a:schemeClr val="bg1"/>
                </a:solidFill>
              </a:rPr>
              <a:t> veriler olabilir, burada veri tipinden ve ne olduğundan ziyade, bu veriler arasında nasıl bir oransal ilişki kurduğumuz önem kazanıyor.</a:t>
            </a:r>
          </a:p>
          <a:p>
            <a:endParaRPr lang="tr-TR" dirty="0"/>
          </a:p>
        </p:txBody>
      </p:sp>
      <p:pic>
        <p:nvPicPr>
          <p:cNvPr id="2" name="Resim 1"/>
          <p:cNvPicPr>
            <a:picLocks noChangeAspect="1"/>
          </p:cNvPicPr>
          <p:nvPr/>
        </p:nvPicPr>
        <p:blipFill>
          <a:blip r:embed="rId2"/>
          <a:stretch>
            <a:fillRect/>
          </a:stretch>
        </p:blipFill>
        <p:spPr>
          <a:xfrm>
            <a:off x="3796395" y="3789213"/>
            <a:ext cx="4005365" cy="24463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a:xfrm>
            <a:off x="6044565" y="734695"/>
            <a:ext cx="5549265" cy="899795"/>
          </a:xfrm>
        </p:spPr>
        <p:txBody>
          <a:bodyPr/>
          <a:lstStyle/>
          <a:p>
            <a:pPr marL="0" indent="0">
              <a:buNone/>
            </a:pPr>
            <a:r>
              <a:rPr lang="en-US" sz="3200" b="1"/>
              <a:t>Örnek</a:t>
            </a:r>
            <a:r>
              <a:rPr lang="en-US" sz="3200"/>
              <a:t>:</a:t>
            </a:r>
            <a:r>
              <a:rPr lang="en-US" sz="1200">
                <a:solidFill>
                  <a:schemeClr val="bg1"/>
                </a:solidFill>
              </a:rPr>
              <a:t> </a:t>
            </a:r>
          </a:p>
          <a:p>
            <a:pPr marL="0" indent="0">
              <a:buNone/>
            </a:pPr>
            <a:endParaRPr lang="en-US" sz="1200">
              <a:solidFill>
                <a:schemeClr val="bg1"/>
              </a:solidFill>
            </a:endParaRPr>
          </a:p>
        </p:txBody>
      </p:sp>
      <p:pic>
        <p:nvPicPr>
          <p:cNvPr id="13" name="Picture 12" descr="nbbbbbb2022-09-29 at 19.54.11"/>
          <p:cNvPicPr>
            <a:picLocks noChangeAspect="1"/>
          </p:cNvPicPr>
          <p:nvPr/>
        </p:nvPicPr>
        <p:blipFill>
          <a:blip r:embed="rId2"/>
          <a:stretch>
            <a:fillRect/>
          </a:stretch>
        </p:blipFill>
        <p:spPr>
          <a:xfrm>
            <a:off x="440690" y="245745"/>
            <a:ext cx="5257800" cy="6365875"/>
          </a:xfrm>
          <a:prstGeom prst="rect">
            <a:avLst/>
          </a:prstGeom>
        </p:spPr>
      </p:pic>
      <p:pic>
        <p:nvPicPr>
          <p:cNvPr id="14" name="Picture 13" descr="nbnb 2022-09-29 at 19.54.33"/>
          <p:cNvPicPr>
            <a:picLocks noChangeAspect="1"/>
          </p:cNvPicPr>
          <p:nvPr/>
        </p:nvPicPr>
        <p:blipFill>
          <a:blip r:embed="rId3"/>
          <a:stretch>
            <a:fillRect/>
          </a:stretch>
        </p:blipFill>
        <p:spPr>
          <a:xfrm>
            <a:off x="6044565" y="1809750"/>
            <a:ext cx="5955030" cy="46393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850640" y="2611120"/>
            <a:ext cx="8041640" cy="4001770"/>
          </a:xfrm>
        </p:spPr>
        <p:txBody>
          <a:bodyPr>
            <a:noAutofit/>
          </a:bodyPr>
          <a:lstStyle/>
          <a:p>
            <a:pPr marL="0" indent="0">
              <a:buNone/>
            </a:pPr>
            <a:r>
              <a:rPr lang="tr-TR" sz="1800" b="1" dirty="0">
                <a:solidFill>
                  <a:schemeClr val="bg1"/>
                </a:solidFill>
              </a:rPr>
              <a:t>Örnek;</a:t>
            </a:r>
            <a:r>
              <a:rPr lang="tr-TR" sz="1400" b="1" dirty="0">
                <a:solidFill>
                  <a:schemeClr val="bg1"/>
                </a:solidFill>
              </a:rPr>
              <a:t>Hava güneşli olduğunda futbol oynama olasılığını tahmin edelim. Bunun için yukarıdaki tablolardan hesaplamalar yapacağız.</a:t>
            </a:r>
          </a:p>
          <a:p>
            <a:pPr marL="0" indent="0">
              <a:buNone/>
            </a:pPr>
            <a:r>
              <a:rPr lang="tr-TR" sz="1600" b="1" dirty="0">
                <a:solidFill>
                  <a:schemeClr val="bg1"/>
                </a:solidFill>
              </a:rPr>
              <a:t>Beklenti 1:</a:t>
            </a:r>
            <a:r>
              <a:rPr lang="tr-TR" sz="1400" b="1" dirty="0">
                <a:solidFill>
                  <a:schemeClr val="bg1"/>
                </a:solidFill>
              </a:rPr>
              <a:t> Güneşliyken Futbol Oyna Evet = P(Evet | Güneşli) = P(Güneşli | Evet) * P(Evet) / P (Güneşli)</a:t>
            </a:r>
          </a:p>
          <a:p>
            <a:pPr marL="0" indent="0">
              <a:buNone/>
            </a:pPr>
            <a:r>
              <a:rPr lang="tr-TR" sz="1400" b="1" dirty="0">
                <a:solidFill>
                  <a:schemeClr val="bg1"/>
                </a:solidFill>
              </a:rPr>
              <a:t>P (Güneşli |Evet) = 3/9 = 0.333, P(Güneşli) = 5/14 = 0.357, P(Evet)= 9/14 = 0.643</a:t>
            </a:r>
          </a:p>
          <a:p>
            <a:pPr marL="0" indent="0">
              <a:buNone/>
            </a:pPr>
            <a:r>
              <a:rPr lang="tr-TR" sz="1400" b="1" dirty="0">
                <a:solidFill>
                  <a:schemeClr val="bg1"/>
                </a:solidFill>
              </a:rPr>
              <a:t>P (Evet | Güneşli) = 0.333 * 0.643 / 0.357 = 0.600</a:t>
            </a:r>
          </a:p>
          <a:p>
            <a:pPr marL="0" indent="0">
              <a:buNone/>
            </a:pPr>
            <a:r>
              <a:rPr lang="tr-TR" sz="1600" b="1" dirty="0">
                <a:solidFill>
                  <a:schemeClr val="bg1"/>
                </a:solidFill>
              </a:rPr>
              <a:t>Beklenti 2:</a:t>
            </a:r>
            <a:r>
              <a:rPr lang="tr-TR" sz="1400" b="1" dirty="0">
                <a:solidFill>
                  <a:schemeClr val="bg1"/>
                </a:solidFill>
              </a:rPr>
              <a:t> Güneşliyken Futbol Oyna Hayır = P(Hayır | Güneşli) = P(Güneşli | Hayır) * P(Hayır) / P (Güneşli)</a:t>
            </a:r>
          </a:p>
          <a:p>
            <a:pPr marL="0" indent="0">
              <a:buNone/>
            </a:pPr>
            <a:r>
              <a:rPr lang="tr-TR" sz="1400" b="1" dirty="0">
                <a:solidFill>
                  <a:schemeClr val="bg1"/>
                </a:solidFill>
              </a:rPr>
              <a:t>P (Güneşli | Hayır) = 2/5= 0.4, P(Güneşli) = 5/14 = 0.357, P(Hayır)= 5/14 = 0.357</a:t>
            </a:r>
          </a:p>
          <a:p>
            <a:pPr marL="0" indent="0">
              <a:buNone/>
            </a:pPr>
            <a:r>
              <a:rPr lang="tr-TR" sz="1400" b="1" dirty="0">
                <a:solidFill>
                  <a:schemeClr val="bg1"/>
                </a:solidFill>
              </a:rPr>
              <a:t>P (Hayır | Güneşli) </a:t>
            </a:r>
            <a:r>
              <a:rPr lang="tr-TR" sz="1400" b="1">
                <a:solidFill>
                  <a:schemeClr val="bg1"/>
                </a:solidFill>
              </a:rPr>
              <a:t>= 0.4 </a:t>
            </a:r>
            <a:r>
              <a:rPr lang="tr-TR" sz="1400" b="1" dirty="0">
                <a:solidFill>
                  <a:schemeClr val="bg1"/>
                </a:solidFill>
              </a:rPr>
              <a:t>* 0.357 / 0.357 </a:t>
            </a:r>
            <a:r>
              <a:rPr lang="tr-TR" sz="1400" b="1">
                <a:solidFill>
                  <a:schemeClr val="bg1"/>
                </a:solidFill>
              </a:rPr>
              <a:t>= 0.4</a:t>
            </a:r>
            <a:endParaRPr lang="tr-TR" sz="1400" b="1" dirty="0">
              <a:solidFill>
                <a:schemeClr val="bg1"/>
              </a:solidFill>
            </a:endParaRPr>
          </a:p>
          <a:p>
            <a:pPr marL="0" indent="0">
              <a:buNone/>
            </a:pPr>
            <a:r>
              <a:rPr lang="tr-TR" sz="1400" b="1" dirty="0">
                <a:solidFill>
                  <a:schemeClr val="bg1"/>
                </a:solidFill>
              </a:rPr>
              <a:t>Son aşamada beklenti 1 ile beklenti 2 kıyaslanır. Beklenti 1 daha büyük değere sahip olduğu seçilir. Naive Bayesian Classifier havayı güneşli gördüğünde futbol oynaya izin verir.</a:t>
            </a:r>
          </a:p>
          <a:p>
            <a:pPr marL="0" indent="0">
              <a:buNone/>
            </a:pPr>
            <a:endParaRPr lang="tr-TR" sz="1400" b="1" dirty="0">
              <a:solidFill>
                <a:schemeClr val="bg1"/>
              </a:solidFill>
            </a:endParaRPr>
          </a:p>
        </p:txBody>
      </p:sp>
      <p:pic>
        <p:nvPicPr>
          <p:cNvPr id="2" name="Picture 1"/>
          <p:cNvPicPr>
            <a:picLocks noChangeAspect="1"/>
          </p:cNvPicPr>
          <p:nvPr/>
        </p:nvPicPr>
        <p:blipFill>
          <a:blip r:embed="rId2"/>
          <a:stretch>
            <a:fillRect/>
          </a:stretch>
        </p:blipFill>
        <p:spPr>
          <a:xfrm>
            <a:off x="401955" y="661670"/>
            <a:ext cx="3086735" cy="5340985"/>
          </a:xfrm>
          <a:prstGeom prst="rect">
            <a:avLst/>
          </a:prstGeom>
        </p:spPr>
      </p:pic>
      <p:pic>
        <p:nvPicPr>
          <p:cNvPr id="5" name="Picture 4"/>
          <p:cNvPicPr>
            <a:picLocks noChangeAspect="1"/>
          </p:cNvPicPr>
          <p:nvPr/>
        </p:nvPicPr>
        <p:blipFill>
          <a:blip r:embed="rId3"/>
          <a:stretch>
            <a:fillRect/>
          </a:stretch>
        </p:blipFill>
        <p:spPr>
          <a:xfrm>
            <a:off x="4401185" y="353060"/>
            <a:ext cx="7230745" cy="20593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5475" y="640080"/>
            <a:ext cx="10932795" cy="5855970"/>
          </a:xfrm>
        </p:spPr>
        <p:txBody>
          <a:bodyPr>
            <a:normAutofit/>
          </a:bodyPr>
          <a:lstStyle/>
          <a:p>
            <a:pPr marL="0" indent="0" algn="ctr">
              <a:buNone/>
            </a:pPr>
            <a:r>
              <a:rPr lang="tr-TR" sz="2800" b="1" dirty="0">
                <a:solidFill>
                  <a:schemeClr val="bg1"/>
                </a:solidFill>
              </a:rPr>
              <a:t>KAYNAKÇA</a:t>
            </a:r>
          </a:p>
          <a:p>
            <a:pPr algn="l"/>
            <a:r>
              <a:rPr lang="tr-TR" dirty="0">
                <a:solidFill>
                  <a:schemeClr val="bg1"/>
                </a:solidFill>
              </a:rPr>
              <a:t>https://medium.com/kaveai/naive-bayes-ve-uygulamalar%C4%B1-d7d5a56c689b</a:t>
            </a:r>
          </a:p>
          <a:p>
            <a:pPr algn="l"/>
            <a:r>
              <a:rPr lang="tr-TR" dirty="0">
                <a:solidFill>
                  <a:schemeClr val="bg1"/>
                </a:solidFill>
              </a:rPr>
              <a:t>https://devhunteryz.wordpress.com/2019/12/02/naive-bayes-siniflandirici/</a:t>
            </a:r>
          </a:p>
          <a:p>
            <a:pPr algn="l"/>
            <a:r>
              <a:rPr lang="tr-TR" dirty="0">
                <a:solidFill>
                  <a:schemeClr val="bg1"/>
                </a:solidFill>
              </a:rPr>
              <a:t>https://medium.com/@ekrem.hatipoglu/machine-learning-classification-naive-bayes-part-11-4a10cd3452b4</a:t>
            </a:r>
          </a:p>
          <a:p>
            <a:pPr algn="l"/>
            <a:r>
              <a:rPr lang="tr-TR" dirty="0">
                <a:solidFill>
                  <a:schemeClr val="bg1"/>
                </a:solidFill>
              </a:rPr>
              <a:t>https://tr.wikipedia.org/wiki/Naive_Bayes_s%C4%B1n%C4%B1fland%C4%B1r%C4%B1c%C4%B1s%C4%B1</a:t>
            </a:r>
          </a:p>
          <a:p>
            <a:pPr algn="l"/>
            <a:r>
              <a:rPr lang="tr-TR" dirty="0">
                <a:solidFill>
                  <a:schemeClr val="bg1"/>
                </a:solidFill>
              </a:rPr>
              <a:t>https://erdincuzun.com/makine_ogrenmesi/naive-bayes-classifier/</a:t>
            </a:r>
          </a:p>
          <a:p>
            <a:pPr algn="l"/>
            <a:r>
              <a:rPr lang="tr-TR" dirty="0">
                <a:solidFill>
                  <a:schemeClr val="bg1"/>
                </a:solidFill>
              </a:rPr>
              <a:t>https://www.datasciencearth.com/algorithm-naive-bayes-classifier/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4212" y="685800"/>
            <a:ext cx="8040338" cy="5555609"/>
          </a:xfrm>
        </p:spPr>
        <p:txBody>
          <a:bodyPr>
            <a:normAutofit/>
          </a:bodyPr>
          <a:lstStyle/>
          <a:p>
            <a:r>
              <a:rPr lang="tr-TR" dirty="0" err="1">
                <a:solidFill>
                  <a:schemeClr val="bg1"/>
                </a:solidFill>
              </a:rPr>
              <a:t>Bayes</a:t>
            </a:r>
            <a:r>
              <a:rPr lang="tr-TR" dirty="0">
                <a:solidFill>
                  <a:schemeClr val="bg1"/>
                </a:solidFill>
              </a:rPr>
              <a:t> teoremi, olasılık kuramı içinde incelenen önemli bir konudur. Bu teorem bir </a:t>
            </a:r>
            <a:r>
              <a:rPr lang="tr-TR" dirty="0" err="1">
                <a:solidFill>
                  <a:schemeClr val="bg1"/>
                </a:solidFill>
              </a:rPr>
              <a:t>rassal</a:t>
            </a:r>
            <a:r>
              <a:rPr lang="tr-TR" dirty="0">
                <a:solidFill>
                  <a:schemeClr val="bg1"/>
                </a:solidFill>
              </a:rPr>
              <a:t> değişken için olasılık dağılımı içinde koşullu olasılıklar ile marjinal olasılıklar arasındaki ilişkiyi gösterir.</a:t>
            </a:r>
          </a:p>
          <a:p>
            <a:r>
              <a:rPr lang="tr-TR" dirty="0">
                <a:solidFill>
                  <a:schemeClr val="bg1"/>
                </a:solidFill>
              </a:rPr>
              <a:t>1812 yılında Thomas </a:t>
            </a:r>
            <a:r>
              <a:rPr lang="tr-TR" dirty="0" err="1">
                <a:solidFill>
                  <a:schemeClr val="bg1"/>
                </a:solidFill>
              </a:rPr>
              <a:t>Bayes</a:t>
            </a:r>
            <a:r>
              <a:rPr lang="tr-TR" dirty="0">
                <a:solidFill>
                  <a:schemeClr val="bg1"/>
                </a:solidFill>
              </a:rPr>
              <a:t> tarafından bulunan koşullu olasılık hesaplama formülüdür.</a:t>
            </a:r>
          </a:p>
          <a:p>
            <a:r>
              <a:rPr lang="tr-TR" dirty="0">
                <a:solidFill>
                  <a:schemeClr val="bg1"/>
                </a:solidFill>
              </a:rPr>
              <a:t>Adını Matematikçi Thomas </a:t>
            </a:r>
            <a:r>
              <a:rPr lang="tr-TR" dirty="0" err="1">
                <a:solidFill>
                  <a:schemeClr val="bg1"/>
                </a:solidFill>
              </a:rPr>
              <a:t>Bayes’den</a:t>
            </a:r>
            <a:r>
              <a:rPr lang="tr-TR" dirty="0">
                <a:solidFill>
                  <a:schemeClr val="bg1"/>
                </a:solidFill>
              </a:rPr>
              <a:t> alan bir sınıflandırma/ </a:t>
            </a:r>
            <a:r>
              <a:rPr lang="tr-TR" dirty="0" err="1">
                <a:solidFill>
                  <a:schemeClr val="bg1"/>
                </a:solidFill>
              </a:rPr>
              <a:t>kategorilendirme</a:t>
            </a:r>
            <a:r>
              <a:rPr lang="tr-TR" dirty="0">
                <a:solidFill>
                  <a:schemeClr val="bg1"/>
                </a:solidFill>
              </a:rPr>
              <a:t> algoritmasıdır.</a:t>
            </a:r>
          </a:p>
          <a:p>
            <a:r>
              <a:rPr lang="tr-TR" dirty="0" err="1">
                <a:solidFill>
                  <a:schemeClr val="bg1"/>
                </a:solidFill>
              </a:rPr>
              <a:t>Naive</a:t>
            </a:r>
            <a:r>
              <a:rPr lang="tr-TR" dirty="0">
                <a:solidFill>
                  <a:schemeClr val="bg1"/>
                </a:solidFill>
              </a:rPr>
              <a:t> </a:t>
            </a:r>
            <a:r>
              <a:rPr lang="tr-TR" dirty="0" err="1">
                <a:solidFill>
                  <a:schemeClr val="bg1"/>
                </a:solidFill>
              </a:rPr>
              <a:t>Bayes</a:t>
            </a:r>
            <a:r>
              <a:rPr lang="tr-TR" dirty="0">
                <a:solidFill>
                  <a:schemeClr val="bg1"/>
                </a:solidFill>
              </a:rPr>
              <a:t> 18.yy’da Thomas </a:t>
            </a:r>
            <a:r>
              <a:rPr lang="tr-TR" dirty="0" err="1">
                <a:solidFill>
                  <a:schemeClr val="bg1"/>
                </a:solidFill>
              </a:rPr>
              <a:t>Bayes’in</a:t>
            </a:r>
            <a:r>
              <a:rPr lang="tr-TR" dirty="0">
                <a:solidFill>
                  <a:schemeClr val="bg1"/>
                </a:solidFill>
              </a:rPr>
              <a:t> </a:t>
            </a:r>
            <a:r>
              <a:rPr lang="tr-TR" dirty="0" err="1">
                <a:solidFill>
                  <a:schemeClr val="bg1"/>
                </a:solidFill>
              </a:rPr>
              <a:t>Bayes</a:t>
            </a:r>
            <a:r>
              <a:rPr lang="tr-TR" dirty="0">
                <a:solidFill>
                  <a:schemeClr val="bg1"/>
                </a:solidFill>
              </a:rPr>
              <a:t> Teoremi temel alarak </a:t>
            </a:r>
            <a:r>
              <a:rPr lang="tr-TR" dirty="0" err="1">
                <a:solidFill>
                  <a:schemeClr val="bg1"/>
                </a:solidFill>
              </a:rPr>
              <a:t>geliştirilimiştir</a:t>
            </a:r>
            <a:r>
              <a:rPr lang="tr-TR" dirty="0">
                <a:solidFill>
                  <a:schemeClr val="bg1"/>
                </a:solidFill>
              </a:rPr>
              <a:t>.</a:t>
            </a:r>
          </a:p>
          <a:p>
            <a:r>
              <a:rPr lang="tr-TR" dirty="0">
                <a:solidFill>
                  <a:schemeClr val="bg1"/>
                </a:solidFill>
              </a:rPr>
              <a:t>Amacı: </a:t>
            </a:r>
            <a:r>
              <a:rPr lang="tr-TR" dirty="0" err="1">
                <a:solidFill>
                  <a:schemeClr val="bg1"/>
                </a:solidFill>
              </a:rPr>
              <a:t>Naïve</a:t>
            </a:r>
            <a:r>
              <a:rPr lang="tr-TR" dirty="0">
                <a:solidFill>
                  <a:schemeClr val="bg1"/>
                </a:solidFill>
              </a:rPr>
              <a:t> </a:t>
            </a:r>
            <a:r>
              <a:rPr lang="tr-TR" dirty="0" err="1">
                <a:solidFill>
                  <a:schemeClr val="bg1"/>
                </a:solidFill>
              </a:rPr>
              <a:t>Bayes</a:t>
            </a:r>
            <a:r>
              <a:rPr lang="tr-TR" dirty="0">
                <a:solidFill>
                  <a:schemeClr val="bg1"/>
                </a:solidFill>
              </a:rPr>
              <a:t> sınıflandırması olasılık ilkelerine göre tanımlanmış bir dizi hesaplama ile, sisteme sunulan verilerin sınıfını yani kategorisini tespit etmeyi amaçlar.</a:t>
            </a:r>
          </a:p>
          <a:p>
            <a:endParaRPr lang="tr-TR" dirty="0">
              <a:solidFill>
                <a:schemeClr val="bg1"/>
              </a:solidFill>
            </a:endParaRPr>
          </a:p>
        </p:txBody>
      </p:sp>
      <p:pic>
        <p:nvPicPr>
          <p:cNvPr id="7" name="Resim 6"/>
          <p:cNvPicPr>
            <a:picLocks noChangeAspect="1"/>
          </p:cNvPicPr>
          <p:nvPr/>
        </p:nvPicPr>
        <p:blipFill>
          <a:blip r:embed="rId2"/>
          <a:stretch>
            <a:fillRect/>
          </a:stretch>
        </p:blipFill>
        <p:spPr>
          <a:xfrm>
            <a:off x="8565159" y="1314362"/>
            <a:ext cx="3053594" cy="38868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4211" y="685800"/>
            <a:ext cx="10842261" cy="5555609"/>
          </a:xfrm>
        </p:spPr>
        <p:txBody>
          <a:bodyPr>
            <a:normAutofit/>
          </a:bodyPr>
          <a:lstStyle/>
          <a:p>
            <a:pPr marL="0" indent="0">
              <a:buNone/>
            </a:pPr>
            <a:r>
              <a:rPr lang="tr-TR" b="1" dirty="0" err="1">
                <a:solidFill>
                  <a:schemeClr val="bg1"/>
                </a:solidFill>
              </a:rPr>
              <a:t>Naive</a:t>
            </a:r>
            <a:r>
              <a:rPr lang="tr-TR" b="1" dirty="0">
                <a:solidFill>
                  <a:schemeClr val="bg1"/>
                </a:solidFill>
              </a:rPr>
              <a:t> </a:t>
            </a:r>
            <a:r>
              <a:rPr lang="tr-TR" b="1" dirty="0" err="1">
                <a:solidFill>
                  <a:schemeClr val="bg1"/>
                </a:solidFill>
              </a:rPr>
              <a:t>Bayes’in</a:t>
            </a:r>
            <a:r>
              <a:rPr lang="tr-TR" b="1" dirty="0">
                <a:solidFill>
                  <a:schemeClr val="bg1"/>
                </a:solidFill>
              </a:rPr>
              <a:t> Artıları:</a:t>
            </a:r>
          </a:p>
          <a:p>
            <a:r>
              <a:rPr lang="tr-TR" i="1" dirty="0">
                <a:solidFill>
                  <a:schemeClr val="bg1"/>
                </a:solidFill>
              </a:rPr>
              <a:t>Her özellik birbirinden bağımsız kabul edildiği için Logistic Regresyon gibi modellerden daha iyi performans gösterir.</a:t>
            </a:r>
          </a:p>
          <a:p>
            <a:r>
              <a:rPr lang="tr-TR" i="1" dirty="0">
                <a:solidFill>
                  <a:schemeClr val="bg1"/>
                </a:solidFill>
              </a:rPr>
              <a:t>Basit ve kolay uygulanabilir.</a:t>
            </a:r>
          </a:p>
          <a:p>
            <a:r>
              <a:rPr lang="tr-TR" i="1" dirty="0">
                <a:solidFill>
                  <a:schemeClr val="bg1"/>
                </a:solidFill>
              </a:rPr>
              <a:t>Az veriyle iyi işler başarabilir.</a:t>
            </a:r>
          </a:p>
          <a:p>
            <a:r>
              <a:rPr lang="tr-TR" i="1" dirty="0">
                <a:solidFill>
                  <a:schemeClr val="bg1"/>
                </a:solidFill>
              </a:rPr>
              <a:t>Devamlı ve kesik(</a:t>
            </a:r>
            <a:r>
              <a:rPr lang="tr-TR" i="1" dirty="0" err="1">
                <a:solidFill>
                  <a:schemeClr val="bg1"/>
                </a:solidFill>
              </a:rPr>
              <a:t>Continuous</a:t>
            </a:r>
            <a:r>
              <a:rPr lang="tr-TR" i="1" dirty="0">
                <a:solidFill>
                  <a:schemeClr val="bg1"/>
                </a:solidFill>
              </a:rPr>
              <a:t> and </a:t>
            </a:r>
            <a:r>
              <a:rPr lang="tr-TR" i="1" dirty="0" err="1">
                <a:solidFill>
                  <a:schemeClr val="bg1"/>
                </a:solidFill>
              </a:rPr>
              <a:t>discrete</a:t>
            </a:r>
            <a:r>
              <a:rPr lang="tr-TR" i="1" dirty="0">
                <a:solidFill>
                  <a:schemeClr val="bg1"/>
                </a:solidFill>
              </a:rPr>
              <a:t>) veriler ile kullanılabilir.</a:t>
            </a:r>
          </a:p>
          <a:p>
            <a:r>
              <a:rPr lang="tr-TR" dirty="0">
                <a:solidFill>
                  <a:schemeClr val="bg1"/>
                </a:solidFill>
              </a:rPr>
              <a:t>Dengesiz veri setinde de kullanılabilir.</a:t>
            </a:r>
          </a:p>
          <a:p>
            <a:r>
              <a:rPr lang="tr-TR" i="1" dirty="0">
                <a:solidFill>
                  <a:schemeClr val="bg1"/>
                </a:solidFill>
              </a:rPr>
              <a:t>Yüksek boyutlu verilerde(High </a:t>
            </a:r>
            <a:r>
              <a:rPr lang="tr-TR" i="1" dirty="0" err="1">
                <a:solidFill>
                  <a:schemeClr val="bg1"/>
                </a:solidFill>
              </a:rPr>
              <a:t>Dimension</a:t>
            </a:r>
            <a:r>
              <a:rPr lang="tr-TR" i="1" dirty="0">
                <a:solidFill>
                  <a:schemeClr val="bg1"/>
                </a:solidFill>
              </a:rPr>
              <a:t> Data) iyi çalışabilir.</a:t>
            </a:r>
          </a:p>
          <a:p>
            <a:r>
              <a:rPr lang="tr-TR" i="1" dirty="0">
                <a:solidFill>
                  <a:schemeClr val="bg1"/>
                </a:solidFill>
              </a:rPr>
              <a:t>Hızlı olmasından dolayı gerçek zamanlı sistemlerde kullanılabilir.</a:t>
            </a:r>
          </a:p>
          <a:p>
            <a:r>
              <a:rPr lang="tr-TR" i="1" dirty="0">
                <a:solidFill>
                  <a:schemeClr val="bg1"/>
                </a:solidFill>
              </a:rPr>
              <a:t>Alakasız özelliklerle ilişkiye girmemektedir</a:t>
            </a:r>
            <a:r>
              <a:rPr lang="tr-TR" i="1" dirty="0"/>
              <a:t>.</a:t>
            </a:r>
            <a:endParaRPr lang="tr-TR" i="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4211" y="685800"/>
            <a:ext cx="10842261" cy="5555609"/>
          </a:xfrm>
        </p:spPr>
        <p:txBody>
          <a:bodyPr>
            <a:normAutofit/>
          </a:bodyPr>
          <a:lstStyle/>
          <a:p>
            <a:pPr marL="0" indent="0">
              <a:buNone/>
            </a:pPr>
            <a:r>
              <a:rPr lang="tr-TR" b="1" dirty="0" err="1">
                <a:solidFill>
                  <a:schemeClr val="bg1"/>
                </a:solidFill>
              </a:rPr>
              <a:t>Naive</a:t>
            </a:r>
            <a:r>
              <a:rPr lang="tr-TR" b="1" dirty="0">
                <a:solidFill>
                  <a:schemeClr val="bg1"/>
                </a:solidFill>
              </a:rPr>
              <a:t> </a:t>
            </a:r>
            <a:r>
              <a:rPr lang="tr-TR" b="1" dirty="0" err="1">
                <a:solidFill>
                  <a:schemeClr val="bg1"/>
                </a:solidFill>
              </a:rPr>
              <a:t>Bayes’in</a:t>
            </a:r>
            <a:r>
              <a:rPr lang="tr-TR" b="1" dirty="0">
                <a:solidFill>
                  <a:schemeClr val="bg1"/>
                </a:solidFill>
              </a:rPr>
              <a:t> Eksileri:</a:t>
            </a:r>
          </a:p>
          <a:p>
            <a:r>
              <a:rPr lang="tr-TR" dirty="0">
                <a:solidFill>
                  <a:schemeClr val="bg1"/>
                </a:solidFill>
              </a:rPr>
              <a:t>Gerçek hayatta her özellik bir noktada birbirine bağımlıdır</a:t>
            </a:r>
            <a:r>
              <a:rPr lang="tr-TR" dirty="0"/>
              <a:t>.</a:t>
            </a:r>
          </a:p>
          <a:p>
            <a:pPr marL="0" indent="0">
              <a:buNone/>
            </a:pPr>
            <a:r>
              <a:rPr lang="tr-TR" i="1" dirty="0"/>
              <a:t>Örneğin,</a:t>
            </a:r>
          </a:p>
          <a:p>
            <a:pPr marL="0" indent="0">
              <a:buNone/>
            </a:pPr>
            <a:r>
              <a:rPr lang="tr-TR" i="1" dirty="0"/>
              <a:t>   Spor -&gt; Yemek = Sporcu yemekleri</a:t>
            </a:r>
          </a:p>
          <a:p>
            <a:pPr marL="0" indent="0">
              <a:buNone/>
            </a:pPr>
            <a:r>
              <a:rPr lang="tr-TR" i="1" dirty="0"/>
              <a:t>   Aksesuar -&gt; Teknoloji = Giyilebilir Teknolojiler gibi kategoriler çok ayrı gibi gözükse bile birbirlerine en az bir noktada kesişirler.</a:t>
            </a:r>
          </a:p>
          <a:p>
            <a:r>
              <a:rPr lang="tr-TR" dirty="0">
                <a:solidFill>
                  <a:schemeClr val="bg1"/>
                </a:solidFill>
              </a:rPr>
              <a:t>Değişkenler arası ilişkiler modellenemez çünkü özellikler birbirinden bağımsız varsayılarak işlemler yapılır.</a:t>
            </a:r>
          </a:p>
          <a:p>
            <a:r>
              <a:rPr lang="tr-TR" dirty="0">
                <a:solidFill>
                  <a:schemeClr val="bg1"/>
                </a:solidFill>
              </a:rPr>
              <a:t>Zero </a:t>
            </a:r>
            <a:r>
              <a:rPr lang="tr-TR" dirty="0" err="1">
                <a:solidFill>
                  <a:schemeClr val="bg1"/>
                </a:solidFill>
              </a:rPr>
              <a:t>Probability</a:t>
            </a:r>
            <a:r>
              <a:rPr lang="tr-TR" dirty="0">
                <a:solidFill>
                  <a:schemeClr val="bg1"/>
                </a:solidFill>
              </a:rPr>
              <a:t> problemi ile karşı karşıya kalabilirsiniz. Zero </a:t>
            </a:r>
            <a:r>
              <a:rPr lang="tr-TR" dirty="0" err="1">
                <a:solidFill>
                  <a:schemeClr val="bg1"/>
                </a:solidFill>
              </a:rPr>
              <a:t>Probability</a:t>
            </a:r>
            <a:r>
              <a:rPr lang="tr-TR" dirty="0">
                <a:solidFill>
                  <a:schemeClr val="bg1"/>
                </a:solidFill>
              </a:rPr>
              <a:t> istediğimiz örneğin veri setinde hiç bulunmaması durumudur. Yani herhangi bir işleme sokulduğunda sonucu 0 yapacaktır. Bunun için en basit yöntem tüm verilere minimum değer ekleyerek(genellikle 1) bu olasılığı ortadan kaldırabilirsiniz.</a:t>
            </a:r>
          </a:p>
          <a:p>
            <a:endParaRPr lang="tr-TR" dirty="0"/>
          </a:p>
          <a:p>
            <a:pPr marL="0" indent="0">
              <a:buNone/>
            </a:pPr>
            <a:endParaRPr lang="tr-TR" i="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4211" y="685800"/>
            <a:ext cx="10842261" cy="5555609"/>
          </a:xfrm>
        </p:spPr>
        <p:txBody>
          <a:bodyPr>
            <a:normAutofit lnSpcReduction="10000"/>
          </a:bodyPr>
          <a:lstStyle/>
          <a:p>
            <a:pPr marL="0" indent="0">
              <a:buNone/>
            </a:pPr>
            <a:r>
              <a:rPr lang="tr-TR" b="1" dirty="0" err="1">
                <a:solidFill>
                  <a:schemeClr val="bg1"/>
                </a:solidFill>
              </a:rPr>
              <a:t>Bayes’in Avantaj ve Dezavantajlarına Göre Çözüm:</a:t>
            </a:r>
          </a:p>
          <a:p>
            <a:pPr marL="0" indent="0">
              <a:buNone/>
            </a:pPr>
            <a:r>
              <a:rPr lang="tr-TR" b="1" dirty="0" err="1">
                <a:solidFill>
                  <a:schemeClr val="bg1"/>
                </a:solidFill>
              </a:rPr>
              <a:t>Bayes ağları; </a:t>
            </a:r>
            <a:r>
              <a:rPr lang="tr-TR" dirty="0" err="1">
                <a:solidFill>
                  <a:schemeClr val="bg1"/>
                </a:solidFill>
              </a:rPr>
              <a:t>gündelik hayatta meydana gelen bir olayı anlatmak ve o olayın gerçekleşmesine sebebiyet verebileceği bilinen birkaç olası nedenden herhangi birinin katkıda bulunan faktör olma olasılığını tahmin etmek için kullanılan ideal bir modelleme türüdür.</a:t>
            </a:r>
          </a:p>
          <a:p>
            <a:pPr marL="0" indent="0">
              <a:buNone/>
            </a:pPr>
            <a:r>
              <a:rPr lang="tr-TR" dirty="0" err="1">
                <a:solidFill>
                  <a:schemeClr val="bg1"/>
                </a:solidFill>
              </a:rPr>
              <a:t> </a:t>
            </a:r>
            <a:r>
              <a:rPr lang="tr-TR" i="1" dirty="0" err="1">
                <a:solidFill>
                  <a:schemeClr val="bg1"/>
                </a:solidFill>
              </a:rPr>
              <a:t>Örneğin</a:t>
            </a:r>
            <a:r>
              <a:rPr lang="tr-TR" dirty="0" err="1">
                <a:solidFill>
                  <a:schemeClr val="bg1"/>
                </a:solidFill>
              </a:rPr>
              <a:t>, bir Bayes ağı kullanılarak hastalıklar ve semptomları arasındaki olasılıksal koşul ilişkileri modellenebilir. Bu model kullanılarak, bir kişide görülen semptomlar verildiğinde bu kişinin bazı hastalıklara sahip olma olasılıkları hesaplanabilir.</a:t>
            </a:r>
            <a:endParaRPr lang="tr-TR" b="1" dirty="0" err="1">
              <a:solidFill>
                <a:schemeClr val="bg1"/>
              </a:solidFill>
            </a:endParaRPr>
          </a:p>
          <a:p>
            <a:pPr marL="0" indent="0">
              <a:buNone/>
            </a:pPr>
            <a:endParaRPr lang="tr-TR" dirty="0"/>
          </a:p>
          <a:p>
            <a:pPr marL="0" indent="0">
              <a:buNone/>
            </a:pPr>
            <a:endParaRPr lang="tr-TR" i="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895" y="685800"/>
            <a:ext cx="10725150" cy="5461000"/>
          </a:xfrm>
        </p:spPr>
        <p:txBody>
          <a:bodyPr/>
          <a:lstStyle/>
          <a:p>
            <a:pPr marL="0" indent="0">
              <a:buNone/>
            </a:pPr>
            <a:r>
              <a:rPr lang="tr-TR" b="1" dirty="0" err="1">
                <a:solidFill>
                  <a:schemeClr val="bg1"/>
                </a:solidFill>
                <a:sym typeface="+mn-ea"/>
              </a:rPr>
              <a:t>Naive</a:t>
            </a:r>
            <a:r>
              <a:rPr lang="tr-TR" b="1" dirty="0">
                <a:solidFill>
                  <a:schemeClr val="bg1"/>
                </a:solidFill>
                <a:sym typeface="+mn-ea"/>
              </a:rPr>
              <a:t> </a:t>
            </a:r>
            <a:r>
              <a:rPr lang="tr-TR" b="1" dirty="0" err="1">
                <a:solidFill>
                  <a:schemeClr val="bg1"/>
                </a:solidFill>
                <a:sym typeface="+mn-ea"/>
              </a:rPr>
              <a:t>Bayes</a:t>
            </a:r>
            <a:r>
              <a:rPr lang="tr-TR" b="1" dirty="0">
                <a:solidFill>
                  <a:schemeClr val="bg1"/>
                </a:solidFill>
                <a:sym typeface="+mn-ea"/>
              </a:rPr>
              <a:t> Uygulama Alanları:</a:t>
            </a:r>
            <a:endParaRPr lang="tr-TR" b="1" dirty="0">
              <a:solidFill>
                <a:schemeClr val="bg1"/>
              </a:solidFill>
            </a:endParaRPr>
          </a:p>
          <a:p>
            <a:r>
              <a:rPr lang="tr-TR" i="1" dirty="0">
                <a:solidFill>
                  <a:schemeClr val="bg1"/>
                </a:solidFill>
                <a:sym typeface="+mn-ea"/>
              </a:rPr>
              <a:t>Gerçek Zamanlı Sistemler</a:t>
            </a:r>
            <a:endParaRPr lang="tr-TR" i="1" dirty="0">
              <a:solidFill>
                <a:schemeClr val="bg1"/>
              </a:solidFill>
            </a:endParaRPr>
          </a:p>
          <a:p>
            <a:r>
              <a:rPr lang="tr-TR" i="1" dirty="0">
                <a:solidFill>
                  <a:schemeClr val="bg1"/>
                </a:solidFill>
                <a:sym typeface="+mn-ea"/>
              </a:rPr>
              <a:t>Çoklu Sınıflandırma Problemleri(Haber / E-Ticaret Kategorileri)</a:t>
            </a:r>
            <a:endParaRPr lang="tr-TR" i="1" dirty="0">
              <a:solidFill>
                <a:schemeClr val="bg1"/>
              </a:solidFill>
            </a:endParaRPr>
          </a:p>
          <a:p>
            <a:r>
              <a:rPr lang="tr-TR" i="1" dirty="0">
                <a:solidFill>
                  <a:schemeClr val="bg1"/>
                </a:solidFill>
                <a:sym typeface="+mn-ea"/>
              </a:rPr>
              <a:t>Metin Sınıflandırma(</a:t>
            </a:r>
            <a:r>
              <a:rPr lang="tr-TR" i="1" dirty="0" err="1">
                <a:solidFill>
                  <a:schemeClr val="bg1"/>
                </a:solidFill>
                <a:sym typeface="+mn-ea"/>
              </a:rPr>
              <a:t>Spam</a:t>
            </a:r>
            <a:r>
              <a:rPr lang="tr-TR" i="1" dirty="0">
                <a:solidFill>
                  <a:schemeClr val="bg1"/>
                </a:solidFill>
                <a:sym typeface="+mn-ea"/>
              </a:rPr>
              <a:t> Filtreleme / Duygu Analizi)</a:t>
            </a:r>
            <a:endParaRPr lang="tr-TR" i="1" dirty="0">
              <a:solidFill>
                <a:schemeClr val="bg1"/>
              </a:solidFill>
            </a:endParaRPr>
          </a:p>
          <a:p>
            <a:r>
              <a:rPr lang="tr-TR" i="1" dirty="0">
                <a:solidFill>
                  <a:schemeClr val="bg1"/>
                </a:solidFill>
                <a:sym typeface="+mn-ea"/>
              </a:rPr>
              <a:t>Hastalık Teşhisi</a:t>
            </a:r>
            <a:endParaRPr lang="tr-TR" i="1" dirty="0">
              <a:solidFill>
                <a:schemeClr val="bg1"/>
              </a:solidFill>
            </a:endParaRPr>
          </a:p>
          <a:p>
            <a:r>
              <a:rPr lang="tr-TR" i="1" dirty="0">
                <a:solidFill>
                  <a:schemeClr val="bg1"/>
                </a:solidFill>
                <a:sym typeface="+mn-ea"/>
              </a:rPr>
              <a:t>Tavsiye Sistemleri (</a:t>
            </a:r>
            <a:r>
              <a:rPr lang="tr-TR" i="1" dirty="0" err="1">
                <a:solidFill>
                  <a:schemeClr val="bg1"/>
                </a:solidFill>
                <a:sym typeface="+mn-ea"/>
              </a:rPr>
              <a:t>Recommendation</a:t>
            </a:r>
            <a:r>
              <a:rPr lang="tr-TR" i="1" dirty="0">
                <a:solidFill>
                  <a:schemeClr val="bg1"/>
                </a:solidFill>
                <a:sym typeface="+mn-ea"/>
              </a:rPr>
              <a:t> </a:t>
            </a:r>
            <a:r>
              <a:rPr lang="tr-TR" i="1" dirty="0" err="1">
                <a:solidFill>
                  <a:schemeClr val="bg1"/>
                </a:solidFill>
                <a:sym typeface="+mn-ea"/>
              </a:rPr>
              <a:t>System</a:t>
            </a:r>
            <a:r>
              <a:rPr lang="tr-TR" i="1" dirty="0">
                <a:solidFill>
                  <a:schemeClr val="bg1"/>
                </a:solidFill>
                <a:sym typeface="+mn-ea"/>
              </a:rPr>
              <a:t>)</a:t>
            </a:r>
            <a:endParaRPr lang="tr-TR" i="1" dirty="0">
              <a:solidFill>
                <a:schemeClr val="bg1"/>
              </a:solidFill>
            </a:endParaRPr>
          </a:p>
          <a:p>
            <a:endParaRPr lang="tr-TR" dirty="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17767" y="685800"/>
            <a:ext cx="10842261" cy="5555609"/>
          </a:xfrm>
        </p:spPr>
        <p:txBody>
          <a:bodyPr>
            <a:normAutofit/>
          </a:bodyPr>
          <a:lstStyle/>
          <a:p>
            <a:r>
              <a:rPr lang="tr-TR" b="1" dirty="0" err="1">
                <a:solidFill>
                  <a:schemeClr val="bg1"/>
                </a:solidFill>
              </a:rPr>
              <a:t>Naive</a:t>
            </a:r>
            <a:r>
              <a:rPr lang="tr-TR" b="1" dirty="0">
                <a:solidFill>
                  <a:schemeClr val="bg1"/>
                </a:solidFill>
              </a:rPr>
              <a:t> </a:t>
            </a:r>
            <a:r>
              <a:rPr lang="tr-TR" b="1" dirty="0" err="1">
                <a:solidFill>
                  <a:schemeClr val="bg1"/>
                </a:solidFill>
              </a:rPr>
              <a:t>Bayes</a:t>
            </a:r>
            <a:r>
              <a:rPr lang="tr-TR" b="1" dirty="0">
                <a:solidFill>
                  <a:schemeClr val="bg1"/>
                </a:solidFill>
              </a:rPr>
              <a:t> </a:t>
            </a:r>
            <a:r>
              <a:rPr lang="tr-TR" dirty="0">
                <a:solidFill>
                  <a:schemeClr val="bg1"/>
                </a:solidFill>
              </a:rPr>
              <a:t>türleri; </a:t>
            </a:r>
          </a:p>
          <a:p>
            <a:r>
              <a:rPr lang="tr-TR" b="1" dirty="0" err="1">
                <a:solidFill>
                  <a:schemeClr val="bg1"/>
                </a:solidFill>
              </a:rPr>
              <a:t>Multinominal</a:t>
            </a:r>
            <a:r>
              <a:rPr lang="tr-TR" b="1" dirty="0">
                <a:solidFill>
                  <a:schemeClr val="bg1"/>
                </a:solidFill>
              </a:rPr>
              <a:t> </a:t>
            </a:r>
            <a:r>
              <a:rPr lang="tr-TR" b="1" dirty="0" err="1">
                <a:solidFill>
                  <a:schemeClr val="bg1"/>
                </a:solidFill>
              </a:rPr>
              <a:t>Naive</a:t>
            </a:r>
            <a:r>
              <a:rPr lang="tr-TR" b="1" dirty="0">
                <a:solidFill>
                  <a:schemeClr val="bg1"/>
                </a:solidFill>
              </a:rPr>
              <a:t> </a:t>
            </a:r>
            <a:r>
              <a:rPr lang="tr-TR" b="1" dirty="0" err="1">
                <a:solidFill>
                  <a:schemeClr val="bg1"/>
                </a:solidFill>
              </a:rPr>
              <a:t>Bayes</a:t>
            </a:r>
            <a:r>
              <a:rPr lang="tr-TR" b="1" dirty="0">
                <a:solidFill>
                  <a:schemeClr val="bg1"/>
                </a:solidFill>
              </a:rPr>
              <a:t> </a:t>
            </a:r>
            <a:r>
              <a:rPr lang="tr-TR" dirty="0">
                <a:solidFill>
                  <a:schemeClr val="bg1"/>
                </a:solidFill>
              </a:rPr>
              <a:t>- Bir belgenin / konunun belirli bir kategoriye ait olup olmadığı. Sınıflandırıcı tarafından kullanılan özellikler / </a:t>
            </a:r>
            <a:r>
              <a:rPr lang="tr-TR" dirty="0" err="1">
                <a:solidFill>
                  <a:schemeClr val="bg1"/>
                </a:solidFill>
              </a:rPr>
              <a:t>yordayıcılar</a:t>
            </a:r>
            <a:r>
              <a:rPr lang="tr-TR" dirty="0">
                <a:solidFill>
                  <a:schemeClr val="bg1"/>
                </a:solidFill>
              </a:rPr>
              <a:t>, belgede bulunan kelimelerin sıklığıdır.</a:t>
            </a:r>
          </a:p>
          <a:p>
            <a:r>
              <a:rPr lang="tr-TR" b="1" dirty="0" err="1">
                <a:solidFill>
                  <a:schemeClr val="bg1"/>
                </a:solidFill>
              </a:rPr>
              <a:t>Bernoulli</a:t>
            </a:r>
            <a:r>
              <a:rPr lang="tr-TR" b="1" dirty="0">
                <a:solidFill>
                  <a:schemeClr val="bg1"/>
                </a:solidFill>
              </a:rPr>
              <a:t> </a:t>
            </a:r>
            <a:r>
              <a:rPr lang="tr-TR" b="1" dirty="0" err="1">
                <a:solidFill>
                  <a:schemeClr val="bg1"/>
                </a:solidFill>
              </a:rPr>
              <a:t>Naive</a:t>
            </a:r>
            <a:r>
              <a:rPr lang="tr-TR" b="1" dirty="0">
                <a:solidFill>
                  <a:schemeClr val="bg1"/>
                </a:solidFill>
              </a:rPr>
              <a:t> </a:t>
            </a:r>
            <a:r>
              <a:rPr lang="tr-TR" b="1" dirty="0" err="1">
                <a:solidFill>
                  <a:schemeClr val="bg1"/>
                </a:solidFill>
              </a:rPr>
              <a:t>Bayes</a:t>
            </a:r>
            <a:r>
              <a:rPr lang="tr-TR" dirty="0">
                <a:solidFill>
                  <a:schemeClr val="bg1"/>
                </a:solidFill>
              </a:rPr>
              <a:t>- Yukarıdakine benzer, ancak yalnızca </a:t>
            </a:r>
            <a:r>
              <a:rPr lang="tr-TR" dirty="0" err="1">
                <a:solidFill>
                  <a:schemeClr val="bg1"/>
                </a:solidFill>
              </a:rPr>
              <a:t>boole</a:t>
            </a:r>
            <a:r>
              <a:rPr lang="tr-TR" dirty="0">
                <a:solidFill>
                  <a:schemeClr val="bg1"/>
                </a:solidFill>
              </a:rPr>
              <a:t> değişkenlerini tahmin eder, Parametreler, evet veya hayır sınıf değişkenini tahmin etmek için kullanılır, Örneğin, metinde bir kelime var veya yok.</a:t>
            </a:r>
          </a:p>
          <a:p>
            <a:r>
              <a:rPr lang="tr-TR" b="1" dirty="0">
                <a:solidFill>
                  <a:schemeClr val="bg1"/>
                </a:solidFill>
              </a:rPr>
              <a:t>Gaussian </a:t>
            </a:r>
            <a:r>
              <a:rPr lang="tr-TR" b="1" dirty="0" err="1">
                <a:solidFill>
                  <a:schemeClr val="bg1"/>
                </a:solidFill>
              </a:rPr>
              <a:t>Naive</a:t>
            </a:r>
            <a:r>
              <a:rPr lang="tr-TR" b="1" dirty="0">
                <a:solidFill>
                  <a:schemeClr val="bg1"/>
                </a:solidFill>
              </a:rPr>
              <a:t> </a:t>
            </a:r>
            <a:r>
              <a:rPr lang="tr-TR" b="1" dirty="0" err="1">
                <a:solidFill>
                  <a:schemeClr val="bg1"/>
                </a:solidFill>
              </a:rPr>
              <a:t>Bayes</a:t>
            </a:r>
            <a:r>
              <a:rPr lang="tr-TR" b="1" dirty="0">
                <a:solidFill>
                  <a:schemeClr val="bg1"/>
                </a:solidFill>
              </a:rPr>
              <a:t> </a:t>
            </a:r>
            <a:r>
              <a:rPr lang="tr-TR" dirty="0">
                <a:solidFill>
                  <a:schemeClr val="bg1"/>
                </a:solidFill>
              </a:rPr>
              <a:t>- Tahmin ediciler sürekli değeri aldığında ve ayrık olmadığında, değerlerin Gauss dağılımından örneklendiğini varsayıyoruz</a:t>
            </a:r>
            <a:r>
              <a:rPr lang="tr-TR" dirty="0"/>
              <a:t>.</a:t>
            </a:r>
          </a:p>
          <a:p>
            <a:endParaRPr lang="tr-TR" dirty="0"/>
          </a:p>
          <a:p>
            <a:pPr marL="0" indent="0">
              <a:buNone/>
            </a:pPr>
            <a:endParaRPr lang="tr-TR" i="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a:xfrm>
            <a:off x="776491" y="1082181"/>
            <a:ext cx="9575524" cy="5159228"/>
          </a:xfrm>
        </p:spPr>
        <p:txBody>
          <a:bodyPr>
            <a:normAutofit/>
          </a:bodyPr>
          <a:lstStyle/>
          <a:p>
            <a:r>
              <a:rPr lang="tr-TR" dirty="0" err="1">
                <a:solidFill>
                  <a:schemeClr val="bg1"/>
                </a:solidFill>
                <a:ea typeface="SimSun" panose="02010600030101010101" pitchFamily="2" charset="-122"/>
                <a:cs typeface="Courier New" panose="02070309020205020404" pitchFamily="49" charset="0"/>
              </a:rPr>
              <a:t>Naive</a:t>
            </a:r>
            <a:r>
              <a:rPr lang="tr-TR" dirty="0">
                <a:solidFill>
                  <a:schemeClr val="bg1"/>
                </a:solidFill>
                <a:ea typeface="SimSun" panose="02010600030101010101" pitchFamily="2" charset="-122"/>
                <a:cs typeface="Courier New" panose="02070309020205020404" pitchFamily="49" charset="0"/>
              </a:rPr>
              <a:t> </a:t>
            </a:r>
            <a:r>
              <a:rPr lang="tr-TR" dirty="0" err="1">
                <a:solidFill>
                  <a:schemeClr val="bg1"/>
                </a:solidFill>
                <a:ea typeface="SimSun" panose="02010600030101010101" pitchFamily="2" charset="-122"/>
                <a:cs typeface="Courier New" panose="02070309020205020404" pitchFamily="49" charset="0"/>
              </a:rPr>
              <a:t>Bayes</a:t>
            </a:r>
            <a:r>
              <a:rPr lang="tr-TR" dirty="0">
                <a:solidFill>
                  <a:schemeClr val="bg1"/>
                </a:solidFill>
                <a:ea typeface="SimSun" panose="02010600030101010101" pitchFamily="2" charset="-122"/>
                <a:cs typeface="Courier New" panose="02070309020205020404" pitchFamily="49" charset="0"/>
              </a:rPr>
              <a:t> sınıflandırıcısının temeli </a:t>
            </a:r>
            <a:r>
              <a:rPr lang="tr-TR" dirty="0" err="1">
                <a:solidFill>
                  <a:schemeClr val="bg1"/>
                </a:solidFill>
                <a:ea typeface="SimSun" panose="02010600030101010101" pitchFamily="2" charset="-122"/>
                <a:cs typeface="Courier New" panose="02070309020205020404" pitchFamily="49" charset="0"/>
              </a:rPr>
              <a:t>Bayes</a:t>
            </a:r>
            <a:r>
              <a:rPr lang="tr-TR" dirty="0">
                <a:solidFill>
                  <a:schemeClr val="bg1"/>
                </a:solidFill>
                <a:ea typeface="SimSun" panose="02010600030101010101" pitchFamily="2" charset="-122"/>
                <a:cs typeface="Courier New" panose="02070309020205020404" pitchFamily="49" charset="0"/>
              </a:rPr>
              <a:t> teoremine dayanır. </a:t>
            </a:r>
            <a:r>
              <a:rPr lang="tr-TR" dirty="0" err="1">
                <a:solidFill>
                  <a:schemeClr val="bg1"/>
                </a:solidFill>
                <a:ea typeface="SimSun" panose="02010600030101010101" pitchFamily="2" charset="-122"/>
                <a:cs typeface="Courier New" panose="02070309020205020404" pitchFamily="49" charset="0"/>
              </a:rPr>
              <a:t>lazy</a:t>
            </a:r>
            <a:r>
              <a:rPr lang="tr-TR" dirty="0">
                <a:solidFill>
                  <a:schemeClr val="bg1"/>
                </a:solidFill>
                <a:ea typeface="SimSun" panose="02010600030101010101" pitchFamily="2" charset="-122"/>
                <a:cs typeface="Courier New" panose="02070309020205020404" pitchFamily="49" charset="0"/>
              </a:rPr>
              <a:t> ( tembel ) bir öğrenme algoritmasıdır aynı zamanda dengesiz veri kümelerinde de çalışabilir. Algoritmanın çalışma şekli bir eleman için her durumun olasılığını hesaplar ve olasılık değeri en yüksek olana göre sınıflandırır. Az bir eğitim verisiyle çok başarılı işler çıkartabilir. Test kümesindeki bir değerin eğitim kümesinde gözlemlenemeyen bir değeri varsa olasılık değeri olarak 0 verir yani tahmin yapamaz.</a:t>
            </a:r>
            <a:r>
              <a:rPr lang="tr-TR" dirty="0"/>
              <a:t> </a:t>
            </a:r>
            <a:r>
              <a:rPr lang="tr-TR" dirty="0">
                <a:solidFill>
                  <a:schemeClr val="bg1"/>
                </a:solidFill>
              </a:rPr>
              <a:t>Bu durum genellikle Zero </a:t>
            </a:r>
            <a:r>
              <a:rPr lang="tr-TR" dirty="0" err="1">
                <a:solidFill>
                  <a:schemeClr val="bg1"/>
                </a:solidFill>
              </a:rPr>
              <a:t>Frequency</a:t>
            </a:r>
            <a:r>
              <a:rPr lang="tr-TR" dirty="0">
                <a:solidFill>
                  <a:schemeClr val="bg1"/>
                </a:solidFill>
              </a:rPr>
              <a:t> ( Sıfır Frekans ) adıyla bilinir. Bu durumu çözmek için düzeltme teknikleri kullanılabilir. En basit düzeltme tekniklerinden biri </a:t>
            </a:r>
            <a:r>
              <a:rPr lang="tr-TR" dirty="0" err="1">
                <a:solidFill>
                  <a:schemeClr val="bg1"/>
                </a:solidFill>
              </a:rPr>
              <a:t>Laplace</a:t>
            </a:r>
            <a:r>
              <a:rPr lang="tr-TR" dirty="0">
                <a:solidFill>
                  <a:schemeClr val="bg1"/>
                </a:solidFill>
              </a:rPr>
              <a:t> tahmini olarak bilinir.</a:t>
            </a:r>
          </a:p>
          <a:p>
            <a:pPr>
              <a:lnSpc>
                <a:spcPct val="150000"/>
              </a:lnSpc>
            </a:pPr>
            <a:endParaRPr lang="tr-TR" dirty="0">
              <a:solidFill>
                <a:schemeClr val="bg1"/>
              </a:solidFill>
              <a:ea typeface="SimSun" panose="02010600030101010101" pitchFamily="2" charset="-122"/>
              <a:cs typeface="Courier New" panose="02070309020205020404" pitchFamily="49" charset="0"/>
            </a:endParaRPr>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684209" y="836803"/>
            <a:ext cx="10775149" cy="2619462"/>
          </a:xfrm>
        </p:spPr>
        <p:txBody>
          <a:bodyPr>
            <a:normAutofit lnSpcReduction="10000"/>
          </a:bodyPr>
          <a:lstStyle/>
          <a:p>
            <a:endParaRPr lang="tr-TR" dirty="0">
              <a:solidFill>
                <a:schemeClr val="bg1"/>
              </a:solidFill>
            </a:endParaRPr>
          </a:p>
          <a:p>
            <a:r>
              <a:rPr lang="tr-TR" dirty="0">
                <a:solidFill>
                  <a:schemeClr val="bg1"/>
                </a:solidFill>
              </a:rPr>
              <a:t>Kullanım alanlarına örnek olarak gerçek zamanlı tahmin, çok sınıflı tahmin, metin sınıflandırması, </a:t>
            </a:r>
            <a:r>
              <a:rPr lang="tr-TR" dirty="0" err="1">
                <a:solidFill>
                  <a:schemeClr val="bg1"/>
                </a:solidFill>
              </a:rPr>
              <a:t>spam</a:t>
            </a:r>
            <a:r>
              <a:rPr lang="tr-TR" dirty="0">
                <a:solidFill>
                  <a:schemeClr val="bg1"/>
                </a:solidFill>
              </a:rPr>
              <a:t> filtreleme, duyarlılık analizi ve öneri sistemleri verilebilir.</a:t>
            </a:r>
          </a:p>
          <a:p>
            <a:r>
              <a:rPr lang="tr-TR" dirty="0" err="1">
                <a:solidFill>
                  <a:schemeClr val="bg1"/>
                </a:solidFill>
              </a:rPr>
              <a:t>Naive</a:t>
            </a:r>
            <a:r>
              <a:rPr lang="tr-TR" dirty="0">
                <a:solidFill>
                  <a:schemeClr val="bg1"/>
                </a:solidFill>
              </a:rPr>
              <a:t> </a:t>
            </a:r>
            <a:r>
              <a:rPr lang="tr-TR" dirty="0" err="1">
                <a:solidFill>
                  <a:schemeClr val="bg1"/>
                </a:solidFill>
              </a:rPr>
              <a:t>Bayes</a:t>
            </a:r>
            <a:r>
              <a:rPr lang="tr-TR" dirty="0">
                <a:solidFill>
                  <a:schemeClr val="bg1"/>
                </a:solidFill>
              </a:rPr>
              <a:t>, çoğunlukla doğal dil işleme (NLP) problemlerinde kullanılır. </a:t>
            </a:r>
            <a:r>
              <a:rPr lang="tr-TR" dirty="0" err="1">
                <a:solidFill>
                  <a:schemeClr val="bg1"/>
                </a:solidFill>
              </a:rPr>
              <a:t>Naive</a:t>
            </a:r>
            <a:r>
              <a:rPr lang="tr-TR" dirty="0">
                <a:solidFill>
                  <a:schemeClr val="bg1"/>
                </a:solidFill>
              </a:rPr>
              <a:t> </a:t>
            </a:r>
            <a:r>
              <a:rPr lang="tr-TR" dirty="0" err="1">
                <a:solidFill>
                  <a:schemeClr val="bg1"/>
                </a:solidFill>
              </a:rPr>
              <a:t>Bayes</a:t>
            </a:r>
            <a:r>
              <a:rPr lang="tr-TR" dirty="0">
                <a:solidFill>
                  <a:schemeClr val="bg1"/>
                </a:solidFill>
              </a:rPr>
              <a:t>, bir metnin etiketini tahmin eder. Belirli bir metin için her bir etiketin olasılığını hesaplar ve ardından en yüksek olanı etiketi çıkarır.</a:t>
            </a:r>
          </a:p>
          <a:p>
            <a:r>
              <a:rPr lang="tr-TR" dirty="0" err="1">
                <a:solidFill>
                  <a:schemeClr val="bg1"/>
                </a:solidFill>
              </a:rPr>
              <a:t>Bayes</a:t>
            </a:r>
            <a:r>
              <a:rPr lang="tr-TR" dirty="0">
                <a:solidFill>
                  <a:schemeClr val="bg1"/>
                </a:solidFill>
              </a:rPr>
              <a:t> Formülü:</a:t>
            </a:r>
          </a:p>
          <a:p>
            <a:endParaRPr lang="tr-TR" dirty="0"/>
          </a:p>
        </p:txBody>
      </p:sp>
      <p:pic>
        <p:nvPicPr>
          <p:cNvPr id="7" name="Resim 6"/>
          <p:cNvPicPr>
            <a:picLocks noChangeAspect="1"/>
          </p:cNvPicPr>
          <p:nvPr/>
        </p:nvPicPr>
        <p:blipFill>
          <a:blip r:embed="rId2"/>
          <a:stretch>
            <a:fillRect/>
          </a:stretch>
        </p:blipFill>
        <p:spPr>
          <a:xfrm>
            <a:off x="2423785" y="3271512"/>
            <a:ext cx="7171605" cy="3045397"/>
          </a:xfrm>
          <a:prstGeom prst="rect">
            <a:avLst/>
          </a:prstGeom>
        </p:spPr>
      </p:pic>
    </p:spTree>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1015</Words>
  <Application>Microsoft Office PowerPoint</Application>
  <PresentationFormat>Geniş ekran</PresentationFormat>
  <Paragraphs>62</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Bahnschrift SemiBold</vt:lpstr>
      <vt:lpstr>Century Gothic</vt:lpstr>
      <vt:lpstr>Wingdings 3</vt:lpstr>
      <vt:lpstr>Dilim</vt:lpstr>
      <vt:lpstr>NAİVE BAYES SINIFLANDIRICISI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SINIFLANDIRICISI</dc:title>
  <dc:creator>Microsoft hesabı</dc:creator>
  <cp:lastModifiedBy>FATMA DURU</cp:lastModifiedBy>
  <cp:revision>20</cp:revision>
  <dcterms:created xsi:type="dcterms:W3CDTF">2022-10-01T13:32:00Z</dcterms:created>
  <dcterms:modified xsi:type="dcterms:W3CDTF">2022-10-06T13:41:05Z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6380686DED0A488A82CCD463A1B43D0E</vt:lpwstr>
  </property>
  <property fmtid="{D5CDD505-2E9C-101B-9397-08002B2CF9AE}" pid="3" name="KSOProductBuildVer">
    <vt:lpwstr>1033-11.2.0.11341</vt:lpwstr>
  </property>
</Properties>
</file>