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4"/>
  </p:sldMasterIdLst>
  <p:notesMasterIdLst>
    <p:notesMasterId r:id="rId51"/>
  </p:notesMasterIdLst>
  <p:handoutMasterIdLst>
    <p:handoutMasterId r:id="rId52"/>
  </p:handoutMasterIdLst>
  <p:sldIdLst>
    <p:sldId id="256" r:id="rId5"/>
    <p:sldId id="257" r:id="rId6"/>
    <p:sldId id="258" r:id="rId7"/>
    <p:sldId id="259" r:id="rId8"/>
    <p:sldId id="260" r:id="rId9"/>
    <p:sldId id="261" r:id="rId10"/>
    <p:sldId id="262" r:id="rId11"/>
    <p:sldId id="298"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88" r:id="rId29"/>
    <p:sldId id="289" r:id="rId30"/>
    <p:sldId id="290" r:id="rId31"/>
    <p:sldId id="291" r:id="rId32"/>
    <p:sldId id="292" r:id="rId33"/>
    <p:sldId id="293" r:id="rId34"/>
    <p:sldId id="294" r:id="rId35"/>
    <p:sldId id="295" r:id="rId36"/>
    <p:sldId id="296" r:id="rId37"/>
    <p:sldId id="297" r:id="rId38"/>
    <p:sldId id="279" r:id="rId39"/>
    <p:sldId id="280" r:id="rId40"/>
    <p:sldId id="281" r:id="rId41"/>
    <p:sldId id="282" r:id="rId42"/>
    <p:sldId id="283" r:id="rId43"/>
    <p:sldId id="284" r:id="rId44"/>
    <p:sldId id="285" r:id="rId45"/>
    <p:sldId id="286" r:id="rId46"/>
    <p:sldId id="287" r:id="rId47"/>
    <p:sldId id="299" r:id="rId48"/>
    <p:sldId id="300" r:id="rId49"/>
    <p:sldId id="301" r:id="rId50"/>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69E0C-2CD5-BBFA-956B-6124B2E93F19}" v="133" dt="2022-10-20T08:57:35.435"/>
    <p1510:client id="{3A399F5F-7FD4-4780-CF31-006AA54B0BAF}" v="3259" dt="2022-10-18T10:47:14.305"/>
    <p1510:client id="{71CACD3D-4F91-4C38-AEB0-C1D1C7BB7704}" v="7996" dt="2022-10-17T22:38:02.346"/>
    <p1510:client id="{D30B1FE3-BD83-A68E-CE67-3698590E40B4}" v="576" dt="2022-10-17T22:50:25.6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2A76F12D-2985-47C3-A07C-9F03DD159D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24F83A19-1DC2-46DB-B3A1-ECF7C417E9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CFE1DBA-4CE3-4C64-8934-2A3147054715}" type="datetime1">
              <a:rPr lang="tr-TR" smtClean="0"/>
              <a:t>20.10.2022</a:t>
            </a:fld>
            <a:endParaRPr lang="tr-TR"/>
          </a:p>
        </p:txBody>
      </p:sp>
      <p:sp>
        <p:nvSpPr>
          <p:cNvPr id="4" name="Alt Bilgi Yer Tutucusu 3">
            <a:extLst>
              <a:ext uri="{FF2B5EF4-FFF2-40B4-BE49-F238E27FC236}">
                <a16:creationId xmlns:a16="http://schemas.microsoft.com/office/drawing/2014/main" id="{6A3D6289-F1C3-4041-A186-E428808BD1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CE17ECA2-D3CC-4290-9914-977FED6D36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0D98A85-43CB-4CDC-8FF1-647F52B29F1B}" type="slidenum">
              <a:rPr lang="tr-TR" smtClean="0"/>
              <a:t>‹#›</a:t>
            </a:fld>
            <a:endParaRPr lang="tr-TR"/>
          </a:p>
        </p:txBody>
      </p:sp>
    </p:spTree>
    <p:extLst>
      <p:ext uri="{BB962C8B-B14F-4D97-AF65-F5344CB8AC3E}">
        <p14:creationId xmlns:p14="http://schemas.microsoft.com/office/powerpoint/2010/main" val="28210913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857C014-2C25-4476-A2BD-3D38CF9A42C4}" type="datetime1">
              <a:rPr lang="tr-TR" noProof="0" smtClean="0"/>
              <a:t>20.10.2022</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F3B4569-3B6E-468D-B981-DA515F47BCE4}" type="slidenum">
              <a:rPr lang="tr-TR" noProof="0" smtClean="0"/>
              <a:t>‹#›</a:t>
            </a:fld>
            <a:endParaRPr lang="tr-TR" noProof="0"/>
          </a:p>
        </p:txBody>
      </p:sp>
    </p:spTree>
    <p:extLst>
      <p:ext uri="{BB962C8B-B14F-4D97-AF65-F5344CB8AC3E}">
        <p14:creationId xmlns:p14="http://schemas.microsoft.com/office/powerpoint/2010/main" val="23382088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CF3B4569-3B6E-468D-B981-DA515F47BCE4}" type="slidenum">
              <a:rPr lang="tr-TR" smtClean="0"/>
              <a:t>1</a:t>
            </a:fld>
            <a:endParaRPr lang="tr-TR"/>
          </a:p>
        </p:txBody>
      </p:sp>
    </p:spTree>
    <p:extLst>
      <p:ext uri="{BB962C8B-B14F-4D97-AF65-F5344CB8AC3E}">
        <p14:creationId xmlns:p14="http://schemas.microsoft.com/office/powerpoint/2010/main" val="340656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29503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99525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3165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688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29585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25519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12108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5809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14962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7925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02749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9340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5997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33344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8228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5996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10/20/2022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03997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10/20/2022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805550014"/>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www.tutorialspoint.com/artificial_intelligence/artificial_intelligence_neural_networks.htm" TargetMode="External"/><Relationship Id="rId3" Type="http://schemas.openxmlformats.org/officeDocument/2006/relationships/hyperlink" Target="https://tirendazakademi.medium.com/keras-i%CC%87le-yapay-si%CC%87ni%CC%87r-a%C4%9Flari-fb6b3e72070f" TargetMode="External"/><Relationship Id="rId7" Type="http://schemas.openxmlformats.org/officeDocument/2006/relationships/hyperlink" Target="https://ayyucekizrak.medium.com/%C5%9Fu-kara-kutuyu-a%C3%A7alim-yapay-sinir-a%C4%9Flar%C4%B1-7b65c6a5264a" TargetMode="External"/><Relationship Id="rId2" Type="http://schemas.openxmlformats.org/officeDocument/2006/relationships/hyperlink" Target="https://evrimagaci.org/biyolojik-dizilimler-ve-derin-ogrenme-biyolojik-veri-setleri-yapay-zeka-arastirmalarinda-nasil-kullanilir-8766" TargetMode="External"/><Relationship Id="rId1" Type="http://schemas.openxmlformats.org/officeDocument/2006/relationships/slideLayout" Target="../slideLayouts/slideLayout2.xml"/><Relationship Id="rId6" Type="http://schemas.openxmlformats.org/officeDocument/2006/relationships/hyperlink" Target="https://www.ardamavi.com/2017/07/sinir-aglari.html" TargetMode="External"/><Relationship Id="rId5" Type="http://schemas.openxmlformats.org/officeDocument/2006/relationships/hyperlink" Target="https://www.investopedia.com/terms/n/neuralnetwork.asp" TargetMode="External"/><Relationship Id="rId4" Type="http://schemas.openxmlformats.org/officeDocument/2006/relationships/hyperlink" Target="https://aws.amazon.com/tr/what-is/neural-network/"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dergipark.org.tr/tr/download/article-file/398974" TargetMode="External"/><Relationship Id="rId7" Type="http://schemas.openxmlformats.org/officeDocument/2006/relationships/hyperlink" Target="https://www.ibm.com/cloud/learn/neural-networks" TargetMode="External"/><Relationship Id="rId2" Type="http://schemas.openxmlformats.org/officeDocument/2006/relationships/hyperlink" Target="http://veribilimci.org/yapay-sinir-aglari-ysa-nedir-bolum-1/" TargetMode="External"/><Relationship Id="rId1" Type="http://schemas.openxmlformats.org/officeDocument/2006/relationships/slideLayout" Target="../slideLayouts/slideLayout2.xml"/><Relationship Id="rId6" Type="http://schemas.openxmlformats.org/officeDocument/2006/relationships/hyperlink" Target="http://buyukveri.firat.edu.tr/2018/04/17/derin-sinir-aglari-icin-aktivasyon-fonksiyonlari/" TargetMode="External"/><Relationship Id="rId5" Type="http://schemas.openxmlformats.org/officeDocument/2006/relationships/hyperlink" Target="https://ayyucekizrak.medium.com/derin-%C3%B6%C4%9Frenme-i%C3%A7in-aktivasyon-fonksiyonlar%C4%B1n%C4%B1n-kar%C5%9F%C4%B1la%C5%9Ft%C4%B1r%C4%B1lmas%C4%B1-cee17fd1d9cd" TargetMode="External"/><Relationship Id="rId4" Type="http://schemas.openxmlformats.org/officeDocument/2006/relationships/hyperlink" Target="https://atcold.github.io/pytorch-Deep-Learning/tr/week02/02-1/"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s://www.btkakademi.gov.tr/portal/course/python-ile-makine-oegrenmesi-11800" TargetMode="External"/><Relationship Id="rId3" Type="http://schemas.openxmlformats.org/officeDocument/2006/relationships/hyperlink" Target="https://www.tensorflow.org/tutorials/keras/classification" TargetMode="External"/><Relationship Id="rId7" Type="http://schemas.openxmlformats.org/officeDocument/2006/relationships/hyperlink" Target="https://github.com/deeplearningturkiye/turkce-yapay-zeka-kaynaklari" TargetMode="External"/><Relationship Id="rId2" Type="http://schemas.openxmlformats.org/officeDocument/2006/relationships/hyperlink" Target="https://thecleverprogrammer.com/2020/11/22/deep-learning-projects-with-python/" TargetMode="External"/><Relationship Id="rId1" Type="http://schemas.openxmlformats.org/officeDocument/2006/relationships/slideLayout" Target="../slideLayouts/slideLayout2.xml"/><Relationship Id="rId6" Type="http://schemas.openxmlformats.org/officeDocument/2006/relationships/hyperlink" Target="https://dergipark.org.tr/tr/download/article-file/398974" TargetMode="External"/><Relationship Id="rId5" Type="http://schemas.openxmlformats.org/officeDocument/2006/relationships/hyperlink" Target="https://cpb-us-e2.wpmucdn.com/faculty.sites.uci.edu/dist/2/51/files/2018/05/JPM-2017-MachineLearningInvestments.pdf" TargetMode="External"/><Relationship Id="rId4" Type="http://schemas.openxmlformats.org/officeDocument/2006/relationships/hyperlink" Target="https://info.usherbrooke.ca/hlarochelle/neural_networks/content.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1" name="Freeform: Shape 13">
            <a:extLst>
              <a:ext uri="{FF2B5EF4-FFF2-40B4-BE49-F238E27FC236}">
                <a16:creationId xmlns:a16="http://schemas.microsoft.com/office/drawing/2014/main" id="{9A672405-5F81-4E97-B4FC-E7F2CC16F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6858000 h 6858000"/>
              <a:gd name="connsiteX3" fmla="*/ 0 w 12191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1999" h="6858000">
                <a:moveTo>
                  <a:pt x="0" y="0"/>
                </a:moveTo>
                <a:lnTo>
                  <a:pt x="12191999" y="0"/>
                </a:lnTo>
                <a:lnTo>
                  <a:pt x="12191999"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70752FD7-76EF-4EBF-8807-5A08A9C8EA09}"/>
              </a:ext>
            </a:extLst>
          </p:cNvPr>
          <p:cNvSpPr>
            <a:spLocks noGrp="1"/>
          </p:cNvSpPr>
          <p:nvPr>
            <p:ph type="ctrTitle"/>
          </p:nvPr>
        </p:nvSpPr>
        <p:spPr>
          <a:xfrm>
            <a:off x="4996542" y="990601"/>
            <a:ext cx="6054045" cy="4632960"/>
          </a:xfrm>
        </p:spPr>
        <p:txBody>
          <a:bodyPr rtlCol="0" anchor="ctr">
            <a:normAutofit/>
          </a:bodyPr>
          <a:lstStyle/>
          <a:p>
            <a:pPr algn="l"/>
            <a:r>
              <a:rPr lang="tr-TR"/>
              <a:t>Kemal Alper küçük</a:t>
            </a:r>
          </a:p>
        </p:txBody>
      </p:sp>
      <p:sp>
        <p:nvSpPr>
          <p:cNvPr id="3" name="Alt Başlık 2">
            <a:extLst>
              <a:ext uri="{FF2B5EF4-FFF2-40B4-BE49-F238E27FC236}">
                <a16:creationId xmlns:a16="http://schemas.microsoft.com/office/drawing/2014/main" id="{F4C8D8C1-1062-49B2-BB56-D9F8E5DA6EB6}"/>
              </a:ext>
            </a:extLst>
          </p:cNvPr>
          <p:cNvSpPr>
            <a:spLocks noGrp="1"/>
          </p:cNvSpPr>
          <p:nvPr>
            <p:ph type="subTitle" idx="1"/>
          </p:nvPr>
        </p:nvSpPr>
        <p:spPr>
          <a:xfrm>
            <a:off x="1141412" y="990600"/>
            <a:ext cx="3191623" cy="4632960"/>
          </a:xfrm>
        </p:spPr>
        <p:txBody>
          <a:bodyPr rtlCol="0" anchor="ctr">
            <a:normAutofit/>
          </a:bodyPr>
          <a:lstStyle/>
          <a:p>
            <a:r>
              <a:rPr lang="tr-TR" dirty="0">
                <a:latin typeface="Times New Roman"/>
                <a:cs typeface="Times New Roman"/>
              </a:rPr>
              <a:t>YAPAY SİNİR AĞLARI</a:t>
            </a:r>
          </a:p>
          <a:p>
            <a:r>
              <a:rPr lang="tr-TR" dirty="0">
                <a:latin typeface="Times New Roman"/>
                <a:cs typeface="Times New Roman"/>
              </a:rPr>
              <a:t>ARTIFICAL NEURAL NETWORK</a:t>
            </a:r>
          </a:p>
          <a:p>
            <a:r>
              <a:rPr lang="tr-TR" dirty="0">
                <a:latin typeface="Times New Roman"/>
                <a:cs typeface="Times New Roman"/>
              </a:rPr>
              <a:t>20410082007</a:t>
            </a:r>
            <a:endParaRPr lang="tr-TR" dirty="0">
              <a:latin typeface="Times New Roman" panose="02020603050405020304" pitchFamily="18" charset="0"/>
              <a:cs typeface="Times New Roman" panose="02020603050405020304" pitchFamily="18" charset="0"/>
            </a:endParaRPr>
          </a:p>
        </p:txBody>
      </p:sp>
      <p:cxnSp>
        <p:nvCxnSpPr>
          <p:cNvPr id="12" name="Straight Connector 15">
            <a:extLst>
              <a:ext uri="{FF2B5EF4-FFF2-40B4-BE49-F238E27FC236}">
                <a16:creationId xmlns:a16="http://schemas.microsoft.com/office/drawing/2014/main" id="{FC86C303-74D6-4DF3-9113-E0A374D716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769" y="2057400"/>
            <a:ext cx="0" cy="2743200"/>
          </a:xfrm>
          <a:prstGeom prst="line">
            <a:avLst/>
          </a:prstGeom>
          <a:ln w="19050">
            <a:solidFill>
              <a:schemeClr val="accent1"/>
            </a:solidFill>
          </a:ln>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86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0F17F54-9C7E-D29B-CC4C-0B62BEB87CA6}"/>
              </a:ext>
            </a:extLst>
          </p:cNvPr>
          <p:cNvSpPr>
            <a:spLocks noGrp="1"/>
          </p:cNvSpPr>
          <p:nvPr>
            <p:ph idx="1"/>
          </p:nvPr>
        </p:nvSpPr>
        <p:spPr>
          <a:xfrm>
            <a:off x="1141413" y="1115290"/>
            <a:ext cx="9905998" cy="4675910"/>
          </a:xfrm>
        </p:spPr>
        <p:txBody>
          <a:bodyPr/>
          <a:lstStyle/>
          <a:p>
            <a:r>
              <a:rPr lang="tr-TR"/>
              <a:t>Telekomünikasyon: Otomatik bilgi hizmetleri, gerçek zamanlı konuşma dili çevirisi.</a:t>
            </a:r>
          </a:p>
          <a:p>
            <a:pPr>
              <a:buClr>
                <a:srgbClr val="FFFFFF"/>
              </a:buClr>
            </a:pPr>
            <a:r>
              <a:rPr lang="tr-TR"/>
              <a:t>Ulaşım: Kamyon fren sistemi teşhisi, yönlendirme sistemleri.</a:t>
            </a:r>
          </a:p>
          <a:p>
            <a:pPr>
              <a:buClr>
                <a:srgbClr val="FFFFFF"/>
              </a:buClr>
            </a:pPr>
            <a:r>
              <a:rPr lang="tr-TR"/>
              <a:t>Yazılım: Yüz tanıma, optik karakter tanıma, örüntü tanıma.</a:t>
            </a:r>
          </a:p>
          <a:p>
            <a:pPr>
              <a:buClr>
                <a:srgbClr val="FFFFFF"/>
              </a:buClr>
            </a:pPr>
            <a:r>
              <a:rPr lang="tr-TR"/>
              <a:t>Zaman Serisi Tahmini: Hisse senetleri, doğal afetler hakkında tahminler.</a:t>
            </a:r>
          </a:p>
          <a:p>
            <a:pPr>
              <a:buClr>
                <a:srgbClr val="FFFFFF"/>
              </a:buClr>
            </a:pPr>
            <a:r>
              <a:rPr lang="tr-TR"/>
              <a:t>Sinyal İşleme: Ses sinyali işleme, işitme cihazlarında uygun şekilde filtreleme yapma.</a:t>
            </a:r>
          </a:p>
          <a:p>
            <a:pPr>
              <a:buClr>
                <a:srgbClr val="FFFFFF"/>
              </a:buClr>
            </a:pPr>
            <a:r>
              <a:rPr lang="tr-TR"/>
              <a:t>Kontrol: Fiziksel araç direksiyon kararlarını verme.</a:t>
            </a:r>
          </a:p>
          <a:p>
            <a:pPr>
              <a:buClr>
                <a:srgbClr val="FFFFFF"/>
              </a:buClr>
            </a:pPr>
            <a:r>
              <a:rPr lang="tr-TR"/>
              <a:t>Anomali Tespiti: Olağandışı bir şey meydana geldiğinde çıktı üretme.</a:t>
            </a:r>
          </a:p>
        </p:txBody>
      </p:sp>
    </p:spTree>
    <p:extLst>
      <p:ext uri="{BB962C8B-B14F-4D97-AF65-F5344CB8AC3E}">
        <p14:creationId xmlns:p14="http://schemas.microsoft.com/office/powerpoint/2010/main" val="3313897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AD6425-D3AD-50F1-C24E-59621E6A2CA7}"/>
              </a:ext>
            </a:extLst>
          </p:cNvPr>
          <p:cNvSpPr>
            <a:spLocks noGrp="1"/>
          </p:cNvSpPr>
          <p:nvPr>
            <p:ph type="title"/>
          </p:nvPr>
        </p:nvSpPr>
        <p:spPr>
          <a:xfrm>
            <a:off x="1141413" y="609600"/>
            <a:ext cx="9905998" cy="1143000"/>
          </a:xfrm>
        </p:spPr>
        <p:txBody>
          <a:bodyPr/>
          <a:lstStyle/>
          <a:p>
            <a:r>
              <a:rPr lang="tr-TR"/>
              <a:t>Yapay Sinir Ağları Ne İçin Kullanılır </a:t>
            </a:r>
          </a:p>
        </p:txBody>
      </p:sp>
      <p:sp>
        <p:nvSpPr>
          <p:cNvPr id="3" name="İçerik Yer Tutucusu 2">
            <a:extLst>
              <a:ext uri="{FF2B5EF4-FFF2-40B4-BE49-F238E27FC236}">
                <a16:creationId xmlns:a16="http://schemas.microsoft.com/office/drawing/2014/main" id="{5D0FDD52-CEEF-5E61-EA20-498F1CFBC33E}"/>
              </a:ext>
            </a:extLst>
          </p:cNvPr>
          <p:cNvSpPr>
            <a:spLocks noGrp="1"/>
          </p:cNvSpPr>
          <p:nvPr>
            <p:ph idx="1"/>
          </p:nvPr>
        </p:nvSpPr>
        <p:spPr>
          <a:xfrm>
            <a:off x="1141413" y="1641764"/>
            <a:ext cx="9905998" cy="4149436"/>
          </a:xfrm>
        </p:spPr>
        <p:txBody>
          <a:bodyPr>
            <a:normAutofit fontScale="92500" lnSpcReduction="20000"/>
          </a:bodyPr>
          <a:lstStyle/>
          <a:p>
            <a:pPr marL="0" indent="0">
              <a:buNone/>
            </a:pPr>
            <a:r>
              <a:rPr lang="tr-TR"/>
              <a:t>Pek çok sektörde kullanım alanına sahiptir bunlar:</a:t>
            </a:r>
          </a:p>
          <a:p>
            <a:pPr marL="342900" indent="-342900"/>
            <a:r>
              <a:rPr lang="tr-TR"/>
              <a:t>Görüntü işlemenin bütün alanları,</a:t>
            </a:r>
          </a:p>
          <a:p>
            <a:pPr marL="342900" indent="-342900">
              <a:buClr>
                <a:srgbClr val="FFFFFF"/>
              </a:buClr>
            </a:pPr>
            <a:r>
              <a:rPr lang="tr-TR"/>
              <a:t>Konuşma tanıma,</a:t>
            </a:r>
          </a:p>
          <a:p>
            <a:pPr marL="342900" indent="-342900">
              <a:buClr>
                <a:srgbClr val="FFFFFF"/>
              </a:buClr>
            </a:pPr>
            <a:r>
              <a:rPr lang="tr-TR"/>
              <a:t>Doğal dil işleme,</a:t>
            </a:r>
          </a:p>
          <a:p>
            <a:pPr marL="342900" indent="-342900">
              <a:buClr>
                <a:srgbClr val="FFFFFF"/>
              </a:buClr>
            </a:pPr>
            <a:r>
              <a:rPr lang="tr-TR"/>
              <a:t>Öneri altyapıları,</a:t>
            </a:r>
          </a:p>
          <a:p>
            <a:pPr marL="342900" indent="-342900">
              <a:buClr>
                <a:srgbClr val="FFFFFF"/>
              </a:buClr>
            </a:pPr>
            <a:r>
              <a:rPr lang="tr-TR"/>
              <a:t>Tıbbi görüntü sınıflandırması ile tıbbi tanı,</a:t>
            </a:r>
          </a:p>
          <a:p>
            <a:pPr marL="342900" indent="-342900">
              <a:buClr>
                <a:srgbClr val="FFFFFF"/>
              </a:buClr>
            </a:pPr>
            <a:r>
              <a:rPr lang="tr-TR"/>
              <a:t>Sosyal ağ filtreleme ve davranışsal veri analizi aracılığıyla hedeflenen pazarlama,</a:t>
            </a:r>
          </a:p>
          <a:p>
            <a:pPr marL="342900" indent="-342900">
              <a:buClr>
                <a:srgbClr val="FFFFFF"/>
              </a:buClr>
            </a:pPr>
            <a:r>
              <a:rPr lang="tr-TR"/>
              <a:t>Finansal tahminlerde bulunma,</a:t>
            </a:r>
          </a:p>
          <a:p>
            <a:pPr marL="342900" indent="-342900">
              <a:buClr>
                <a:srgbClr val="FFFFFF"/>
              </a:buClr>
            </a:pPr>
            <a:r>
              <a:rPr lang="tr-TR"/>
              <a:t>Elektrik yükü ve enerji talebi tahmini,</a:t>
            </a:r>
          </a:p>
          <a:p>
            <a:pPr marL="342900" indent="-342900">
              <a:buClr>
                <a:srgbClr val="FFFFFF"/>
              </a:buClr>
            </a:pPr>
            <a:r>
              <a:rPr lang="tr-TR"/>
              <a:t>Süreç ve kalite kontrolü,</a:t>
            </a:r>
          </a:p>
          <a:p>
            <a:pPr marL="342900" indent="-342900">
              <a:buClr>
                <a:srgbClr val="FFFFFF"/>
              </a:buClr>
            </a:pPr>
            <a:r>
              <a:rPr lang="tr-TR"/>
              <a:t>Kimyasal bileşik tanımlama vb.</a:t>
            </a:r>
          </a:p>
        </p:txBody>
      </p:sp>
    </p:spTree>
    <p:extLst>
      <p:ext uri="{BB962C8B-B14F-4D97-AF65-F5344CB8AC3E}">
        <p14:creationId xmlns:p14="http://schemas.microsoft.com/office/powerpoint/2010/main" val="151115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CD785A-C678-E31B-B8E6-DDBACBFEA9B3}"/>
              </a:ext>
            </a:extLst>
          </p:cNvPr>
          <p:cNvSpPr>
            <a:spLocks noGrp="1"/>
          </p:cNvSpPr>
          <p:nvPr>
            <p:ph type="title"/>
          </p:nvPr>
        </p:nvSpPr>
        <p:spPr>
          <a:xfrm>
            <a:off x="1141413" y="609600"/>
            <a:ext cx="9905998" cy="1101437"/>
          </a:xfrm>
        </p:spPr>
        <p:txBody>
          <a:bodyPr/>
          <a:lstStyle/>
          <a:p>
            <a:r>
              <a:rPr lang="tr-TR"/>
              <a:t>Yapay Sinir Ağları Mimarisi</a:t>
            </a:r>
          </a:p>
        </p:txBody>
      </p:sp>
      <p:sp>
        <p:nvSpPr>
          <p:cNvPr id="3" name="İçerik Yer Tutucusu 2">
            <a:extLst>
              <a:ext uri="{FF2B5EF4-FFF2-40B4-BE49-F238E27FC236}">
                <a16:creationId xmlns:a16="http://schemas.microsoft.com/office/drawing/2014/main" id="{90AC7ECE-6B69-AA76-BD0C-8CBBFA62D57D}"/>
              </a:ext>
            </a:extLst>
          </p:cNvPr>
          <p:cNvSpPr>
            <a:spLocks noGrp="1"/>
          </p:cNvSpPr>
          <p:nvPr>
            <p:ph sz="half" idx="1"/>
          </p:nvPr>
        </p:nvSpPr>
        <p:spPr>
          <a:xfrm>
            <a:off x="1141412" y="1506352"/>
            <a:ext cx="4876800" cy="4497779"/>
          </a:xfrm>
        </p:spPr>
        <p:txBody>
          <a:bodyPr/>
          <a:lstStyle/>
          <a:p>
            <a:r>
              <a:rPr lang="tr-TR" err="1"/>
              <a:t>Perceptron</a:t>
            </a:r>
            <a:r>
              <a:rPr lang="tr-TR"/>
              <a:t>: En basit YSA mimarisidir. </a:t>
            </a:r>
            <a:r>
              <a:rPr lang="tr-TR" err="1"/>
              <a:t>Perceptron</a:t>
            </a:r>
            <a:r>
              <a:rPr lang="tr-TR"/>
              <a:t>, girdileri ve çıktıları sayısal değerlerdir ve her giriş bağlantısı bir ağırlık ile ilişkilendirilir.</a:t>
            </a:r>
          </a:p>
          <a:p>
            <a:pPr>
              <a:buClr>
                <a:srgbClr val="FFFFFF"/>
              </a:buClr>
            </a:pPr>
            <a:r>
              <a:rPr lang="tr-TR" err="1"/>
              <a:t>Input</a:t>
            </a:r>
            <a:r>
              <a:rPr lang="tr-TR"/>
              <a:t> </a:t>
            </a:r>
            <a:r>
              <a:rPr lang="tr-TR" err="1"/>
              <a:t>weıghts</a:t>
            </a:r>
            <a:r>
              <a:rPr lang="tr-TR"/>
              <a:t> toplamı bir aktivasyon fonksiyonundan geçirilir ve bir çıktı oluşur. Kısaca </a:t>
            </a:r>
            <a:r>
              <a:rPr lang="tr-TR" err="1"/>
              <a:t>perceptron</a:t>
            </a:r>
            <a:r>
              <a:rPr lang="tr-TR"/>
              <a:t> bir girdi katmanı ve bir çıktı katmanından oluşur.</a:t>
            </a:r>
          </a:p>
          <a:p>
            <a:pPr>
              <a:buClr>
                <a:srgbClr val="FFFFFF"/>
              </a:buClr>
            </a:pPr>
            <a:r>
              <a:rPr lang="tr-TR"/>
              <a:t>Matematiksel formülü de şu şekilde gösterilir</a:t>
            </a:r>
          </a:p>
          <a:p>
            <a:pPr>
              <a:buClr>
                <a:srgbClr val="FFFFFF"/>
              </a:buClr>
            </a:pPr>
            <a:r>
              <a:rPr lang="tr-TR">
                <a:ea typeface="+mn-lt"/>
                <a:cs typeface="+mn-lt"/>
              </a:rPr>
              <a:t>z = w1x1 + w2x2 + ... + </a:t>
            </a:r>
            <a:r>
              <a:rPr lang="tr-TR" err="1">
                <a:ea typeface="+mn-lt"/>
                <a:cs typeface="+mn-lt"/>
              </a:rPr>
              <a:t>wnxn</a:t>
            </a:r>
            <a:endParaRPr lang="tr-TR" err="1"/>
          </a:p>
        </p:txBody>
      </p:sp>
      <p:pic>
        <p:nvPicPr>
          <p:cNvPr id="7" name="Resim 7">
            <a:extLst>
              <a:ext uri="{FF2B5EF4-FFF2-40B4-BE49-F238E27FC236}">
                <a16:creationId xmlns:a16="http://schemas.microsoft.com/office/drawing/2014/main" id="{EFEEA7EB-D25C-5F3D-8CFD-049F78871DF2}"/>
              </a:ext>
            </a:extLst>
          </p:cNvPr>
          <p:cNvPicPr>
            <a:picLocks noGrp="1" noChangeAspect="1"/>
          </p:cNvPicPr>
          <p:nvPr>
            <p:ph sz="half" idx="2"/>
          </p:nvPr>
        </p:nvPicPr>
        <p:blipFill>
          <a:blip r:embed="rId2"/>
          <a:stretch>
            <a:fillRect/>
          </a:stretch>
        </p:blipFill>
        <p:spPr>
          <a:xfrm>
            <a:off x="6371895" y="2282264"/>
            <a:ext cx="5078083" cy="2944766"/>
          </a:xfrm>
        </p:spPr>
      </p:pic>
    </p:spTree>
    <p:extLst>
      <p:ext uri="{BB962C8B-B14F-4D97-AF65-F5344CB8AC3E}">
        <p14:creationId xmlns:p14="http://schemas.microsoft.com/office/powerpoint/2010/main" val="317186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019E68-77E6-C866-CE80-ECA0EEDD23B2}"/>
              </a:ext>
            </a:extLst>
          </p:cNvPr>
          <p:cNvSpPr>
            <a:spLocks noGrp="1"/>
          </p:cNvSpPr>
          <p:nvPr>
            <p:ph sz="half" idx="1"/>
          </p:nvPr>
        </p:nvSpPr>
        <p:spPr>
          <a:xfrm>
            <a:off x="1141412" y="869156"/>
            <a:ext cx="4876800" cy="4922044"/>
          </a:xfrm>
        </p:spPr>
        <p:txBody>
          <a:bodyPr>
            <a:normAutofit lnSpcReduction="10000"/>
          </a:bodyPr>
          <a:lstStyle/>
          <a:p>
            <a:r>
              <a:rPr lang="tr-TR" err="1"/>
              <a:t>Perceptron'un</a:t>
            </a:r>
            <a:r>
              <a:rPr lang="tr-TR"/>
              <a:t> nasıl çalıştığını anlarsak aslında </a:t>
            </a:r>
            <a:r>
              <a:rPr lang="tr-TR" err="1"/>
              <a:t>YSA'yı</a:t>
            </a:r>
            <a:r>
              <a:rPr lang="tr-TR"/>
              <a:t> daha iyi anlamış oluruz. Beynimizdeki bir nöron diğer nöronu tetikler ve iki nöron arasında bir bağlantı güçlenir. </a:t>
            </a:r>
            <a:r>
              <a:rPr lang="tr-TR" err="1"/>
              <a:t>Perceptron</a:t>
            </a:r>
            <a:r>
              <a:rPr lang="tr-TR"/>
              <a:t> da bu şekilde çalışır. </a:t>
            </a:r>
            <a:r>
              <a:rPr lang="tr-TR" err="1"/>
              <a:t>Ilk</a:t>
            </a:r>
            <a:r>
              <a:rPr lang="tr-TR"/>
              <a:t> başta rastgele ağırlıklar ile bir tahminde bulunur, bu tahminin gerçek değere yakın olması için ağırlıklar öğrenilir.</a:t>
            </a:r>
          </a:p>
          <a:p>
            <a:pPr>
              <a:buClr>
                <a:srgbClr val="FFFFFF"/>
              </a:buClr>
            </a:pPr>
            <a:r>
              <a:rPr lang="tr-TR"/>
              <a:t>Bir süre sonra </a:t>
            </a:r>
            <a:r>
              <a:rPr lang="tr-TR" err="1"/>
              <a:t>Perceptron'un</a:t>
            </a:r>
            <a:r>
              <a:rPr lang="tr-TR"/>
              <a:t> zayıf yönleri ortaya çıktı. Bu teknik ile Lineer (Doğrusal) olmayan basit problemler bile çözülemez oldu. </a:t>
            </a:r>
            <a:r>
              <a:rPr lang="tr-TR" err="1"/>
              <a:t>Perceptronların</a:t>
            </a:r>
            <a:r>
              <a:rPr lang="tr-TR"/>
              <a:t> bu zayıf yönünü aşmak için Çok Katmanlı </a:t>
            </a:r>
            <a:r>
              <a:rPr lang="tr-TR" err="1"/>
              <a:t>Perceptron</a:t>
            </a:r>
            <a:r>
              <a:rPr lang="tr-TR"/>
              <a:t> (</a:t>
            </a:r>
            <a:r>
              <a:rPr lang="tr-TR" err="1"/>
              <a:t>Multilayer</a:t>
            </a:r>
            <a:r>
              <a:rPr lang="tr-TR"/>
              <a:t> </a:t>
            </a:r>
            <a:r>
              <a:rPr lang="tr-TR" err="1"/>
              <a:t>Perceptron</a:t>
            </a:r>
            <a:r>
              <a:rPr lang="tr-TR"/>
              <a:t> – MLP) tekniği bulundu. MLP, </a:t>
            </a:r>
            <a:r>
              <a:rPr lang="tr-TR" err="1"/>
              <a:t>Perceptronların</a:t>
            </a:r>
            <a:r>
              <a:rPr lang="tr-TR"/>
              <a:t> bir araya gelmesiyle oluşur. </a:t>
            </a:r>
            <a:r>
              <a:rPr lang="tr-TR" err="1"/>
              <a:t>Perceptronlar</a:t>
            </a:r>
            <a:r>
              <a:rPr lang="tr-TR"/>
              <a:t> ile çözülemeyen problemler MLP ile çözülmeye başlandı.</a:t>
            </a:r>
          </a:p>
        </p:txBody>
      </p:sp>
      <p:pic>
        <p:nvPicPr>
          <p:cNvPr id="5" name="Resim 5">
            <a:extLst>
              <a:ext uri="{FF2B5EF4-FFF2-40B4-BE49-F238E27FC236}">
                <a16:creationId xmlns:a16="http://schemas.microsoft.com/office/drawing/2014/main" id="{F371DF4E-799C-C035-B449-381D39358D6E}"/>
              </a:ext>
            </a:extLst>
          </p:cNvPr>
          <p:cNvPicPr>
            <a:picLocks noGrp="1" noChangeAspect="1"/>
          </p:cNvPicPr>
          <p:nvPr>
            <p:ph sz="half" idx="2"/>
          </p:nvPr>
        </p:nvPicPr>
        <p:blipFill>
          <a:blip r:embed="rId2"/>
          <a:stretch>
            <a:fillRect/>
          </a:stretch>
        </p:blipFill>
        <p:spPr>
          <a:xfrm>
            <a:off x="6170612" y="1549956"/>
            <a:ext cx="4876800" cy="4084320"/>
          </a:xfrm>
        </p:spPr>
      </p:pic>
    </p:spTree>
    <p:extLst>
      <p:ext uri="{BB962C8B-B14F-4D97-AF65-F5344CB8AC3E}">
        <p14:creationId xmlns:p14="http://schemas.microsoft.com/office/powerpoint/2010/main" val="372182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0C90BB8-1A17-C1A8-9435-8186E5DC862D}"/>
              </a:ext>
            </a:extLst>
          </p:cNvPr>
          <p:cNvSpPr>
            <a:spLocks noGrp="1"/>
          </p:cNvSpPr>
          <p:nvPr>
            <p:ph sz="half" idx="1"/>
          </p:nvPr>
        </p:nvSpPr>
        <p:spPr>
          <a:xfrm>
            <a:off x="1331911" y="571500"/>
            <a:ext cx="9627393" cy="2707480"/>
          </a:xfrm>
        </p:spPr>
        <p:txBody>
          <a:bodyPr/>
          <a:lstStyle/>
          <a:p>
            <a:r>
              <a:rPr lang="tr-TR"/>
              <a:t>Sol tarafta tek katmanlı YSA modelinde 4+2=6 (yani 4 </a:t>
            </a:r>
            <a:r>
              <a:rPr lang="tr-TR" err="1"/>
              <a:t>Hidden</a:t>
            </a:r>
            <a:r>
              <a:rPr lang="tr-TR"/>
              <a:t> </a:t>
            </a:r>
            <a:r>
              <a:rPr lang="tr-TR" err="1"/>
              <a:t>Layer</a:t>
            </a:r>
            <a:r>
              <a:rPr lang="tr-TR"/>
              <a:t>, 2 </a:t>
            </a:r>
            <a:r>
              <a:rPr lang="tr-TR" err="1"/>
              <a:t>Output</a:t>
            </a:r>
            <a:r>
              <a:rPr lang="tr-TR"/>
              <a:t> </a:t>
            </a:r>
            <a:r>
              <a:rPr lang="tr-TR" err="1"/>
              <a:t>Layer</a:t>
            </a:r>
            <a:r>
              <a:rPr lang="tr-TR"/>
              <a:t>) nöron bulunmaktadır (giriş katmanları hariç). [3x4]+[2x4]=20 ağırlık ve 4+2=6 </a:t>
            </a:r>
            <a:r>
              <a:rPr lang="tr-TR" err="1"/>
              <a:t>bias</a:t>
            </a:r>
            <a:r>
              <a:rPr lang="tr-TR"/>
              <a:t> değeri olmak üzere toplamda 26 adet öğrenilmesi gereken parametre vardır.</a:t>
            </a:r>
          </a:p>
          <a:p>
            <a:pPr>
              <a:buClr>
                <a:srgbClr val="FFFFFF"/>
              </a:buClr>
            </a:pPr>
            <a:r>
              <a:rPr lang="tr-TR"/>
              <a:t>Sağ tarafta iki gizli katmanlı YSA modelinde ise 4+4+1=9 nöron, [3x4]+[4x4]+[1x4]=12+16+4=32 ağırlık ve 4+4+1=9 </a:t>
            </a:r>
            <a:r>
              <a:rPr lang="tr-TR" err="1"/>
              <a:t>bias</a:t>
            </a:r>
            <a:r>
              <a:rPr lang="tr-TR"/>
              <a:t> değeri olmak üzere toplamda 41 adet öğrenilmesi gereken parametre vardır.</a:t>
            </a:r>
          </a:p>
        </p:txBody>
      </p:sp>
      <p:pic>
        <p:nvPicPr>
          <p:cNvPr id="7" name="Resim 7">
            <a:extLst>
              <a:ext uri="{FF2B5EF4-FFF2-40B4-BE49-F238E27FC236}">
                <a16:creationId xmlns:a16="http://schemas.microsoft.com/office/drawing/2014/main" id="{98258A6F-1C0C-6435-1C4E-ACC56880500C}"/>
              </a:ext>
            </a:extLst>
          </p:cNvPr>
          <p:cNvPicPr>
            <a:picLocks noGrp="1" noChangeAspect="1"/>
          </p:cNvPicPr>
          <p:nvPr>
            <p:ph sz="half" idx="2"/>
          </p:nvPr>
        </p:nvPicPr>
        <p:blipFill>
          <a:blip r:embed="rId2"/>
          <a:stretch>
            <a:fillRect/>
          </a:stretch>
        </p:blipFill>
        <p:spPr>
          <a:xfrm>
            <a:off x="1836738" y="3425343"/>
            <a:ext cx="8603455" cy="2452858"/>
          </a:xfrm>
        </p:spPr>
      </p:pic>
    </p:spTree>
    <p:extLst>
      <p:ext uri="{BB962C8B-B14F-4D97-AF65-F5344CB8AC3E}">
        <p14:creationId xmlns:p14="http://schemas.microsoft.com/office/powerpoint/2010/main" val="172279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AE8B84-2B15-7587-21C1-FE8426CB6D09}"/>
              </a:ext>
            </a:extLst>
          </p:cNvPr>
          <p:cNvSpPr>
            <a:spLocks noGrp="1"/>
          </p:cNvSpPr>
          <p:nvPr>
            <p:ph type="title"/>
          </p:nvPr>
        </p:nvSpPr>
        <p:spPr>
          <a:xfrm>
            <a:off x="1141413" y="609600"/>
            <a:ext cx="9905998" cy="1804080"/>
          </a:xfrm>
        </p:spPr>
        <p:txBody>
          <a:bodyPr/>
          <a:lstStyle/>
          <a:p>
            <a:r>
              <a:rPr lang="tr-TR"/>
              <a:t>Çok Katmanlı </a:t>
            </a:r>
            <a:r>
              <a:rPr lang="tr-TR" err="1"/>
              <a:t>Perceptron</a:t>
            </a:r>
            <a:r>
              <a:rPr lang="tr-TR"/>
              <a:t> (</a:t>
            </a:r>
            <a:r>
              <a:rPr lang="tr-TR" err="1"/>
              <a:t>Multılayer</a:t>
            </a:r>
            <a:r>
              <a:rPr lang="tr-TR"/>
              <a:t> </a:t>
            </a:r>
            <a:r>
              <a:rPr lang="tr-TR" err="1"/>
              <a:t>Perceptron</a:t>
            </a:r>
            <a:r>
              <a:rPr lang="tr-TR"/>
              <a:t>)</a:t>
            </a:r>
          </a:p>
        </p:txBody>
      </p:sp>
      <p:sp>
        <p:nvSpPr>
          <p:cNvPr id="3" name="İçerik Yer Tutucusu 2">
            <a:extLst>
              <a:ext uri="{FF2B5EF4-FFF2-40B4-BE49-F238E27FC236}">
                <a16:creationId xmlns:a16="http://schemas.microsoft.com/office/drawing/2014/main" id="{2226F8B9-40EF-3879-1A56-E1EAA60F6E37}"/>
              </a:ext>
            </a:extLst>
          </p:cNvPr>
          <p:cNvSpPr>
            <a:spLocks noGrp="1"/>
          </p:cNvSpPr>
          <p:nvPr>
            <p:ph idx="1"/>
          </p:nvPr>
        </p:nvSpPr>
        <p:spPr>
          <a:xfrm>
            <a:off x="1141413" y="1713366"/>
            <a:ext cx="9905998" cy="4077834"/>
          </a:xfrm>
        </p:spPr>
        <p:txBody>
          <a:bodyPr/>
          <a:lstStyle/>
          <a:p>
            <a:r>
              <a:rPr lang="tr-TR" err="1"/>
              <a:t>Input</a:t>
            </a:r>
            <a:r>
              <a:rPr lang="tr-TR"/>
              <a:t> </a:t>
            </a:r>
            <a:r>
              <a:rPr lang="tr-TR" err="1"/>
              <a:t>layer</a:t>
            </a:r>
            <a:r>
              <a:rPr lang="tr-TR"/>
              <a:t>, bir veya daha fazla </a:t>
            </a:r>
            <a:r>
              <a:rPr lang="tr-TR" err="1"/>
              <a:t>Hidden</a:t>
            </a:r>
            <a:r>
              <a:rPr lang="tr-TR"/>
              <a:t> </a:t>
            </a:r>
            <a:r>
              <a:rPr lang="tr-TR" err="1"/>
              <a:t>Layer</a:t>
            </a:r>
            <a:r>
              <a:rPr lang="tr-TR"/>
              <a:t> ve </a:t>
            </a:r>
            <a:r>
              <a:rPr lang="tr-TR" err="1"/>
              <a:t>Output</a:t>
            </a:r>
            <a:r>
              <a:rPr lang="tr-TR"/>
              <a:t> </a:t>
            </a:r>
            <a:r>
              <a:rPr lang="tr-TR" err="1"/>
              <a:t>Layer'dan</a:t>
            </a:r>
            <a:r>
              <a:rPr lang="tr-TR"/>
              <a:t> oluşmaktadır.</a:t>
            </a:r>
          </a:p>
          <a:p>
            <a:pPr>
              <a:buClr>
                <a:srgbClr val="FFFFFF"/>
              </a:buClr>
            </a:pPr>
            <a:r>
              <a:rPr lang="tr-TR"/>
              <a:t>Bir YSA, birden fazla </a:t>
            </a:r>
            <a:r>
              <a:rPr lang="tr-TR" err="1"/>
              <a:t>Hidden</a:t>
            </a:r>
            <a:r>
              <a:rPr lang="tr-TR"/>
              <a:t> </a:t>
            </a:r>
            <a:r>
              <a:rPr lang="tr-TR" err="1"/>
              <a:t>layer</a:t>
            </a:r>
            <a:r>
              <a:rPr lang="tr-TR"/>
              <a:t> içerdiği zaman "Derin Sinir Ağı" olarak adlandırılır. DSA, art arda gelen katmanlardan oluşur. </a:t>
            </a:r>
            <a:r>
              <a:rPr lang="tr-TR" err="1"/>
              <a:t>MLP'ler</a:t>
            </a:r>
            <a:r>
              <a:rPr lang="tr-TR"/>
              <a:t>, </a:t>
            </a:r>
            <a:r>
              <a:rPr lang="tr-TR" err="1"/>
              <a:t>Perceptron'un</a:t>
            </a:r>
            <a:r>
              <a:rPr lang="tr-TR"/>
              <a:t> çözemediği Lineer olmayan problemleri çözebiliyordu ama nasıl eğitilecekti ? </a:t>
            </a:r>
            <a:r>
              <a:rPr lang="tr-TR" err="1"/>
              <a:t>MLP'leri</a:t>
            </a:r>
            <a:r>
              <a:rPr lang="tr-TR"/>
              <a:t> eğitmek için 1986 yılında Geri Yayılım (</a:t>
            </a:r>
            <a:r>
              <a:rPr lang="tr-TR" err="1"/>
              <a:t>Backpropagation</a:t>
            </a:r>
            <a:r>
              <a:rPr lang="tr-TR"/>
              <a:t>) algoritması bulundu. Bu algoritma günümüzde hala kullanılan Gradyan İniş (</a:t>
            </a:r>
            <a:r>
              <a:rPr lang="tr-TR" err="1"/>
              <a:t>Gradient</a:t>
            </a:r>
            <a:r>
              <a:rPr lang="tr-TR"/>
              <a:t> </a:t>
            </a:r>
            <a:r>
              <a:rPr lang="tr-TR" err="1"/>
              <a:t>Descent</a:t>
            </a:r>
            <a:r>
              <a:rPr lang="tr-TR"/>
              <a:t>) tekniğidir.</a:t>
            </a:r>
          </a:p>
        </p:txBody>
      </p:sp>
    </p:spTree>
    <p:extLst>
      <p:ext uri="{BB962C8B-B14F-4D97-AF65-F5344CB8AC3E}">
        <p14:creationId xmlns:p14="http://schemas.microsoft.com/office/powerpoint/2010/main" val="348936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768FE84-C35F-B31B-4760-88E4FD648E0D}"/>
              </a:ext>
            </a:extLst>
          </p:cNvPr>
          <p:cNvSpPr>
            <a:spLocks noGrp="1"/>
          </p:cNvSpPr>
          <p:nvPr>
            <p:ph sz="half" idx="1"/>
          </p:nvPr>
        </p:nvSpPr>
        <p:spPr>
          <a:xfrm>
            <a:off x="1141412" y="971777"/>
            <a:ext cx="4876800" cy="4819423"/>
          </a:xfrm>
        </p:spPr>
        <p:txBody>
          <a:bodyPr/>
          <a:lstStyle/>
          <a:p>
            <a:r>
              <a:rPr lang="tr-TR"/>
              <a:t>Gradyan iniş tekniği ile ağ üzerinde ileri giderek hatayı azaltmak için model parametreleri ayarlanır. Bu </a:t>
            </a:r>
            <a:r>
              <a:rPr lang="tr-TR" err="1"/>
              <a:t>iileri</a:t>
            </a:r>
            <a:r>
              <a:rPr lang="tr-TR"/>
              <a:t> gidişler, çözüme ve optimal </a:t>
            </a:r>
            <a:r>
              <a:rPr lang="tr-TR" err="1"/>
              <a:t>weights</a:t>
            </a:r>
            <a:r>
              <a:rPr lang="tr-TR"/>
              <a:t>(ağırlıkları) bulana kadar tekrar eder. Aslında buna "</a:t>
            </a:r>
            <a:r>
              <a:rPr lang="tr-TR" err="1"/>
              <a:t>Epoch</a:t>
            </a:r>
            <a:r>
              <a:rPr lang="tr-TR"/>
              <a:t>" da denmektedir.</a:t>
            </a:r>
          </a:p>
        </p:txBody>
      </p:sp>
      <p:pic>
        <p:nvPicPr>
          <p:cNvPr id="5" name="Resim 5">
            <a:extLst>
              <a:ext uri="{FF2B5EF4-FFF2-40B4-BE49-F238E27FC236}">
                <a16:creationId xmlns:a16="http://schemas.microsoft.com/office/drawing/2014/main" id="{524E077E-78D5-8D69-BB25-5D7396286EB4}"/>
              </a:ext>
            </a:extLst>
          </p:cNvPr>
          <p:cNvPicPr>
            <a:picLocks noGrp="1" noChangeAspect="1"/>
          </p:cNvPicPr>
          <p:nvPr>
            <p:ph sz="half" idx="2"/>
          </p:nvPr>
        </p:nvPicPr>
        <p:blipFill>
          <a:blip r:embed="rId2"/>
          <a:stretch>
            <a:fillRect/>
          </a:stretch>
        </p:blipFill>
        <p:spPr>
          <a:xfrm rot="5400000">
            <a:off x="6949953" y="1187428"/>
            <a:ext cx="3527476" cy="4576762"/>
          </a:xfrm>
        </p:spPr>
      </p:pic>
    </p:spTree>
    <p:extLst>
      <p:ext uri="{BB962C8B-B14F-4D97-AF65-F5344CB8AC3E}">
        <p14:creationId xmlns:p14="http://schemas.microsoft.com/office/powerpoint/2010/main" val="3408494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B3C814-842F-04B7-CE82-47ECD1B4233A}"/>
              </a:ext>
            </a:extLst>
          </p:cNvPr>
          <p:cNvSpPr>
            <a:spLocks noGrp="1"/>
          </p:cNvSpPr>
          <p:nvPr>
            <p:ph type="title"/>
          </p:nvPr>
        </p:nvSpPr>
        <p:spPr>
          <a:xfrm>
            <a:off x="1141413" y="609600"/>
            <a:ext cx="9905998" cy="1306286"/>
          </a:xfrm>
        </p:spPr>
        <p:txBody>
          <a:bodyPr>
            <a:normAutofit/>
          </a:bodyPr>
          <a:lstStyle/>
          <a:p>
            <a:r>
              <a:rPr lang="tr-TR"/>
              <a:t>15 nöron ve toplamda 93 öğrenilmesi gereken parametreli </a:t>
            </a:r>
            <a:r>
              <a:rPr lang="tr-TR" err="1"/>
              <a:t>mlp</a:t>
            </a:r>
            <a:r>
              <a:rPr lang="tr-TR"/>
              <a:t> örneği</a:t>
            </a:r>
          </a:p>
        </p:txBody>
      </p:sp>
      <p:pic>
        <p:nvPicPr>
          <p:cNvPr id="8" name="Resim 8">
            <a:extLst>
              <a:ext uri="{FF2B5EF4-FFF2-40B4-BE49-F238E27FC236}">
                <a16:creationId xmlns:a16="http://schemas.microsoft.com/office/drawing/2014/main" id="{D5600360-0FF3-C3A1-131A-908C7A558A92}"/>
              </a:ext>
            </a:extLst>
          </p:cNvPr>
          <p:cNvPicPr>
            <a:picLocks noGrp="1" noChangeAspect="1"/>
          </p:cNvPicPr>
          <p:nvPr>
            <p:ph idx="1"/>
          </p:nvPr>
        </p:nvPicPr>
        <p:blipFill>
          <a:blip r:embed="rId2"/>
          <a:stretch>
            <a:fillRect/>
          </a:stretch>
        </p:blipFill>
        <p:spPr>
          <a:xfrm>
            <a:off x="1990548" y="1977571"/>
            <a:ext cx="8289371" cy="4344307"/>
          </a:xfrm>
        </p:spPr>
      </p:pic>
    </p:spTree>
    <p:extLst>
      <p:ext uri="{BB962C8B-B14F-4D97-AF65-F5344CB8AC3E}">
        <p14:creationId xmlns:p14="http://schemas.microsoft.com/office/powerpoint/2010/main" val="3046038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AB7DDE-1083-6554-6520-5C5E7DC0270F}"/>
              </a:ext>
            </a:extLst>
          </p:cNvPr>
          <p:cNvSpPr>
            <a:spLocks noGrp="1"/>
          </p:cNvSpPr>
          <p:nvPr>
            <p:ph type="title"/>
          </p:nvPr>
        </p:nvSpPr>
        <p:spPr>
          <a:xfrm>
            <a:off x="1141413" y="609600"/>
            <a:ext cx="9905998" cy="1682750"/>
          </a:xfrm>
        </p:spPr>
        <p:txBody>
          <a:bodyPr/>
          <a:lstStyle/>
          <a:p>
            <a:r>
              <a:rPr lang="tr-TR"/>
              <a:t>Sinir Ağları Nasıl Çalışır</a:t>
            </a:r>
          </a:p>
        </p:txBody>
      </p:sp>
      <p:sp>
        <p:nvSpPr>
          <p:cNvPr id="3" name="İçerik Yer Tutucusu 2">
            <a:extLst>
              <a:ext uri="{FF2B5EF4-FFF2-40B4-BE49-F238E27FC236}">
                <a16:creationId xmlns:a16="http://schemas.microsoft.com/office/drawing/2014/main" id="{C487B96D-98E0-3C7A-39D4-DA3E257B508F}"/>
              </a:ext>
            </a:extLst>
          </p:cNvPr>
          <p:cNvSpPr>
            <a:spLocks noGrp="1"/>
          </p:cNvSpPr>
          <p:nvPr>
            <p:ph idx="1"/>
          </p:nvPr>
        </p:nvSpPr>
        <p:spPr>
          <a:xfrm>
            <a:off x="1141413" y="1546678"/>
            <a:ext cx="9905998" cy="4244522"/>
          </a:xfrm>
        </p:spPr>
        <p:txBody>
          <a:bodyPr/>
          <a:lstStyle/>
          <a:p>
            <a:pPr marL="0" indent="0">
              <a:buNone/>
            </a:pPr>
            <a:r>
              <a:rPr lang="tr-TR"/>
              <a:t>Yukarıda Perceptron MLP ve </a:t>
            </a:r>
            <a:r>
              <a:rPr lang="tr-TR" err="1"/>
              <a:t>Layer'dan</a:t>
            </a:r>
            <a:r>
              <a:rPr lang="tr-TR"/>
              <a:t> bahsettik ama biraz daha derine inersek "YSA Nasıl Çalışır" anlamış olacağız.</a:t>
            </a:r>
          </a:p>
          <a:p>
            <a:r>
              <a:rPr lang="tr-TR"/>
              <a:t>YSA, bir sorunu çözmek için birlikte çalışan yapay nöronlardan meydana gelir. Yapay nöronlar, düğüm adı verilen yazılım modülleridir ve YSA, özünde matematiksel hesaplamaları çözmek için bilgi işlem sistemlerini kullanan yazılım programları veya algoritmalardır. Bu nöron/düğümler 3 katmandan oluşur.</a:t>
            </a:r>
          </a:p>
          <a:p>
            <a:pPr>
              <a:buClr>
                <a:srgbClr val="FFFFFF"/>
              </a:buClr>
            </a:pPr>
            <a:r>
              <a:rPr lang="tr-TR" err="1"/>
              <a:t>Input</a:t>
            </a:r>
            <a:r>
              <a:rPr lang="tr-TR"/>
              <a:t> </a:t>
            </a:r>
            <a:r>
              <a:rPr lang="tr-TR" err="1"/>
              <a:t>Layer</a:t>
            </a:r>
            <a:r>
              <a:rPr lang="tr-TR"/>
              <a:t>: Veriler YSA girdi katmanından girer. Girdi düğümleri, verileri işler, analiz eder ve sınıflandırır, ardından bir sonraki katmana eğitilmesi üzerine gönderilir.</a:t>
            </a:r>
          </a:p>
        </p:txBody>
      </p:sp>
    </p:spTree>
    <p:extLst>
      <p:ext uri="{BB962C8B-B14F-4D97-AF65-F5344CB8AC3E}">
        <p14:creationId xmlns:p14="http://schemas.microsoft.com/office/powerpoint/2010/main" val="1100122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A86868A-9FAB-34CE-E5CD-4C9D1B1E690C}"/>
              </a:ext>
            </a:extLst>
          </p:cNvPr>
          <p:cNvSpPr>
            <a:spLocks noGrp="1"/>
          </p:cNvSpPr>
          <p:nvPr>
            <p:ph idx="1"/>
          </p:nvPr>
        </p:nvSpPr>
        <p:spPr>
          <a:xfrm>
            <a:off x="1141413" y="408214"/>
            <a:ext cx="9905998" cy="5382986"/>
          </a:xfrm>
        </p:spPr>
        <p:txBody>
          <a:bodyPr/>
          <a:lstStyle/>
          <a:p>
            <a:r>
              <a:rPr lang="tr-TR" err="1"/>
              <a:t>Hidden</a:t>
            </a:r>
            <a:r>
              <a:rPr lang="tr-TR"/>
              <a:t> </a:t>
            </a:r>
            <a:r>
              <a:rPr lang="tr-TR" err="1"/>
              <a:t>Layer</a:t>
            </a:r>
            <a:r>
              <a:rPr lang="tr-TR"/>
              <a:t>: Gizli katmanlar, verileri ya "</a:t>
            </a:r>
            <a:r>
              <a:rPr lang="tr-TR" err="1"/>
              <a:t>Input</a:t>
            </a:r>
            <a:r>
              <a:rPr lang="tr-TR"/>
              <a:t> </a:t>
            </a:r>
            <a:r>
              <a:rPr lang="tr-TR" err="1"/>
              <a:t>Layer'dan</a:t>
            </a:r>
            <a:r>
              <a:rPr lang="tr-TR"/>
              <a:t>" ya da diğer "</a:t>
            </a:r>
            <a:r>
              <a:rPr lang="tr-TR" err="1"/>
              <a:t>Hidden</a:t>
            </a:r>
            <a:r>
              <a:rPr lang="tr-TR"/>
              <a:t> </a:t>
            </a:r>
            <a:r>
              <a:rPr lang="tr-TR" err="1"/>
              <a:t>Layer'dan</a:t>
            </a:r>
            <a:r>
              <a:rPr lang="tr-TR"/>
              <a:t>" alır. Yapay sinir ağlarında çok sayıda </a:t>
            </a:r>
            <a:r>
              <a:rPr lang="tr-TR" err="1"/>
              <a:t>Hidden</a:t>
            </a:r>
            <a:r>
              <a:rPr lang="tr-TR"/>
              <a:t> </a:t>
            </a:r>
            <a:r>
              <a:rPr lang="tr-TR" err="1"/>
              <a:t>Layer</a:t>
            </a:r>
            <a:r>
              <a:rPr lang="tr-TR"/>
              <a:t> bulunabilir. Her bir </a:t>
            </a:r>
            <a:r>
              <a:rPr lang="tr-TR" err="1"/>
              <a:t>Hidden</a:t>
            </a:r>
            <a:r>
              <a:rPr lang="tr-TR"/>
              <a:t> </a:t>
            </a:r>
            <a:r>
              <a:rPr lang="tr-TR" err="1"/>
              <a:t>Layer</a:t>
            </a:r>
            <a:r>
              <a:rPr lang="tr-TR"/>
              <a:t>, bir önceki katmanın çıktılarını analiz eder, daha ayrıntılı şekilde işler ve bir sonraki katmana aktarır.</a:t>
            </a:r>
          </a:p>
          <a:p>
            <a:pPr>
              <a:buClr>
                <a:srgbClr val="FFFFFF"/>
              </a:buClr>
            </a:pPr>
            <a:r>
              <a:rPr lang="tr-TR"/>
              <a:t>Buradaki yapay nöronlar/düğümler girilen verileri kendi kendine eğiterek en iyi çıktıyı vermeyi hedeflemektedir.</a:t>
            </a:r>
          </a:p>
        </p:txBody>
      </p:sp>
    </p:spTree>
    <p:extLst>
      <p:ext uri="{BB962C8B-B14F-4D97-AF65-F5344CB8AC3E}">
        <p14:creationId xmlns:p14="http://schemas.microsoft.com/office/powerpoint/2010/main" val="1221554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CEAF60-A7FC-8DE3-883B-2332942C5996}"/>
              </a:ext>
            </a:extLst>
          </p:cNvPr>
          <p:cNvSpPr>
            <a:spLocks noGrp="1"/>
          </p:cNvSpPr>
          <p:nvPr>
            <p:ph type="title"/>
          </p:nvPr>
        </p:nvSpPr>
        <p:spPr>
          <a:xfrm>
            <a:off x="3412973" y="643467"/>
            <a:ext cx="7652206" cy="1185333"/>
          </a:xfrm>
        </p:spPr>
        <p:txBody>
          <a:bodyPr anchor="t">
            <a:normAutofit/>
          </a:bodyPr>
          <a:lstStyle/>
          <a:p>
            <a:pPr>
              <a:lnSpc>
                <a:spcPct val="90000"/>
              </a:lnSpc>
            </a:pPr>
            <a:r>
              <a:rPr lang="tr-TR" sz="3600"/>
              <a:t>Artıfıcal neural network – yapay sinir ağları</a:t>
            </a:r>
          </a:p>
        </p:txBody>
      </p:sp>
      <p:sp>
        <p:nvSpPr>
          <p:cNvPr id="27" name="Rectangle 27">
            <a:extLst>
              <a:ext uri="{FF2B5EF4-FFF2-40B4-BE49-F238E27FC236}">
                <a16:creationId xmlns:a16="http://schemas.microsoft.com/office/drawing/2014/main" id="{BBC3D062-BC64-4565-B4BA-0A496EA3F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2766863" cy="6858000"/>
          </a:xfrm>
          <a:prstGeom prst="rect">
            <a:avLst/>
          </a:prstGeom>
          <a:solidFill>
            <a:schemeClr val="accent1"/>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9">
            <a:extLst>
              <a:ext uri="{FF2B5EF4-FFF2-40B4-BE49-F238E27FC236}">
                <a16:creationId xmlns:a16="http://schemas.microsoft.com/office/drawing/2014/main" id="{022E3983-091A-4CCE-B772-9E6372F65F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680925"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İçerik Yer Tutucusu 2">
            <a:extLst>
              <a:ext uri="{FF2B5EF4-FFF2-40B4-BE49-F238E27FC236}">
                <a16:creationId xmlns:a16="http://schemas.microsoft.com/office/drawing/2014/main" id="{D0BF1CE4-82BB-896F-F752-B2B62C9371D6}"/>
              </a:ext>
            </a:extLst>
          </p:cNvPr>
          <p:cNvSpPr>
            <a:spLocks noGrp="1"/>
          </p:cNvSpPr>
          <p:nvPr>
            <p:ph idx="1"/>
          </p:nvPr>
        </p:nvSpPr>
        <p:spPr>
          <a:xfrm>
            <a:off x="3412972" y="1574801"/>
            <a:ext cx="7652207" cy="4507948"/>
          </a:xfrm>
        </p:spPr>
        <p:txBody>
          <a:bodyPr>
            <a:normAutofit/>
          </a:bodyPr>
          <a:lstStyle/>
          <a:p>
            <a:r>
              <a:rPr lang="tr-TR" dirty="0"/>
              <a:t>Bu eğitimimizde genel olarak YSA nedir, tarihçesi, kullanım ve uygulama alanları, mimarisi, nasıl çalıştığı, aktivasyon fonksiyonu, Geri Yayılım konusu ve bir veri seti örneği ile genel olarak </a:t>
            </a:r>
            <a:r>
              <a:rPr lang="tr-TR" dirty="0" err="1"/>
              <a:t>YSA'yı</a:t>
            </a:r>
            <a:r>
              <a:rPr lang="tr-TR" dirty="0"/>
              <a:t> anlayacağız.</a:t>
            </a:r>
          </a:p>
          <a:p>
            <a:pPr>
              <a:buClr>
                <a:srgbClr val="FFFFFF"/>
              </a:buClr>
            </a:pPr>
            <a:endParaRPr lang="tr-TR"/>
          </a:p>
          <a:p>
            <a:pPr>
              <a:buClr>
                <a:srgbClr val="FFFFFF"/>
              </a:buClr>
            </a:pPr>
            <a:r>
              <a:rPr lang="tr-TR" dirty="0" err="1"/>
              <a:t>YSA'nın</a:t>
            </a:r>
            <a:r>
              <a:rPr lang="tr-TR" dirty="0"/>
              <a:t> yanında Sinir Sisteminden de bahsedilmektedir.</a:t>
            </a:r>
          </a:p>
        </p:txBody>
      </p:sp>
    </p:spTree>
    <p:extLst>
      <p:ext uri="{BB962C8B-B14F-4D97-AF65-F5344CB8AC3E}">
        <p14:creationId xmlns:p14="http://schemas.microsoft.com/office/powerpoint/2010/main" val="3037037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79356EB-41DB-7683-C6BC-1050BAAFDF05}"/>
              </a:ext>
            </a:extLst>
          </p:cNvPr>
          <p:cNvSpPr>
            <a:spLocks noGrp="1"/>
          </p:cNvSpPr>
          <p:nvPr>
            <p:ph idx="1"/>
          </p:nvPr>
        </p:nvSpPr>
        <p:spPr>
          <a:xfrm>
            <a:off x="1141413" y="911678"/>
            <a:ext cx="9905998" cy="4552951"/>
          </a:xfrm>
        </p:spPr>
        <p:txBody>
          <a:bodyPr/>
          <a:lstStyle/>
          <a:p>
            <a:r>
              <a:rPr lang="tr-TR" err="1"/>
              <a:t>Output</a:t>
            </a:r>
            <a:r>
              <a:rPr lang="tr-TR"/>
              <a:t> </a:t>
            </a:r>
            <a:r>
              <a:rPr lang="tr-TR" err="1"/>
              <a:t>Layer</a:t>
            </a:r>
            <a:r>
              <a:rPr lang="tr-TR"/>
              <a:t>: Çıktı katmanı, Yapay sinir ağı tarafından işlenen tüm verilerin nihai sonucunu verir. Bu katman, bir veya daha fazla nörona/düğüme sahip olabilir. Sınıflandırma probleminde çıktı katmanı sonucu "1/0", "Evet/Hayır" gibi tek bir çıktı düğüme de sahip olabilirken, çoklu sınıflandırma problemlerinde de birden fazla çıktı nöron/düğümden de oluşabilir.</a:t>
            </a:r>
          </a:p>
        </p:txBody>
      </p:sp>
    </p:spTree>
    <p:extLst>
      <p:ext uri="{BB962C8B-B14F-4D97-AF65-F5344CB8AC3E}">
        <p14:creationId xmlns:p14="http://schemas.microsoft.com/office/powerpoint/2010/main" val="115693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EB7D31-398E-F000-CE85-44F1B0A5B4B2}"/>
              </a:ext>
            </a:extLst>
          </p:cNvPr>
          <p:cNvSpPr>
            <a:spLocks noGrp="1"/>
          </p:cNvSpPr>
          <p:nvPr>
            <p:ph type="title"/>
          </p:nvPr>
        </p:nvSpPr>
        <p:spPr>
          <a:xfrm>
            <a:off x="1141413" y="609600"/>
            <a:ext cx="9905998" cy="1442358"/>
          </a:xfrm>
        </p:spPr>
        <p:txBody>
          <a:bodyPr/>
          <a:lstStyle/>
          <a:p>
            <a:r>
              <a:rPr lang="tr-TR"/>
              <a:t>Derin Sinir Ağı Mimarisi</a:t>
            </a:r>
          </a:p>
        </p:txBody>
      </p:sp>
      <p:sp>
        <p:nvSpPr>
          <p:cNvPr id="3" name="İçerik Yer Tutucusu 2">
            <a:extLst>
              <a:ext uri="{FF2B5EF4-FFF2-40B4-BE49-F238E27FC236}">
                <a16:creationId xmlns:a16="http://schemas.microsoft.com/office/drawing/2014/main" id="{94F1E08D-068B-7374-B60A-C75252EBBC5C}"/>
              </a:ext>
            </a:extLst>
          </p:cNvPr>
          <p:cNvSpPr>
            <a:spLocks noGrp="1"/>
          </p:cNvSpPr>
          <p:nvPr>
            <p:ph idx="1"/>
          </p:nvPr>
        </p:nvSpPr>
        <p:spPr>
          <a:xfrm>
            <a:off x="1141413" y="1502228"/>
            <a:ext cx="9905998" cy="4288972"/>
          </a:xfrm>
        </p:spPr>
        <p:txBody>
          <a:bodyPr/>
          <a:lstStyle/>
          <a:p>
            <a:r>
              <a:rPr lang="tr-TR"/>
              <a:t>DSA veya Derin Öğrenme Ağları, birbirine bağlı milyonlarca yapay nöronun yer aldığı birçok gizli katmana sahiptir. Ağırlık adı verilen bir sayı, bir düğüm ile diğeri arasındaki bağlantıları temsil eder.</a:t>
            </a:r>
          </a:p>
          <a:p>
            <a:pPr>
              <a:buClr>
                <a:srgbClr val="FFFFFF"/>
              </a:buClr>
            </a:pPr>
            <a:r>
              <a:rPr lang="tr-TR"/>
              <a:t>Ağırlık, bir düğüm diğerini uyarıyorsa pozitif, bastırıyorsa negatif bir sayıdadır. Yüksek ağırlık değerine sahip düğümler, diğer düğümler üzerinde daha yüksek bir etkiye sahiptir.</a:t>
            </a:r>
          </a:p>
          <a:p>
            <a:pPr>
              <a:buClr>
                <a:srgbClr val="FFFFFF"/>
              </a:buClr>
            </a:pPr>
            <a:r>
              <a:rPr lang="tr-TR"/>
              <a:t>Teorik olarak DSA herhangi bir girdi türünün herhangi bir çıktı türüyle eşleştirilebilir. Bununla birlikte diğer makine öğrenimi yöntemlerine kıyasla çok daha fazla eğitime ihtiyaç duyarlar. Daha basit bir ağın ihtiyaç duyabileceği yüzlerce veya binlerce eğitim verisi örneğine kıyasla, milyonlarca örneğe ihtiyaç duymaktadırlar.</a:t>
            </a:r>
          </a:p>
        </p:txBody>
      </p:sp>
    </p:spTree>
    <p:extLst>
      <p:ext uri="{BB962C8B-B14F-4D97-AF65-F5344CB8AC3E}">
        <p14:creationId xmlns:p14="http://schemas.microsoft.com/office/powerpoint/2010/main" val="1698789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2D0497-35EA-D7AD-A680-DB65A4E34D38}"/>
              </a:ext>
            </a:extLst>
          </p:cNvPr>
          <p:cNvSpPr>
            <a:spLocks noGrp="1"/>
          </p:cNvSpPr>
          <p:nvPr>
            <p:ph type="title"/>
          </p:nvPr>
        </p:nvSpPr>
        <p:spPr/>
        <p:txBody>
          <a:bodyPr/>
          <a:lstStyle/>
          <a:p>
            <a:r>
              <a:rPr lang="tr-TR"/>
              <a:t>Yapay Sinir Ağlarının türleri</a:t>
            </a:r>
          </a:p>
        </p:txBody>
      </p:sp>
      <p:sp>
        <p:nvSpPr>
          <p:cNvPr id="3" name="İçerik Yer Tutucusu 2">
            <a:extLst>
              <a:ext uri="{FF2B5EF4-FFF2-40B4-BE49-F238E27FC236}">
                <a16:creationId xmlns:a16="http://schemas.microsoft.com/office/drawing/2014/main" id="{222FD3A3-3BD6-43ED-91A8-CDD288C0072E}"/>
              </a:ext>
            </a:extLst>
          </p:cNvPr>
          <p:cNvSpPr>
            <a:spLocks noGrp="1"/>
          </p:cNvSpPr>
          <p:nvPr>
            <p:ph idx="1"/>
          </p:nvPr>
        </p:nvSpPr>
        <p:spPr>
          <a:xfrm>
            <a:off x="1141413" y="1628774"/>
            <a:ext cx="9905998" cy="4162426"/>
          </a:xfrm>
        </p:spPr>
        <p:txBody>
          <a:bodyPr/>
          <a:lstStyle/>
          <a:p>
            <a:r>
              <a:rPr lang="tr-TR"/>
              <a:t>Özyinelemeli Sinir Ağları (RNN): Daha karmaşık bir sinir ağı olan RNN, bir işlem düğümünün çıktısını alır ve bilgiyi ağa geri iletir. Bu teorik "öğrenme" ve ağın iyileştirilmesi ile sonuçlanır. Her düğüm, geçmiş süreçleri depolar ve bu tarihsel süreçler, gelecekte işleme sırasında yeniden kullanılır.</a:t>
            </a:r>
          </a:p>
          <a:p>
            <a:pPr>
              <a:buClr>
                <a:srgbClr val="FFFFFF"/>
              </a:buClr>
            </a:pPr>
            <a:r>
              <a:rPr lang="tr-TR"/>
              <a:t>İleri Beslemeli Sinir Ağları (FFNN): Daha basit sinir ağlarından biridir. Giriş düğümleri aracılığıyla bilgiyi tek yönde iletir, bu bilgi çıkış moduna ulaşana kadar bu tek yönde işlenmeye devam eder. İleri Beslemeli sinir ağı, işlevsellik için gizli katmanlara sahip olabilir ve bu tür en sık yüz tanıma teknolojileri için kullanılır. </a:t>
            </a:r>
          </a:p>
        </p:txBody>
      </p:sp>
    </p:spTree>
    <p:extLst>
      <p:ext uri="{BB962C8B-B14F-4D97-AF65-F5344CB8AC3E}">
        <p14:creationId xmlns:p14="http://schemas.microsoft.com/office/powerpoint/2010/main" val="481594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03DF123-755D-373D-A637-6F478BEED611}"/>
              </a:ext>
            </a:extLst>
          </p:cNvPr>
          <p:cNvSpPr>
            <a:spLocks noGrp="1"/>
          </p:cNvSpPr>
          <p:nvPr>
            <p:ph idx="1"/>
          </p:nvPr>
        </p:nvSpPr>
        <p:spPr>
          <a:xfrm>
            <a:off x="1141413" y="666749"/>
            <a:ext cx="9905998" cy="5124451"/>
          </a:xfrm>
        </p:spPr>
        <p:txBody>
          <a:bodyPr/>
          <a:lstStyle/>
          <a:p>
            <a:r>
              <a:rPr lang="tr-TR" err="1"/>
              <a:t>Evrişimli</a:t>
            </a:r>
            <a:r>
              <a:rPr lang="tr-TR"/>
              <a:t> Sinir Ağları (CNN): Verilerin kategorilere ayrıldığı birkaç katmana sahiptir. Bu ağlar bir girdi katmanına, bir çıktı katmanına ve aralarında gizli çok sayıda </a:t>
            </a:r>
            <a:r>
              <a:rPr lang="tr-TR" err="1"/>
              <a:t>evrişim</a:t>
            </a:r>
            <a:r>
              <a:rPr lang="tr-TR"/>
              <a:t> katmanına sahiptir. Katmanlar, değerli çıktılar oluşturana kadar daha fazla parçalanan bir görüntünün alanlarını kaybeden özellik haritalarını oluşturur. Bu katmanlar </a:t>
            </a:r>
            <a:r>
              <a:rPr lang="tr-TR" err="1"/>
              <a:t>havuzlanabilir</a:t>
            </a:r>
            <a:r>
              <a:rPr lang="tr-TR"/>
              <a:t> veya tamamen bağlanabilir ve bu ağlar özellikle görüntü tanıma uygulamaları için faydalıdır.</a:t>
            </a:r>
          </a:p>
        </p:txBody>
      </p:sp>
    </p:spTree>
    <p:extLst>
      <p:ext uri="{BB962C8B-B14F-4D97-AF65-F5344CB8AC3E}">
        <p14:creationId xmlns:p14="http://schemas.microsoft.com/office/powerpoint/2010/main" val="2241050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404812C-FBAD-BF43-B07A-81D3C76D768F}"/>
              </a:ext>
            </a:extLst>
          </p:cNvPr>
          <p:cNvSpPr>
            <a:spLocks noGrp="1"/>
          </p:cNvSpPr>
          <p:nvPr>
            <p:ph idx="1"/>
          </p:nvPr>
        </p:nvSpPr>
        <p:spPr>
          <a:xfrm>
            <a:off x="1141413" y="898071"/>
            <a:ext cx="9905998" cy="4893129"/>
          </a:xfrm>
        </p:spPr>
        <p:txBody>
          <a:bodyPr/>
          <a:lstStyle/>
          <a:p>
            <a:r>
              <a:rPr lang="tr-TR" err="1"/>
              <a:t>Evrişimsiz</a:t>
            </a:r>
            <a:r>
              <a:rPr lang="tr-TR"/>
              <a:t> Sinir Ağları (DNN): </a:t>
            </a:r>
            <a:r>
              <a:rPr lang="tr-TR" err="1"/>
              <a:t>Evrişimlinin</a:t>
            </a:r>
            <a:r>
              <a:rPr lang="tr-TR"/>
              <a:t> tersine çalışır. Ağın uygulaması, </a:t>
            </a:r>
            <a:r>
              <a:rPr lang="tr-TR" err="1"/>
              <a:t>evrişimli</a:t>
            </a:r>
            <a:r>
              <a:rPr lang="tr-TR"/>
              <a:t> bir ağın altında önemli olarak kabul edilmiş olabilecek öğeleri tespit etmektir. Bu öğeler, büyük olasılıkla </a:t>
            </a:r>
            <a:r>
              <a:rPr lang="tr-TR" err="1"/>
              <a:t>evrişimli</a:t>
            </a:r>
            <a:r>
              <a:rPr lang="tr-TR"/>
              <a:t> sinir ağı yürütme işlemi sırasında atılmış olurdu. Bu tür sinir ağı, görüntü analizi veya görüntü işleme içinde yaygın olarak kullanılır.</a:t>
            </a:r>
          </a:p>
          <a:p>
            <a:pPr>
              <a:buClr>
                <a:srgbClr val="FFFFFF"/>
              </a:buClr>
            </a:pPr>
            <a:r>
              <a:rPr lang="tr-TR"/>
              <a:t>Modüler Sinir Ağları (MNN): Birbirinden bağımsız olarak çalışan birkaç ağ içerir. Bu ağlar, bir analiz işlemi sırasında birbirleriyle etkileşime girmezler. Bunun yerine, bu işlemler karmaşık, ayrıntılı bilgi işlemlerinin daha verimli bir şekilde yapılmasına izin vermek için yapılır.</a:t>
            </a:r>
          </a:p>
        </p:txBody>
      </p:sp>
    </p:spTree>
    <p:extLst>
      <p:ext uri="{BB962C8B-B14F-4D97-AF65-F5344CB8AC3E}">
        <p14:creationId xmlns:p14="http://schemas.microsoft.com/office/powerpoint/2010/main" val="4194709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427CA-E27E-EE6A-2278-8C316F7F18BD}"/>
              </a:ext>
            </a:extLst>
          </p:cNvPr>
          <p:cNvSpPr>
            <a:spLocks noGrp="1"/>
          </p:cNvSpPr>
          <p:nvPr>
            <p:ph type="title"/>
          </p:nvPr>
        </p:nvSpPr>
        <p:spPr>
          <a:xfrm>
            <a:off x="1141413" y="609600"/>
            <a:ext cx="9905998" cy="1200510"/>
          </a:xfrm>
        </p:spPr>
        <p:txBody>
          <a:bodyPr/>
          <a:lstStyle/>
          <a:p>
            <a:r>
              <a:rPr lang="tr-TR" dirty="0"/>
              <a:t>Aktivasyon Fonksiyonu</a:t>
            </a:r>
          </a:p>
        </p:txBody>
      </p:sp>
      <p:sp>
        <p:nvSpPr>
          <p:cNvPr id="3" name="İçerik Yer Tutucusu 2">
            <a:extLst>
              <a:ext uri="{FF2B5EF4-FFF2-40B4-BE49-F238E27FC236}">
                <a16:creationId xmlns:a16="http://schemas.microsoft.com/office/drawing/2014/main" id="{F93FD008-1B80-23F3-B3A6-82E2A8644D38}"/>
              </a:ext>
            </a:extLst>
          </p:cNvPr>
          <p:cNvSpPr>
            <a:spLocks noGrp="1"/>
          </p:cNvSpPr>
          <p:nvPr>
            <p:ph idx="1"/>
          </p:nvPr>
        </p:nvSpPr>
        <p:spPr>
          <a:xfrm>
            <a:off x="1141413" y="1660585"/>
            <a:ext cx="9905998" cy="4130615"/>
          </a:xfrm>
        </p:spPr>
        <p:txBody>
          <a:bodyPr/>
          <a:lstStyle/>
          <a:p>
            <a:r>
              <a:rPr lang="tr-TR" dirty="0"/>
              <a:t>YSA doğrusal olmayan gerçek dünya özelliklerini tanıtmak için aktivasyon fonksiyonuna ihtiyaç duyarız. Temel olarak basit bir Yapay Sinir Ağında "x" girdiler, "w" ağırlıklar olarak tanımlanır ve ağın çıkışına aktarılan değere f(x) yani aktivasyon işlemi uygularız. Daha sonra bu nihai çıkış ya da bir başka katmanın girişi olacaktır.</a:t>
            </a:r>
          </a:p>
          <a:p>
            <a:pPr>
              <a:buClr>
                <a:srgbClr val="FFFFFF"/>
              </a:buClr>
            </a:pPr>
            <a:r>
              <a:rPr lang="tr-TR" dirty="0"/>
              <a:t>Aktivasyon fonksiyonuna ihtiyaç duyma sebebimiz </a:t>
            </a:r>
            <a:r>
              <a:rPr lang="tr-TR" dirty="0" err="1"/>
              <a:t>YSA'nın</a:t>
            </a:r>
            <a:r>
              <a:rPr lang="tr-TR" dirty="0"/>
              <a:t> Evrensel Fonksiyon Yakınsayıcıları olarak tasarlanmış ve bu hedefte çalışması istenmektedir. Bu herhangi bir fonksiyonu hesaplayabilip öğrenme yetisine sahip olmaları gerektiği anlamına gelmektedir. Doğrusal olmayan aktivasyon fonksiyonları sayesinde ağların daha güçlü öğrenmesi sağlanabilir.</a:t>
            </a:r>
          </a:p>
        </p:txBody>
      </p:sp>
    </p:spTree>
    <p:extLst>
      <p:ext uri="{BB962C8B-B14F-4D97-AF65-F5344CB8AC3E}">
        <p14:creationId xmlns:p14="http://schemas.microsoft.com/office/powerpoint/2010/main" val="3046192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29308B3-ACEC-A786-47E6-37FBF42F974B}"/>
              </a:ext>
            </a:extLst>
          </p:cNvPr>
          <p:cNvSpPr>
            <a:spLocks noGrp="1"/>
          </p:cNvSpPr>
          <p:nvPr>
            <p:ph idx="1"/>
          </p:nvPr>
        </p:nvSpPr>
        <p:spPr>
          <a:xfrm>
            <a:off x="1141413" y="912962"/>
            <a:ext cx="9905998" cy="4878238"/>
          </a:xfrm>
        </p:spPr>
        <p:txBody>
          <a:bodyPr/>
          <a:lstStyle/>
          <a:p>
            <a:r>
              <a:rPr lang="tr-TR" dirty="0"/>
              <a:t>Ağırlıklar ile ilgili hata değerlerini hesaplamak için Yapay Sinir Ağında hatanın Geriye Yayılım algoritması uygulanmaktadır. Optimizasyon stratejisini belirlemek ve hata oranını minimize etmek gerekmektedir. Uygun optimizasyon algoritmasını seçmek de ayrı bir konudur.</a:t>
            </a:r>
          </a:p>
          <a:p>
            <a:pPr>
              <a:buClr>
                <a:srgbClr val="FFFFFF"/>
              </a:buClr>
            </a:pPr>
            <a:r>
              <a:rPr lang="tr-TR" dirty="0"/>
              <a:t>Her zaman yapılacak iş: Girişler ile ağırlıkları çarp, </a:t>
            </a:r>
            <a:r>
              <a:rPr lang="tr-TR" dirty="0" err="1"/>
              <a:t>bias</a:t>
            </a:r>
            <a:r>
              <a:rPr lang="tr-TR" dirty="0"/>
              <a:t> ile topla ve aktivasyon uygula !</a:t>
            </a:r>
          </a:p>
        </p:txBody>
      </p:sp>
    </p:spTree>
    <p:extLst>
      <p:ext uri="{BB962C8B-B14F-4D97-AF65-F5344CB8AC3E}">
        <p14:creationId xmlns:p14="http://schemas.microsoft.com/office/powerpoint/2010/main" val="2925703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87388B-46D3-765D-6A71-7DC148941EFC}"/>
              </a:ext>
            </a:extLst>
          </p:cNvPr>
          <p:cNvSpPr>
            <a:spLocks noGrp="1"/>
          </p:cNvSpPr>
          <p:nvPr>
            <p:ph type="title"/>
          </p:nvPr>
        </p:nvSpPr>
        <p:spPr>
          <a:xfrm>
            <a:off x="1141413" y="609600"/>
            <a:ext cx="9905998" cy="1200510"/>
          </a:xfrm>
        </p:spPr>
        <p:txBody>
          <a:bodyPr/>
          <a:lstStyle/>
          <a:p>
            <a:r>
              <a:rPr lang="tr-TR" dirty="0"/>
              <a:t>Aktivasyon Fonksiyonu Türleri</a:t>
            </a:r>
          </a:p>
        </p:txBody>
      </p:sp>
      <p:sp>
        <p:nvSpPr>
          <p:cNvPr id="3" name="İçerik Yer Tutucusu 2">
            <a:extLst>
              <a:ext uri="{FF2B5EF4-FFF2-40B4-BE49-F238E27FC236}">
                <a16:creationId xmlns:a16="http://schemas.microsoft.com/office/drawing/2014/main" id="{2FE455FB-06BC-F3D7-520A-9AAD1197E9A9}"/>
              </a:ext>
            </a:extLst>
          </p:cNvPr>
          <p:cNvSpPr>
            <a:spLocks noGrp="1"/>
          </p:cNvSpPr>
          <p:nvPr>
            <p:ph sz="half" idx="1"/>
          </p:nvPr>
        </p:nvSpPr>
        <p:spPr>
          <a:xfrm>
            <a:off x="1141412" y="1718094"/>
            <a:ext cx="4876800" cy="4058729"/>
          </a:xfrm>
        </p:spPr>
        <p:txBody>
          <a:bodyPr/>
          <a:lstStyle/>
          <a:p>
            <a:r>
              <a:rPr lang="tr-TR" dirty="0"/>
              <a:t>Basamak (Step) Fonksiyonu: İkili değer alan bir fonksiyondur ve tabiatı gereği ikili sınıflayıcı olarak kullanılır. Bu yüzden genellikle çıkış katmanlarında tercih edilir. Gizli katmanlarda türevi öğrenme değeri temsil etmediği için kullanılması tavsiye edilmez ve zaten karşınıza da çıkmayacaktır. Türevlenebilir bir fonksiyon düşünelim </a:t>
            </a:r>
            <a:r>
              <a:rPr lang="tr-TR" dirty="0" err="1"/>
              <a:t>diyince</a:t>
            </a:r>
            <a:r>
              <a:rPr lang="tr-TR" dirty="0"/>
              <a:t> akla hemen doğrusal fonksiyon gelir.</a:t>
            </a:r>
          </a:p>
        </p:txBody>
      </p:sp>
      <p:pic>
        <p:nvPicPr>
          <p:cNvPr id="5" name="Resim 5">
            <a:extLst>
              <a:ext uri="{FF2B5EF4-FFF2-40B4-BE49-F238E27FC236}">
                <a16:creationId xmlns:a16="http://schemas.microsoft.com/office/drawing/2014/main" id="{1941ED08-26FC-5A9A-4305-8115F8E6453F}"/>
              </a:ext>
            </a:extLst>
          </p:cNvPr>
          <p:cNvPicPr>
            <a:picLocks noGrp="1" noChangeAspect="1"/>
          </p:cNvPicPr>
          <p:nvPr>
            <p:ph sz="half" idx="2"/>
          </p:nvPr>
        </p:nvPicPr>
        <p:blipFill>
          <a:blip r:embed="rId2"/>
          <a:stretch>
            <a:fillRect/>
          </a:stretch>
        </p:blipFill>
        <p:spPr>
          <a:xfrm>
            <a:off x="6098041" y="2290540"/>
            <a:ext cx="4876800" cy="2912469"/>
          </a:xfrm>
        </p:spPr>
      </p:pic>
    </p:spTree>
    <p:extLst>
      <p:ext uri="{BB962C8B-B14F-4D97-AF65-F5344CB8AC3E}">
        <p14:creationId xmlns:p14="http://schemas.microsoft.com/office/powerpoint/2010/main" val="4212852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89BA86-34F3-392B-906A-AA1FB29475A3}"/>
              </a:ext>
            </a:extLst>
          </p:cNvPr>
          <p:cNvSpPr>
            <a:spLocks noGrp="1"/>
          </p:cNvSpPr>
          <p:nvPr>
            <p:ph type="title"/>
          </p:nvPr>
        </p:nvSpPr>
        <p:spPr>
          <a:xfrm>
            <a:off x="1141413" y="609600"/>
            <a:ext cx="9905998" cy="1473680"/>
          </a:xfrm>
        </p:spPr>
        <p:txBody>
          <a:bodyPr/>
          <a:lstStyle/>
          <a:p>
            <a:r>
              <a:rPr lang="tr-TR" dirty="0"/>
              <a:t>Aktivasyon Fonksiyonu Türleri</a:t>
            </a:r>
          </a:p>
        </p:txBody>
      </p:sp>
      <p:sp>
        <p:nvSpPr>
          <p:cNvPr id="3" name="İçerik Yer Tutucusu 2">
            <a:extLst>
              <a:ext uri="{FF2B5EF4-FFF2-40B4-BE49-F238E27FC236}">
                <a16:creationId xmlns:a16="http://schemas.microsoft.com/office/drawing/2014/main" id="{CA0EC2FE-703F-6B1B-88F2-AB0E54251609}"/>
              </a:ext>
            </a:extLst>
          </p:cNvPr>
          <p:cNvSpPr>
            <a:spLocks noGrp="1"/>
          </p:cNvSpPr>
          <p:nvPr>
            <p:ph sz="half" idx="1"/>
          </p:nvPr>
        </p:nvSpPr>
        <p:spPr>
          <a:xfrm>
            <a:off x="1141412" y="1804358"/>
            <a:ext cx="4876800" cy="3986842"/>
          </a:xfrm>
        </p:spPr>
        <p:txBody>
          <a:bodyPr/>
          <a:lstStyle/>
          <a:p>
            <a:r>
              <a:rPr lang="tr-TR" dirty="0" err="1"/>
              <a:t>Doğursal</a:t>
            </a:r>
            <a:r>
              <a:rPr lang="tr-TR" dirty="0"/>
              <a:t> (</a:t>
            </a:r>
            <a:r>
              <a:rPr lang="tr-TR" dirty="0" err="1"/>
              <a:t>Linear</a:t>
            </a:r>
            <a:r>
              <a:rPr lang="tr-TR" dirty="0"/>
              <a:t>) Fonksiyon: Bir dizi aktivasyon değeri üretir ve basamak fonksiyonundaki gibi ikili değerler değildir. Kesinlikle birkaç nöronu birbirine bağlamaya izin verir. Fakat bu fonksiyonun önemli bir sorunu var, Türevin sabit olması. Peki neden türevine ihtiyacımız var ve sabit olmasının olumsuzluğu nedir? Ne demiştik; Geriye Yayılım algoritması ile öğrenme işlemini nöronlar için gerçekleştirmiş oluyorduk.</a:t>
            </a:r>
          </a:p>
        </p:txBody>
      </p:sp>
      <p:pic>
        <p:nvPicPr>
          <p:cNvPr id="5" name="Resim 5">
            <a:extLst>
              <a:ext uri="{FF2B5EF4-FFF2-40B4-BE49-F238E27FC236}">
                <a16:creationId xmlns:a16="http://schemas.microsoft.com/office/drawing/2014/main" id="{AE837D71-BB66-6CCA-CC0E-8DCC98DF1F0C}"/>
              </a:ext>
            </a:extLst>
          </p:cNvPr>
          <p:cNvPicPr>
            <a:picLocks noGrp="1" noChangeAspect="1"/>
          </p:cNvPicPr>
          <p:nvPr>
            <p:ph sz="half" idx="2"/>
          </p:nvPr>
        </p:nvPicPr>
        <p:blipFill>
          <a:blip r:embed="rId2"/>
          <a:stretch>
            <a:fillRect/>
          </a:stretch>
        </p:blipFill>
        <p:spPr>
          <a:xfrm>
            <a:off x="6094275" y="2314332"/>
            <a:ext cx="4862423" cy="2955600"/>
          </a:xfrm>
        </p:spPr>
      </p:pic>
    </p:spTree>
    <p:extLst>
      <p:ext uri="{BB962C8B-B14F-4D97-AF65-F5344CB8AC3E}">
        <p14:creationId xmlns:p14="http://schemas.microsoft.com/office/powerpoint/2010/main" val="2032015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93823B-A440-552B-A7CE-93C69254FD28}"/>
              </a:ext>
            </a:extLst>
          </p:cNvPr>
          <p:cNvSpPr>
            <a:spLocks noGrp="1"/>
          </p:cNvSpPr>
          <p:nvPr>
            <p:ph type="title"/>
          </p:nvPr>
        </p:nvSpPr>
        <p:spPr>
          <a:xfrm>
            <a:off x="1141413" y="609600"/>
            <a:ext cx="9905998" cy="1229265"/>
          </a:xfrm>
        </p:spPr>
        <p:txBody>
          <a:bodyPr/>
          <a:lstStyle/>
          <a:p>
            <a:r>
              <a:rPr lang="tr-TR" dirty="0"/>
              <a:t>Aktivasyon Fonksiyonu Türleri</a:t>
            </a:r>
          </a:p>
        </p:txBody>
      </p:sp>
      <p:sp>
        <p:nvSpPr>
          <p:cNvPr id="3" name="İçerik Yer Tutucusu 2">
            <a:extLst>
              <a:ext uri="{FF2B5EF4-FFF2-40B4-BE49-F238E27FC236}">
                <a16:creationId xmlns:a16="http://schemas.microsoft.com/office/drawing/2014/main" id="{F1AB183C-CA46-F594-E917-945383BF01D8}"/>
              </a:ext>
            </a:extLst>
          </p:cNvPr>
          <p:cNvSpPr>
            <a:spLocks noGrp="1"/>
          </p:cNvSpPr>
          <p:nvPr>
            <p:ph sz="half" idx="1"/>
          </p:nvPr>
        </p:nvSpPr>
        <p:spPr>
          <a:xfrm>
            <a:off x="1141412" y="1847490"/>
            <a:ext cx="4876800" cy="3929333"/>
          </a:xfrm>
        </p:spPr>
        <p:txBody>
          <a:bodyPr/>
          <a:lstStyle/>
          <a:p>
            <a:r>
              <a:rPr lang="tr-TR" dirty="0"/>
              <a:t>Sigmoid Fonksiyonu: Düşünün ki doğadaki çoğu problem doğrusal değil ve sigmoid fonksiyonunun kombinasyonları da doğrusal değil. O halde katmanları sıralayabiliriz. İkili olmayan fonksiyonları düşünelim. Aynı şekilde basamak fonksiyonundan farklı olduğu için türevlenebilirdir. Bu da demek oluyor ki öğrenme olayı gerçekleşebilecek.</a:t>
            </a:r>
          </a:p>
          <a:p>
            <a:pPr>
              <a:buClr>
                <a:srgbClr val="FFFFFF"/>
              </a:buClr>
            </a:pPr>
            <a:r>
              <a:rPr lang="tr-TR" dirty="0"/>
              <a:t>Bu fonksiyonun bir diğer avantajı da doğrusal fonksiyonda olduğu gibi (-sonsuz, +sonsuz) ile karşılaşıldığında her zaman (0,1) aralığında değer üretir.</a:t>
            </a:r>
          </a:p>
        </p:txBody>
      </p:sp>
      <p:pic>
        <p:nvPicPr>
          <p:cNvPr id="5" name="Resim 5">
            <a:extLst>
              <a:ext uri="{FF2B5EF4-FFF2-40B4-BE49-F238E27FC236}">
                <a16:creationId xmlns:a16="http://schemas.microsoft.com/office/drawing/2014/main" id="{5D847BD5-2B6D-4D88-F798-A9C6E9C75BCE}"/>
              </a:ext>
            </a:extLst>
          </p:cNvPr>
          <p:cNvPicPr>
            <a:picLocks noGrp="1" noChangeAspect="1"/>
          </p:cNvPicPr>
          <p:nvPr>
            <p:ph sz="half" idx="2"/>
          </p:nvPr>
        </p:nvPicPr>
        <p:blipFill>
          <a:blip r:embed="rId2"/>
          <a:stretch>
            <a:fillRect/>
          </a:stretch>
        </p:blipFill>
        <p:spPr>
          <a:xfrm>
            <a:off x="6098041" y="2243106"/>
            <a:ext cx="4876800" cy="3137415"/>
          </a:xfrm>
        </p:spPr>
      </p:pic>
    </p:spTree>
    <p:extLst>
      <p:ext uri="{BB962C8B-B14F-4D97-AF65-F5344CB8AC3E}">
        <p14:creationId xmlns:p14="http://schemas.microsoft.com/office/powerpoint/2010/main" val="3682458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D3BBA9-8F0D-C59E-A34C-504D88D5036D}"/>
              </a:ext>
            </a:extLst>
          </p:cNvPr>
          <p:cNvSpPr>
            <a:spLocks noGrp="1"/>
          </p:cNvSpPr>
          <p:nvPr>
            <p:ph type="title"/>
          </p:nvPr>
        </p:nvSpPr>
        <p:spPr>
          <a:xfrm>
            <a:off x="1141413" y="609600"/>
            <a:ext cx="9905998" cy="1542143"/>
          </a:xfrm>
        </p:spPr>
        <p:txBody>
          <a:bodyPr/>
          <a:lstStyle/>
          <a:p>
            <a:r>
              <a:rPr lang="tr-TR"/>
              <a:t>Yapay sinir ağları tarihçesi</a:t>
            </a:r>
          </a:p>
        </p:txBody>
      </p:sp>
      <p:sp>
        <p:nvSpPr>
          <p:cNvPr id="3" name="İçerik Yer Tutucusu 2">
            <a:extLst>
              <a:ext uri="{FF2B5EF4-FFF2-40B4-BE49-F238E27FC236}">
                <a16:creationId xmlns:a16="http://schemas.microsoft.com/office/drawing/2014/main" id="{2FD85492-5696-F415-565B-3C1A71DF8710}"/>
              </a:ext>
            </a:extLst>
          </p:cNvPr>
          <p:cNvSpPr>
            <a:spLocks noGrp="1"/>
          </p:cNvSpPr>
          <p:nvPr>
            <p:ph idx="1"/>
          </p:nvPr>
        </p:nvSpPr>
        <p:spPr>
          <a:xfrm>
            <a:off x="1141413" y="1859643"/>
            <a:ext cx="9905998" cy="3931557"/>
          </a:xfrm>
        </p:spPr>
        <p:txBody>
          <a:bodyPr/>
          <a:lstStyle/>
          <a:p>
            <a:r>
              <a:rPr lang="tr-TR"/>
              <a:t>1943 yılında Warren S. </a:t>
            </a:r>
            <a:r>
              <a:rPr lang="tr-TR" err="1"/>
              <a:t>McCulloch</a:t>
            </a:r>
            <a:r>
              <a:rPr lang="tr-TR"/>
              <a:t> ve Walter </a:t>
            </a:r>
            <a:r>
              <a:rPr lang="tr-TR" err="1"/>
              <a:t>Pitts'in</a:t>
            </a:r>
            <a:r>
              <a:rPr lang="tr-TR"/>
              <a:t> "Sinirsel Aktivitede Bulunan Fikirlerin Mantıksal Hesabı" adlı makalesi yayınlandı. Bu makaleden çıkan ana fikirlerden birisi, ikili eşiği olan nöronların "</a:t>
            </a:r>
            <a:r>
              <a:rPr lang="tr-TR" err="1"/>
              <a:t>Boolean</a:t>
            </a:r>
            <a:r>
              <a:rPr lang="tr-TR"/>
              <a:t>" mantığıyla (1/0 veya True/</a:t>
            </a:r>
            <a:r>
              <a:rPr lang="tr-TR" err="1"/>
              <a:t>False</a:t>
            </a:r>
            <a:r>
              <a:rPr lang="tr-TR"/>
              <a:t>) karşılaştırılmasıydı.</a:t>
            </a:r>
          </a:p>
          <a:p>
            <a:pPr>
              <a:buClr>
                <a:srgbClr val="FFFFFF"/>
              </a:buClr>
            </a:pPr>
            <a:r>
              <a:rPr lang="tr-TR"/>
              <a:t>1958 yılında Frank </a:t>
            </a:r>
            <a:r>
              <a:rPr lang="tr-TR" err="1"/>
              <a:t>Rosenblatt'ın</a:t>
            </a:r>
            <a:r>
              <a:rPr lang="tr-TR"/>
              <a:t> "</a:t>
            </a:r>
            <a:r>
              <a:rPr lang="tr-TR" err="1"/>
              <a:t>Perceptron</a:t>
            </a:r>
            <a:r>
              <a:rPr lang="tr-TR"/>
              <a:t>: Beyinde Bilgi Depolama ve Organizasyon İçin Olasılıksal Bir Model" makalesinde belgelenen algılayıcının geliştirilmesiyle tanınır. Bu çalışma </a:t>
            </a:r>
            <a:r>
              <a:rPr lang="tr-TR" err="1"/>
              <a:t>McCulloch</a:t>
            </a:r>
            <a:r>
              <a:rPr lang="tr-TR"/>
              <a:t> ve </a:t>
            </a:r>
            <a:r>
              <a:rPr lang="tr-TR" err="1"/>
              <a:t>Pitts'in</a:t>
            </a:r>
            <a:r>
              <a:rPr lang="tr-TR"/>
              <a:t> çalışmasını bir adım ileri götürmüştür. </a:t>
            </a:r>
            <a:r>
              <a:rPr lang="tr-TR" err="1"/>
              <a:t>Rosenblatt</a:t>
            </a:r>
            <a:r>
              <a:rPr lang="tr-TR"/>
              <a:t> bu çalışmada IBM 704'den yararlanmıştır.</a:t>
            </a:r>
          </a:p>
        </p:txBody>
      </p:sp>
    </p:spTree>
    <p:extLst>
      <p:ext uri="{BB962C8B-B14F-4D97-AF65-F5344CB8AC3E}">
        <p14:creationId xmlns:p14="http://schemas.microsoft.com/office/powerpoint/2010/main" val="4017495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4F6EF9-D3A2-528C-812E-82B2EA2DA9AC}"/>
              </a:ext>
            </a:extLst>
          </p:cNvPr>
          <p:cNvSpPr>
            <a:spLocks noGrp="1"/>
          </p:cNvSpPr>
          <p:nvPr>
            <p:ph type="title"/>
          </p:nvPr>
        </p:nvSpPr>
        <p:spPr>
          <a:xfrm>
            <a:off x="1141413" y="609600"/>
            <a:ext cx="9905998" cy="1315529"/>
          </a:xfrm>
        </p:spPr>
        <p:txBody>
          <a:bodyPr/>
          <a:lstStyle/>
          <a:p>
            <a:r>
              <a:rPr lang="tr-TR" dirty="0"/>
              <a:t>Aktivasyon Fonksiyonu Türleri</a:t>
            </a:r>
          </a:p>
        </p:txBody>
      </p:sp>
      <p:sp>
        <p:nvSpPr>
          <p:cNvPr id="3" name="İçerik Yer Tutucusu 2">
            <a:extLst>
              <a:ext uri="{FF2B5EF4-FFF2-40B4-BE49-F238E27FC236}">
                <a16:creationId xmlns:a16="http://schemas.microsoft.com/office/drawing/2014/main" id="{8345FEC4-882C-B1A8-657A-B0A6D7B3E68C}"/>
              </a:ext>
            </a:extLst>
          </p:cNvPr>
          <p:cNvSpPr>
            <a:spLocks noGrp="1"/>
          </p:cNvSpPr>
          <p:nvPr>
            <p:ph sz="half" idx="1"/>
          </p:nvPr>
        </p:nvSpPr>
        <p:spPr>
          <a:xfrm>
            <a:off x="1141412" y="1804358"/>
            <a:ext cx="4876800" cy="3986842"/>
          </a:xfrm>
        </p:spPr>
        <p:txBody>
          <a:bodyPr/>
          <a:lstStyle/>
          <a:p>
            <a:r>
              <a:rPr lang="tr-TR" dirty="0"/>
              <a:t>Hiperbolik Tanjant Fonksiyonu: Sigmoid fonksiyonuna çok benzer bir yapıya sahiptir. Ancak fonksiyonun aralığı bu kez (-1,+1) olarak tanımlanmaktadır. Sigmoid fonksiyonuna göre avantajı ise türevinin daha dik olması yani daha çok değer alabilmesidir. Bu daha hızlı öğrenme ve sınıflama işlemi için daha geniş aralığa sahip olmasından dolayı daha verimli olacağı anlamına gelmektedir.</a:t>
            </a:r>
          </a:p>
        </p:txBody>
      </p:sp>
      <p:pic>
        <p:nvPicPr>
          <p:cNvPr id="5" name="Resim 5">
            <a:extLst>
              <a:ext uri="{FF2B5EF4-FFF2-40B4-BE49-F238E27FC236}">
                <a16:creationId xmlns:a16="http://schemas.microsoft.com/office/drawing/2014/main" id="{1EE05B95-8BA5-AADA-A0E4-F5310734F91E}"/>
              </a:ext>
            </a:extLst>
          </p:cNvPr>
          <p:cNvPicPr>
            <a:picLocks noGrp="1" noChangeAspect="1"/>
          </p:cNvPicPr>
          <p:nvPr>
            <p:ph sz="half" idx="2"/>
          </p:nvPr>
        </p:nvPicPr>
        <p:blipFill>
          <a:blip r:embed="rId2"/>
          <a:stretch>
            <a:fillRect/>
          </a:stretch>
        </p:blipFill>
        <p:spPr>
          <a:xfrm>
            <a:off x="6098041" y="2355833"/>
            <a:ext cx="4876800" cy="2880810"/>
          </a:xfrm>
        </p:spPr>
      </p:pic>
    </p:spTree>
    <p:extLst>
      <p:ext uri="{BB962C8B-B14F-4D97-AF65-F5344CB8AC3E}">
        <p14:creationId xmlns:p14="http://schemas.microsoft.com/office/powerpoint/2010/main" val="889506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91BBF8-3A42-C1F7-46CA-0BE645803FDD}"/>
              </a:ext>
            </a:extLst>
          </p:cNvPr>
          <p:cNvSpPr>
            <a:spLocks noGrp="1"/>
          </p:cNvSpPr>
          <p:nvPr>
            <p:ph type="title"/>
          </p:nvPr>
        </p:nvSpPr>
        <p:spPr>
          <a:xfrm>
            <a:off x="1141413" y="609600"/>
            <a:ext cx="9905998" cy="1272397"/>
          </a:xfrm>
        </p:spPr>
        <p:txBody>
          <a:bodyPr/>
          <a:lstStyle/>
          <a:p>
            <a:r>
              <a:rPr lang="tr-TR" dirty="0"/>
              <a:t>Aktivasyon Fonksiyonu Türleri</a:t>
            </a:r>
          </a:p>
        </p:txBody>
      </p:sp>
      <p:sp>
        <p:nvSpPr>
          <p:cNvPr id="3" name="İçerik Yer Tutucusu 2">
            <a:extLst>
              <a:ext uri="{FF2B5EF4-FFF2-40B4-BE49-F238E27FC236}">
                <a16:creationId xmlns:a16="http://schemas.microsoft.com/office/drawing/2014/main" id="{F5D56F10-BDBB-F950-20D5-3C1C753467BB}"/>
              </a:ext>
            </a:extLst>
          </p:cNvPr>
          <p:cNvSpPr>
            <a:spLocks noGrp="1"/>
          </p:cNvSpPr>
          <p:nvPr>
            <p:ph sz="half" idx="1"/>
          </p:nvPr>
        </p:nvSpPr>
        <p:spPr>
          <a:xfrm>
            <a:off x="1141412" y="1588698"/>
            <a:ext cx="4876800" cy="4403785"/>
          </a:xfrm>
        </p:spPr>
        <p:txBody>
          <a:bodyPr>
            <a:normAutofit lnSpcReduction="10000"/>
          </a:bodyPr>
          <a:lstStyle/>
          <a:p>
            <a:r>
              <a:rPr lang="tr-TR" dirty="0" err="1"/>
              <a:t>ReLU</a:t>
            </a:r>
            <a:r>
              <a:rPr lang="tr-TR" dirty="0"/>
              <a:t> (</a:t>
            </a:r>
            <a:r>
              <a:rPr lang="tr-TR" dirty="0" err="1"/>
              <a:t>Rectified</a:t>
            </a:r>
            <a:r>
              <a:rPr lang="tr-TR" dirty="0"/>
              <a:t> </a:t>
            </a:r>
            <a:r>
              <a:rPr lang="tr-TR" dirty="0" err="1"/>
              <a:t>Linear</a:t>
            </a:r>
            <a:r>
              <a:rPr lang="tr-TR" dirty="0"/>
              <a:t> </a:t>
            </a:r>
            <a:r>
              <a:rPr lang="tr-TR" dirty="0" err="1"/>
              <a:t>Unıt</a:t>
            </a:r>
            <a:r>
              <a:rPr lang="tr-TR" dirty="0"/>
              <a:t>) Fonksiyonu: </a:t>
            </a:r>
            <a:r>
              <a:rPr lang="tr-TR" dirty="0" err="1"/>
              <a:t>ReLU</a:t>
            </a:r>
            <a:r>
              <a:rPr lang="tr-TR" dirty="0"/>
              <a:t> doğada doğrusal değildir. Aslına bakılırsa iyi bir tahmin edicidir. </a:t>
            </a:r>
            <a:r>
              <a:rPr lang="tr-TR" dirty="0" err="1"/>
              <a:t>ReLU'nun</a:t>
            </a:r>
            <a:r>
              <a:rPr lang="tr-TR" dirty="0"/>
              <a:t> kombinasyonları ile herhangi bir fonksiyona da yakınsamak mümkündür. O halde yine YS Ağımızda katmanları sıralayabileceğimiz anlamına geliyor.</a:t>
            </a:r>
          </a:p>
          <a:p>
            <a:pPr>
              <a:buClr>
                <a:srgbClr val="FFFFFF"/>
              </a:buClr>
            </a:pPr>
            <a:r>
              <a:rPr lang="tr-TR" dirty="0"/>
              <a:t>Çok fazla nöronlu büyük bir sinir ağı hayal edelim, Sigmoid ve Hiperbolik Tanjant neredeyse tüm nöronların aynı şekilde aktive olmasına sebep oluyordu. Bu aktivasyon yoğun yani çok işlem gerektiriyor demektir. Ağdaki bazı nöronların aktif olup, aktivasyon seyrek yani verimli bir hesaplama yükü olsun isteriz. </a:t>
            </a:r>
            <a:r>
              <a:rPr lang="tr-TR" dirty="0" err="1"/>
              <a:t>ReLU</a:t>
            </a:r>
            <a:r>
              <a:rPr lang="tr-TR" dirty="0"/>
              <a:t> ile bunu sağlamış oluyoruz.</a:t>
            </a:r>
          </a:p>
        </p:txBody>
      </p:sp>
      <p:pic>
        <p:nvPicPr>
          <p:cNvPr id="5" name="Resim 5">
            <a:extLst>
              <a:ext uri="{FF2B5EF4-FFF2-40B4-BE49-F238E27FC236}">
                <a16:creationId xmlns:a16="http://schemas.microsoft.com/office/drawing/2014/main" id="{590ECB5F-3812-0DB0-3DC0-57B47AC47100}"/>
              </a:ext>
            </a:extLst>
          </p:cNvPr>
          <p:cNvPicPr>
            <a:picLocks noGrp="1" noChangeAspect="1"/>
          </p:cNvPicPr>
          <p:nvPr>
            <p:ph sz="half" idx="2"/>
          </p:nvPr>
        </p:nvPicPr>
        <p:blipFill>
          <a:blip r:embed="rId2"/>
          <a:stretch>
            <a:fillRect/>
          </a:stretch>
        </p:blipFill>
        <p:spPr>
          <a:xfrm>
            <a:off x="6098041" y="2424729"/>
            <a:ext cx="4876800" cy="2739940"/>
          </a:xfrm>
        </p:spPr>
      </p:pic>
    </p:spTree>
    <p:extLst>
      <p:ext uri="{BB962C8B-B14F-4D97-AF65-F5344CB8AC3E}">
        <p14:creationId xmlns:p14="http://schemas.microsoft.com/office/powerpoint/2010/main" val="2107347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081696-1995-53FF-0DC4-B9B997EBB524}"/>
              </a:ext>
            </a:extLst>
          </p:cNvPr>
          <p:cNvSpPr>
            <a:spLocks noGrp="1"/>
          </p:cNvSpPr>
          <p:nvPr>
            <p:ph type="title"/>
          </p:nvPr>
        </p:nvSpPr>
        <p:spPr>
          <a:xfrm>
            <a:off x="1141413" y="609600"/>
            <a:ext cx="9905998" cy="1416170"/>
          </a:xfrm>
        </p:spPr>
        <p:txBody>
          <a:bodyPr/>
          <a:lstStyle/>
          <a:p>
            <a:r>
              <a:rPr lang="tr-TR" dirty="0"/>
              <a:t>Aktivasyon Fonksiyonu Türleri</a:t>
            </a:r>
          </a:p>
        </p:txBody>
      </p:sp>
      <p:sp>
        <p:nvSpPr>
          <p:cNvPr id="3" name="İçerik Yer Tutucusu 2">
            <a:extLst>
              <a:ext uri="{FF2B5EF4-FFF2-40B4-BE49-F238E27FC236}">
                <a16:creationId xmlns:a16="http://schemas.microsoft.com/office/drawing/2014/main" id="{8AF79AB7-3BF4-0F18-D747-C1907825AB7E}"/>
              </a:ext>
            </a:extLst>
          </p:cNvPr>
          <p:cNvSpPr>
            <a:spLocks noGrp="1"/>
          </p:cNvSpPr>
          <p:nvPr>
            <p:ph sz="half" idx="1"/>
          </p:nvPr>
        </p:nvSpPr>
        <p:spPr>
          <a:xfrm>
            <a:off x="1141412" y="1473680"/>
            <a:ext cx="4876800" cy="4906990"/>
          </a:xfrm>
        </p:spPr>
        <p:txBody>
          <a:bodyPr/>
          <a:lstStyle/>
          <a:p>
            <a:r>
              <a:rPr lang="tr-TR" dirty="0"/>
              <a:t>Sızıntı (</a:t>
            </a:r>
            <a:r>
              <a:rPr lang="tr-TR" dirty="0" err="1"/>
              <a:t>Leaky</a:t>
            </a:r>
            <a:r>
              <a:rPr lang="tr-TR" dirty="0"/>
              <a:t>) </a:t>
            </a:r>
            <a:r>
              <a:rPr lang="tr-TR" dirty="0" err="1"/>
              <a:t>ReLU</a:t>
            </a:r>
            <a:r>
              <a:rPr lang="tr-TR" dirty="0"/>
              <a:t> Fonksiyonu: </a:t>
            </a:r>
            <a:r>
              <a:rPr lang="tr-TR" dirty="0" err="1"/>
              <a:t>ReLU</a:t>
            </a:r>
            <a:r>
              <a:rPr lang="tr-TR" dirty="0"/>
              <a:t> Fonksiyona göre bu fonksiyon da negatif düzlemde sızıntı mevcuttur. Bu sızıntı değeri 0,01 olarak verilir eğer sıfıra yakın farklı bir değer verilirse fonksiyonun adı rastgele </a:t>
            </a:r>
            <a:r>
              <a:rPr lang="tr-TR" dirty="0" err="1"/>
              <a:t>Leaky</a:t>
            </a:r>
            <a:r>
              <a:rPr lang="tr-TR" dirty="0"/>
              <a:t> </a:t>
            </a:r>
            <a:r>
              <a:rPr lang="tr-TR" dirty="0" err="1"/>
              <a:t>ReLU</a:t>
            </a:r>
            <a:r>
              <a:rPr lang="tr-TR" dirty="0"/>
              <a:t> olarak değişmektedir. Sızdırılan </a:t>
            </a:r>
            <a:r>
              <a:rPr lang="tr-TR" dirty="0" err="1"/>
              <a:t>ReLU'nun</a:t>
            </a:r>
            <a:r>
              <a:rPr lang="tr-TR" dirty="0"/>
              <a:t> tanım aralığı -sonsuza doğru devam etmektedir. Bu 0'a yakın ama 0 olmayan değer sayesinde </a:t>
            </a:r>
            <a:r>
              <a:rPr lang="tr-TR" dirty="0" err="1"/>
              <a:t>ReLU'daki</a:t>
            </a:r>
            <a:r>
              <a:rPr lang="tr-TR" dirty="0"/>
              <a:t> ölen gradyanları yaşatmış yani öğrenmeyi negatif bölgedeki değerler için de sağlamış oluruz.</a:t>
            </a:r>
          </a:p>
        </p:txBody>
      </p:sp>
      <p:pic>
        <p:nvPicPr>
          <p:cNvPr id="5" name="Resim 5">
            <a:extLst>
              <a:ext uri="{FF2B5EF4-FFF2-40B4-BE49-F238E27FC236}">
                <a16:creationId xmlns:a16="http://schemas.microsoft.com/office/drawing/2014/main" id="{A63FFE35-184C-9966-E2EA-FF1CD9B46D8C}"/>
              </a:ext>
            </a:extLst>
          </p:cNvPr>
          <p:cNvPicPr>
            <a:picLocks noGrp="1" noChangeAspect="1"/>
          </p:cNvPicPr>
          <p:nvPr>
            <p:ph sz="half" idx="2"/>
          </p:nvPr>
        </p:nvPicPr>
        <p:blipFill>
          <a:blip r:embed="rId2"/>
          <a:stretch>
            <a:fillRect/>
          </a:stretch>
        </p:blipFill>
        <p:spPr>
          <a:xfrm>
            <a:off x="6098041" y="2533586"/>
            <a:ext cx="4876800" cy="2783072"/>
          </a:xfrm>
        </p:spPr>
      </p:pic>
    </p:spTree>
    <p:extLst>
      <p:ext uri="{BB962C8B-B14F-4D97-AF65-F5344CB8AC3E}">
        <p14:creationId xmlns:p14="http://schemas.microsoft.com/office/powerpoint/2010/main" val="2343196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3B846-26E6-FF53-B139-CA472608EFAA}"/>
              </a:ext>
            </a:extLst>
          </p:cNvPr>
          <p:cNvSpPr>
            <a:spLocks noGrp="1"/>
          </p:cNvSpPr>
          <p:nvPr>
            <p:ph type="title"/>
          </p:nvPr>
        </p:nvSpPr>
        <p:spPr>
          <a:xfrm>
            <a:off x="1141413" y="609600"/>
            <a:ext cx="9905998" cy="1171755"/>
          </a:xfrm>
        </p:spPr>
        <p:txBody>
          <a:bodyPr/>
          <a:lstStyle/>
          <a:p>
            <a:r>
              <a:rPr lang="tr-TR" dirty="0"/>
              <a:t>Aktivasyon Fonksiyonu Türleri</a:t>
            </a:r>
          </a:p>
        </p:txBody>
      </p:sp>
      <p:sp>
        <p:nvSpPr>
          <p:cNvPr id="3" name="İçerik Yer Tutucusu 2">
            <a:extLst>
              <a:ext uri="{FF2B5EF4-FFF2-40B4-BE49-F238E27FC236}">
                <a16:creationId xmlns:a16="http://schemas.microsoft.com/office/drawing/2014/main" id="{8105AB45-1E54-BB0F-9BD6-BC3668A01E6F}"/>
              </a:ext>
            </a:extLst>
          </p:cNvPr>
          <p:cNvSpPr>
            <a:spLocks noGrp="1"/>
          </p:cNvSpPr>
          <p:nvPr>
            <p:ph sz="half" idx="1"/>
          </p:nvPr>
        </p:nvSpPr>
        <p:spPr>
          <a:xfrm>
            <a:off x="1141412" y="1789981"/>
            <a:ext cx="4876800" cy="4001219"/>
          </a:xfrm>
        </p:spPr>
        <p:txBody>
          <a:bodyPr/>
          <a:lstStyle/>
          <a:p>
            <a:r>
              <a:rPr lang="tr-TR" dirty="0" err="1"/>
              <a:t>Swish</a:t>
            </a:r>
            <a:r>
              <a:rPr lang="tr-TR" dirty="0"/>
              <a:t> Fonksiyonu: </a:t>
            </a:r>
            <a:r>
              <a:rPr lang="tr-TR" dirty="0" err="1"/>
              <a:t>ReLU'dan</a:t>
            </a:r>
            <a:r>
              <a:rPr lang="tr-TR" dirty="0"/>
              <a:t> en önemli farkı negatif bölgede değer alır. E, </a:t>
            </a:r>
            <a:r>
              <a:rPr lang="tr-TR" dirty="0" err="1"/>
              <a:t>Leaky</a:t>
            </a:r>
            <a:r>
              <a:rPr lang="tr-TR" dirty="0"/>
              <a:t> </a:t>
            </a:r>
            <a:r>
              <a:rPr lang="tr-TR" dirty="0" err="1"/>
              <a:t>ReLU'da</a:t>
            </a:r>
            <a:r>
              <a:rPr lang="tr-TR" dirty="0"/>
              <a:t> aynı şekilde değer alıyordu, ondan farkı ne? </a:t>
            </a:r>
            <a:r>
              <a:rPr lang="tr-TR" dirty="0" err="1"/>
              <a:t>Swish'in</a:t>
            </a:r>
            <a:r>
              <a:rPr lang="tr-TR" dirty="0"/>
              <a:t> negatif bölgede aldığı değerler doğrusal değildir. Diğer tüm aktivasyon fonksiyonları monotondur. </a:t>
            </a:r>
            <a:r>
              <a:rPr lang="tr-TR" dirty="0" err="1"/>
              <a:t>Swish</a:t>
            </a:r>
            <a:r>
              <a:rPr lang="tr-TR" dirty="0"/>
              <a:t> fonksiyonun çıktısının girdi arttığında bile düşebileceğine dikkat edin. Bu ilginç ve </a:t>
            </a:r>
            <a:r>
              <a:rPr lang="tr-TR" dirty="0" err="1"/>
              <a:t>Swish'e</a:t>
            </a:r>
            <a:r>
              <a:rPr lang="tr-TR" dirty="0"/>
              <a:t> özgü bir özelliktir.</a:t>
            </a:r>
          </a:p>
        </p:txBody>
      </p:sp>
      <p:pic>
        <p:nvPicPr>
          <p:cNvPr id="5" name="Resim 5">
            <a:extLst>
              <a:ext uri="{FF2B5EF4-FFF2-40B4-BE49-F238E27FC236}">
                <a16:creationId xmlns:a16="http://schemas.microsoft.com/office/drawing/2014/main" id="{DCA78159-7366-7B6E-DDBD-C933CCA8762F}"/>
              </a:ext>
            </a:extLst>
          </p:cNvPr>
          <p:cNvPicPr>
            <a:picLocks noGrp="1" noChangeAspect="1"/>
          </p:cNvPicPr>
          <p:nvPr>
            <p:ph sz="half" idx="2"/>
          </p:nvPr>
        </p:nvPicPr>
        <p:blipFill>
          <a:blip r:embed="rId2"/>
          <a:stretch>
            <a:fillRect/>
          </a:stretch>
        </p:blipFill>
        <p:spPr>
          <a:xfrm>
            <a:off x="6098041" y="2514237"/>
            <a:ext cx="4876800" cy="2549797"/>
          </a:xfrm>
        </p:spPr>
      </p:pic>
    </p:spTree>
    <p:extLst>
      <p:ext uri="{BB962C8B-B14F-4D97-AF65-F5344CB8AC3E}">
        <p14:creationId xmlns:p14="http://schemas.microsoft.com/office/powerpoint/2010/main" val="1151998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C08C7C-8628-8B86-4B38-832BB5DBA661}"/>
              </a:ext>
            </a:extLst>
          </p:cNvPr>
          <p:cNvSpPr>
            <a:spLocks noGrp="1"/>
          </p:cNvSpPr>
          <p:nvPr>
            <p:ph type="title"/>
          </p:nvPr>
        </p:nvSpPr>
        <p:spPr>
          <a:xfrm>
            <a:off x="1141413" y="609600"/>
            <a:ext cx="9905998" cy="1315529"/>
          </a:xfrm>
        </p:spPr>
        <p:txBody>
          <a:bodyPr/>
          <a:lstStyle/>
          <a:p>
            <a:r>
              <a:rPr lang="tr-TR" dirty="0"/>
              <a:t>Aktivasyon Fonksiyonu Türlerinin Denklemleri</a:t>
            </a:r>
          </a:p>
        </p:txBody>
      </p:sp>
      <p:pic>
        <p:nvPicPr>
          <p:cNvPr id="5" name="Resim 5" descr="tablo içeren bir resim&#10;&#10;Açıklama otomatik olarak oluşturuldu">
            <a:extLst>
              <a:ext uri="{FF2B5EF4-FFF2-40B4-BE49-F238E27FC236}">
                <a16:creationId xmlns:a16="http://schemas.microsoft.com/office/drawing/2014/main" id="{83B38A29-AC35-9098-6D5D-CD51DA9EE24A}"/>
              </a:ext>
            </a:extLst>
          </p:cNvPr>
          <p:cNvPicPr>
            <a:picLocks noGrp="1" noChangeAspect="1"/>
          </p:cNvPicPr>
          <p:nvPr>
            <p:ph idx="1"/>
          </p:nvPr>
        </p:nvPicPr>
        <p:blipFill>
          <a:blip r:embed="rId2"/>
          <a:stretch>
            <a:fillRect/>
          </a:stretch>
        </p:blipFill>
        <p:spPr>
          <a:xfrm>
            <a:off x="2185739" y="2091906"/>
            <a:ext cx="7414782" cy="3699294"/>
          </a:xfrm>
        </p:spPr>
      </p:pic>
    </p:spTree>
    <p:extLst>
      <p:ext uri="{BB962C8B-B14F-4D97-AF65-F5344CB8AC3E}">
        <p14:creationId xmlns:p14="http://schemas.microsoft.com/office/powerpoint/2010/main" val="703966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912432-C5F3-6205-26DA-3C369292E321}"/>
              </a:ext>
            </a:extLst>
          </p:cNvPr>
          <p:cNvSpPr>
            <a:spLocks noGrp="1"/>
          </p:cNvSpPr>
          <p:nvPr>
            <p:ph type="title"/>
          </p:nvPr>
        </p:nvSpPr>
        <p:spPr>
          <a:xfrm>
            <a:off x="1141413" y="609600"/>
            <a:ext cx="9905998" cy="1703614"/>
          </a:xfrm>
        </p:spPr>
        <p:txBody>
          <a:bodyPr/>
          <a:lstStyle/>
          <a:p>
            <a:r>
              <a:rPr lang="tr-TR"/>
              <a:t>Geri yayılım (</a:t>
            </a:r>
            <a:r>
              <a:rPr lang="tr-TR" err="1"/>
              <a:t>backpropagation</a:t>
            </a:r>
            <a:r>
              <a:rPr lang="tr-TR"/>
              <a:t>)</a:t>
            </a:r>
          </a:p>
        </p:txBody>
      </p:sp>
      <p:sp>
        <p:nvSpPr>
          <p:cNvPr id="3" name="İçerik Yer Tutucusu 2">
            <a:extLst>
              <a:ext uri="{FF2B5EF4-FFF2-40B4-BE49-F238E27FC236}">
                <a16:creationId xmlns:a16="http://schemas.microsoft.com/office/drawing/2014/main" id="{24BDAF83-D167-4843-1E53-503EB2D207A8}"/>
              </a:ext>
            </a:extLst>
          </p:cNvPr>
          <p:cNvSpPr>
            <a:spLocks noGrp="1"/>
          </p:cNvSpPr>
          <p:nvPr>
            <p:ph idx="1"/>
          </p:nvPr>
        </p:nvSpPr>
        <p:spPr>
          <a:xfrm>
            <a:off x="1141413" y="1190625"/>
            <a:ext cx="9905998" cy="4600575"/>
          </a:xfrm>
        </p:spPr>
        <p:txBody>
          <a:bodyPr/>
          <a:lstStyle/>
          <a:p>
            <a:r>
              <a:rPr lang="tr-TR"/>
              <a:t>1986 yılında ilk </a:t>
            </a:r>
            <a:r>
              <a:rPr lang="tr-TR" err="1"/>
              <a:t>Rumelhart</a:t>
            </a:r>
            <a:r>
              <a:rPr lang="tr-TR"/>
              <a:t> ve arkadaşları tarafından kullanıldığından beri popülerlik kazanmıştır. Geri yayılım algoritması, ağın çıktısının belirlendiği ileri besleme ve oluşan hatanın </a:t>
            </a:r>
            <a:r>
              <a:rPr lang="tr-TR" err="1"/>
              <a:t>Gradyan'ı</a:t>
            </a:r>
            <a:r>
              <a:rPr lang="tr-TR"/>
              <a:t> azaltacak şekilde geri yayılarak ağırlıkların güncellendiği geri besleme safhalarından oluşmaktadır.</a:t>
            </a:r>
          </a:p>
          <a:p>
            <a:pPr>
              <a:buClr>
                <a:srgbClr val="FFFFFF"/>
              </a:buClr>
            </a:pPr>
            <a:r>
              <a:rPr lang="tr-TR"/>
              <a:t>Geri yayılım algoritması, delta kuralı ve Gradyan İnişi adı verilen tekniği kullanarak ağırlık uzayında hata fonksiyonunun minimum değerini arar. Hata fonksiyonunu en aza indiren ağırlık daha sonra öğrenme problemine bir çözüm olarak kabul edilir.</a:t>
            </a:r>
          </a:p>
        </p:txBody>
      </p:sp>
    </p:spTree>
    <p:extLst>
      <p:ext uri="{BB962C8B-B14F-4D97-AF65-F5344CB8AC3E}">
        <p14:creationId xmlns:p14="http://schemas.microsoft.com/office/powerpoint/2010/main" val="778663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7D8031-45B1-787D-41A7-4F2CDC624806}"/>
              </a:ext>
            </a:extLst>
          </p:cNvPr>
          <p:cNvSpPr>
            <a:spLocks noGrp="1"/>
          </p:cNvSpPr>
          <p:nvPr>
            <p:ph type="title"/>
          </p:nvPr>
        </p:nvSpPr>
        <p:spPr>
          <a:xfrm>
            <a:off x="1141413" y="609600"/>
            <a:ext cx="9905998" cy="1279072"/>
          </a:xfrm>
        </p:spPr>
        <p:txBody>
          <a:bodyPr/>
          <a:lstStyle/>
          <a:p>
            <a:r>
              <a:rPr lang="tr-TR"/>
              <a:t>Geri Yayılım Nasıl Çalışır</a:t>
            </a:r>
          </a:p>
        </p:txBody>
      </p:sp>
      <p:sp>
        <p:nvSpPr>
          <p:cNvPr id="3" name="İçerik Yer Tutucusu 2">
            <a:extLst>
              <a:ext uri="{FF2B5EF4-FFF2-40B4-BE49-F238E27FC236}">
                <a16:creationId xmlns:a16="http://schemas.microsoft.com/office/drawing/2014/main" id="{BD5D585B-7FCF-D0FF-EAE2-2E4D17D5DC7D}"/>
              </a:ext>
            </a:extLst>
          </p:cNvPr>
          <p:cNvSpPr>
            <a:spLocks noGrp="1"/>
          </p:cNvSpPr>
          <p:nvPr>
            <p:ph sz="half" idx="1"/>
          </p:nvPr>
        </p:nvSpPr>
        <p:spPr>
          <a:xfrm>
            <a:off x="1767341" y="4218213"/>
            <a:ext cx="8659586" cy="1205595"/>
          </a:xfrm>
        </p:spPr>
        <p:txBody>
          <a:bodyPr/>
          <a:lstStyle/>
          <a:p>
            <a:r>
              <a:rPr lang="tr-TR"/>
              <a:t>Sadece Giriş ve İstenilen Çıkış değerlerimiz mevcut. Buna bir rastgele "W" değeri ekleyip modelimizin ne olduğunu görelim.</a:t>
            </a:r>
          </a:p>
        </p:txBody>
      </p:sp>
      <p:pic>
        <p:nvPicPr>
          <p:cNvPr id="6" name="Resim 6" descr="tablo içeren bir resim&#10;&#10;Açıklama otomatik olarak oluşturuldu">
            <a:extLst>
              <a:ext uri="{FF2B5EF4-FFF2-40B4-BE49-F238E27FC236}">
                <a16:creationId xmlns:a16="http://schemas.microsoft.com/office/drawing/2014/main" id="{14CACCFC-AF4C-C8EF-9948-A2D87FE5AAB7}"/>
              </a:ext>
            </a:extLst>
          </p:cNvPr>
          <p:cNvPicPr>
            <a:picLocks noGrp="1" noChangeAspect="1"/>
          </p:cNvPicPr>
          <p:nvPr>
            <p:ph sz="half" idx="2"/>
          </p:nvPr>
        </p:nvPicPr>
        <p:blipFill>
          <a:blip r:embed="rId2"/>
          <a:stretch>
            <a:fillRect/>
          </a:stretch>
        </p:blipFill>
        <p:spPr>
          <a:xfrm>
            <a:off x="2578328" y="2142542"/>
            <a:ext cx="7026726" cy="1574148"/>
          </a:xfrm>
        </p:spPr>
      </p:pic>
    </p:spTree>
    <p:extLst>
      <p:ext uri="{BB962C8B-B14F-4D97-AF65-F5344CB8AC3E}">
        <p14:creationId xmlns:p14="http://schemas.microsoft.com/office/powerpoint/2010/main" val="3939564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BF11492-CF46-2F7F-4F40-471091C81AED}"/>
              </a:ext>
            </a:extLst>
          </p:cNvPr>
          <p:cNvSpPr>
            <a:spLocks noGrp="1"/>
          </p:cNvSpPr>
          <p:nvPr>
            <p:ph sz="half" idx="1"/>
          </p:nvPr>
        </p:nvSpPr>
        <p:spPr>
          <a:xfrm>
            <a:off x="2828698" y="3932463"/>
            <a:ext cx="6536872" cy="1246416"/>
          </a:xfrm>
        </p:spPr>
        <p:txBody>
          <a:bodyPr/>
          <a:lstStyle/>
          <a:p>
            <a:r>
              <a:rPr lang="tr-TR"/>
              <a:t>Model Çıktısı ile İstenilen Çıktı arasındaki farka dikkat edelim</a:t>
            </a:r>
          </a:p>
        </p:txBody>
      </p:sp>
      <p:pic>
        <p:nvPicPr>
          <p:cNvPr id="5" name="Resim 5" descr="tablo içeren bir resim&#10;&#10;Açıklama otomatik olarak oluşturuldu">
            <a:extLst>
              <a:ext uri="{FF2B5EF4-FFF2-40B4-BE49-F238E27FC236}">
                <a16:creationId xmlns:a16="http://schemas.microsoft.com/office/drawing/2014/main" id="{F79EC627-3A30-DC0C-273B-924F03E98DF2}"/>
              </a:ext>
            </a:extLst>
          </p:cNvPr>
          <p:cNvPicPr>
            <a:picLocks noGrp="1" noChangeAspect="1"/>
          </p:cNvPicPr>
          <p:nvPr>
            <p:ph sz="half" idx="2"/>
          </p:nvPr>
        </p:nvPicPr>
        <p:blipFill>
          <a:blip r:embed="rId2"/>
          <a:stretch>
            <a:fillRect/>
          </a:stretch>
        </p:blipFill>
        <p:spPr>
          <a:xfrm>
            <a:off x="1956253" y="1876425"/>
            <a:ext cx="8289017" cy="1648277"/>
          </a:xfrm>
        </p:spPr>
      </p:pic>
    </p:spTree>
    <p:extLst>
      <p:ext uri="{BB962C8B-B14F-4D97-AF65-F5344CB8AC3E}">
        <p14:creationId xmlns:p14="http://schemas.microsoft.com/office/powerpoint/2010/main" val="3585040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3788585-D6DC-50EC-A054-C0B51CADAF1E}"/>
              </a:ext>
            </a:extLst>
          </p:cNvPr>
          <p:cNvSpPr>
            <a:spLocks noGrp="1"/>
          </p:cNvSpPr>
          <p:nvPr>
            <p:ph sz="half" idx="1"/>
          </p:nvPr>
        </p:nvSpPr>
        <p:spPr>
          <a:xfrm>
            <a:off x="1481591" y="3905247"/>
            <a:ext cx="9244693" cy="1382488"/>
          </a:xfrm>
        </p:spPr>
        <p:txBody>
          <a:bodyPr/>
          <a:lstStyle/>
          <a:p>
            <a:r>
              <a:rPr lang="tr-TR"/>
              <a:t>"W" değerimiz 3 iken Mutlak ve Kare Hatalarını görüyoruz. Şimdi "W" değerini 4 yapalım</a:t>
            </a:r>
          </a:p>
        </p:txBody>
      </p:sp>
      <p:pic>
        <p:nvPicPr>
          <p:cNvPr id="8" name="Resim 8" descr="tablo içeren bir resim&#10;&#10;Açıklama otomatik olarak oluşturuldu">
            <a:extLst>
              <a:ext uri="{FF2B5EF4-FFF2-40B4-BE49-F238E27FC236}">
                <a16:creationId xmlns:a16="http://schemas.microsoft.com/office/drawing/2014/main" id="{3A4B4C3A-F8F7-F20A-DBA5-EC268E22046D}"/>
              </a:ext>
            </a:extLst>
          </p:cNvPr>
          <p:cNvPicPr>
            <a:picLocks noGrp="1" noChangeAspect="1"/>
          </p:cNvPicPr>
          <p:nvPr>
            <p:ph sz="half" idx="2"/>
          </p:nvPr>
        </p:nvPicPr>
        <p:blipFill>
          <a:blip r:embed="rId2"/>
          <a:stretch>
            <a:fillRect/>
          </a:stretch>
        </p:blipFill>
        <p:spPr>
          <a:xfrm>
            <a:off x="1829934" y="1554462"/>
            <a:ext cx="8523513" cy="2260453"/>
          </a:xfrm>
        </p:spPr>
      </p:pic>
    </p:spTree>
    <p:extLst>
      <p:ext uri="{BB962C8B-B14F-4D97-AF65-F5344CB8AC3E}">
        <p14:creationId xmlns:p14="http://schemas.microsoft.com/office/powerpoint/2010/main" val="2846110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B6195E7-5098-88D5-44D4-E0E0CCB61F2D}"/>
              </a:ext>
            </a:extLst>
          </p:cNvPr>
          <p:cNvSpPr>
            <a:spLocks noGrp="1"/>
          </p:cNvSpPr>
          <p:nvPr>
            <p:ph sz="half" idx="1"/>
          </p:nvPr>
        </p:nvSpPr>
        <p:spPr>
          <a:xfrm>
            <a:off x="1576841" y="3878035"/>
            <a:ext cx="9067800" cy="1559380"/>
          </a:xfrm>
        </p:spPr>
        <p:txBody>
          <a:bodyPr/>
          <a:lstStyle/>
          <a:p>
            <a:r>
              <a:rPr lang="tr-TR"/>
              <a:t>"W" değeri 4 olduğunda Kare Hatamız neredeyse 4 katı büyüklüğe ulaştı. Yani "W" değerini arttırmanın bir anlamı yok. Şimdi "W" değerini düşürelim ve farkı görelim.</a:t>
            </a:r>
          </a:p>
        </p:txBody>
      </p:sp>
      <p:pic>
        <p:nvPicPr>
          <p:cNvPr id="9" name="Resim 9" descr="tablo içeren bir resim&#10;&#10;Açıklama otomatik olarak oluşturuldu">
            <a:extLst>
              <a:ext uri="{FF2B5EF4-FFF2-40B4-BE49-F238E27FC236}">
                <a16:creationId xmlns:a16="http://schemas.microsoft.com/office/drawing/2014/main" id="{246F3CE0-D9F5-1C75-5A0C-C8F372F5EBA4}"/>
              </a:ext>
            </a:extLst>
          </p:cNvPr>
          <p:cNvPicPr>
            <a:picLocks noGrp="1" noChangeAspect="1"/>
          </p:cNvPicPr>
          <p:nvPr>
            <p:ph sz="half" idx="2"/>
          </p:nvPr>
        </p:nvPicPr>
        <p:blipFill>
          <a:blip r:embed="rId2"/>
          <a:stretch>
            <a:fillRect/>
          </a:stretch>
        </p:blipFill>
        <p:spPr>
          <a:xfrm>
            <a:off x="1685698" y="1420690"/>
            <a:ext cx="8850085" cy="2089847"/>
          </a:xfrm>
        </p:spPr>
      </p:pic>
    </p:spTree>
    <p:extLst>
      <p:ext uri="{BB962C8B-B14F-4D97-AF65-F5344CB8AC3E}">
        <p14:creationId xmlns:p14="http://schemas.microsoft.com/office/powerpoint/2010/main" val="2549061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260F807-DA92-90E3-509B-97422D6F2E53}"/>
              </a:ext>
            </a:extLst>
          </p:cNvPr>
          <p:cNvSpPr>
            <a:spLocks noGrp="1"/>
          </p:cNvSpPr>
          <p:nvPr>
            <p:ph idx="1"/>
          </p:nvPr>
        </p:nvSpPr>
        <p:spPr>
          <a:xfrm>
            <a:off x="1141413" y="716642"/>
            <a:ext cx="9905998" cy="5074558"/>
          </a:xfrm>
        </p:spPr>
        <p:txBody>
          <a:bodyPr/>
          <a:lstStyle/>
          <a:p>
            <a:r>
              <a:rPr lang="tr-TR"/>
              <a:t>1960 yılında </a:t>
            </a:r>
            <a:r>
              <a:rPr lang="tr-TR" err="1"/>
              <a:t>Widrow</a:t>
            </a:r>
            <a:r>
              <a:rPr lang="tr-TR"/>
              <a:t> ve </a:t>
            </a:r>
            <a:r>
              <a:rPr lang="tr-TR" err="1"/>
              <a:t>Hoff</a:t>
            </a:r>
            <a:r>
              <a:rPr lang="tr-TR"/>
              <a:t>, </a:t>
            </a:r>
            <a:r>
              <a:rPr lang="tr-TR" err="1"/>
              <a:t>Multilayer</a:t>
            </a:r>
            <a:r>
              <a:rPr lang="tr-TR"/>
              <a:t> </a:t>
            </a:r>
            <a:r>
              <a:rPr lang="tr-TR" err="1"/>
              <a:t>Perceptron</a:t>
            </a:r>
            <a:r>
              <a:rPr lang="tr-TR"/>
              <a:t> yapısına geçen ilk çalışmayı yapmışlardır.</a:t>
            </a:r>
          </a:p>
          <a:p>
            <a:pPr>
              <a:buClr>
                <a:srgbClr val="FFFFFF"/>
              </a:buClr>
            </a:pPr>
            <a:r>
              <a:rPr lang="tr-TR"/>
              <a:t>1974 yılında Paul </a:t>
            </a:r>
            <a:r>
              <a:rPr lang="tr-TR" err="1"/>
              <a:t>Werbos</a:t>
            </a:r>
            <a:r>
              <a:rPr lang="tr-TR"/>
              <a:t> ABD'de "Geri Yayılım" fikrini sinir ağları uygulamasını doktora tezine not eden ilk kişidir. </a:t>
            </a:r>
          </a:p>
          <a:p>
            <a:pPr>
              <a:buClr>
                <a:srgbClr val="FFFFFF"/>
              </a:buClr>
            </a:pPr>
            <a:r>
              <a:rPr lang="tr-TR"/>
              <a:t>1989 yılında </a:t>
            </a:r>
            <a:r>
              <a:rPr lang="tr-TR" err="1"/>
              <a:t>Yann</a:t>
            </a:r>
            <a:r>
              <a:rPr lang="tr-TR"/>
              <a:t> </a:t>
            </a:r>
            <a:r>
              <a:rPr lang="tr-TR" err="1"/>
              <a:t>LeCun</a:t>
            </a:r>
            <a:r>
              <a:rPr lang="tr-TR"/>
              <a:t>, Geri Yayılımdaki kısıtlamaların kullanımının ve bunun sinir ağı mimarisine entegrasyonunun algoritmaları eğitmek için nasıl kullanılabileceğini gösteren bir makale yayınladı. Bu makale ABD Posta Servisi tarafından sağlanan elle yazılmış posta kodu rakamlarını tanımak için bir sinir ağından başarıyla yararlanıldı.</a:t>
            </a:r>
          </a:p>
        </p:txBody>
      </p:sp>
    </p:spTree>
    <p:extLst>
      <p:ext uri="{BB962C8B-B14F-4D97-AF65-F5344CB8AC3E}">
        <p14:creationId xmlns:p14="http://schemas.microsoft.com/office/powerpoint/2010/main" val="809067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5" descr="tablo içeren bir resim&#10;&#10;Açıklama otomatik olarak oluşturuldu">
            <a:extLst>
              <a:ext uri="{FF2B5EF4-FFF2-40B4-BE49-F238E27FC236}">
                <a16:creationId xmlns:a16="http://schemas.microsoft.com/office/drawing/2014/main" id="{E5FECECB-6457-78A4-E667-72DE40AF5A58}"/>
              </a:ext>
            </a:extLst>
          </p:cNvPr>
          <p:cNvPicPr>
            <a:picLocks noChangeAspect="1"/>
          </p:cNvPicPr>
          <p:nvPr/>
        </p:nvPicPr>
        <p:blipFill>
          <a:blip r:embed="rId2"/>
          <a:stretch>
            <a:fillRect/>
          </a:stretch>
        </p:blipFill>
        <p:spPr>
          <a:xfrm>
            <a:off x="1635578" y="1296055"/>
            <a:ext cx="8920842" cy="2132291"/>
          </a:xfrm>
          <a:prstGeom prst="rect">
            <a:avLst/>
          </a:prstGeom>
        </p:spPr>
      </p:pic>
      <p:sp>
        <p:nvSpPr>
          <p:cNvPr id="6" name="İçerik Yer Tutucusu 2">
            <a:extLst>
              <a:ext uri="{FF2B5EF4-FFF2-40B4-BE49-F238E27FC236}">
                <a16:creationId xmlns:a16="http://schemas.microsoft.com/office/drawing/2014/main" id="{68FC3EFA-FC97-DA42-0D6D-8438589F35DE}"/>
              </a:ext>
            </a:extLst>
          </p:cNvPr>
          <p:cNvSpPr txBox="1">
            <a:spLocks/>
          </p:cNvSpPr>
          <p:nvPr/>
        </p:nvSpPr>
        <p:spPr>
          <a:xfrm>
            <a:off x="1557791" y="4068535"/>
            <a:ext cx="9067800" cy="1121230"/>
          </a:xfrm>
          <a:prstGeom prst="rect">
            <a:avLst/>
          </a:prstGeom>
        </p:spPr>
        <p:txBody>
          <a:bodyPr lIns="91440" tIns="45720" rIns="91440" bIns="45720" anchor="t"/>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tr-TR"/>
              <a:t>"W" değeri 2 olduğunda Model Çıktımız ve Kare Hatamız neredeyse en düşük seviyeye geldi. Bu çıkarımdan yola çıkarak "W" değerimizi bu çalışma için arttırmak yerine azaltmak daha sağlıklı sonuçlar almamızı sağlar.</a:t>
            </a:r>
          </a:p>
        </p:txBody>
      </p:sp>
    </p:spTree>
    <p:extLst>
      <p:ext uri="{BB962C8B-B14F-4D97-AF65-F5344CB8AC3E}">
        <p14:creationId xmlns:p14="http://schemas.microsoft.com/office/powerpoint/2010/main" val="3746963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2D5DC4A-7857-9090-CAF8-8CE38A7CE50F}"/>
              </a:ext>
            </a:extLst>
          </p:cNvPr>
          <p:cNvSpPr>
            <a:spLocks noGrp="1"/>
          </p:cNvSpPr>
          <p:nvPr>
            <p:ph idx="1"/>
          </p:nvPr>
        </p:nvSpPr>
        <p:spPr>
          <a:xfrm>
            <a:off x="1141413" y="721178"/>
            <a:ext cx="9905998" cy="5070022"/>
          </a:xfrm>
        </p:spPr>
        <p:txBody>
          <a:bodyPr/>
          <a:lstStyle/>
          <a:p>
            <a:pPr marL="0" indent="0">
              <a:buNone/>
            </a:pPr>
            <a:r>
              <a:rPr lang="tr-TR"/>
              <a:t>Yukarıdaki tabloda ne yaptık:</a:t>
            </a:r>
          </a:p>
          <a:p>
            <a:r>
              <a:rPr lang="tr-TR"/>
              <a:t>"W" olarak rastgele bir ağırlık değerini başlattık ve ileriye doğru yayıldık.</a:t>
            </a:r>
          </a:p>
          <a:p>
            <a:pPr>
              <a:buClr>
                <a:srgbClr val="FFFFFF"/>
              </a:buClr>
            </a:pPr>
            <a:r>
              <a:rPr lang="tr-TR"/>
              <a:t>Bir hata olduğunu fark ettik. Bu hatayı azaltmak için geriye doğru yayıldık ve "W" değerini arttırdık.</a:t>
            </a:r>
          </a:p>
          <a:p>
            <a:pPr>
              <a:buClr>
                <a:srgbClr val="FFFFFF"/>
              </a:buClr>
            </a:pPr>
            <a:r>
              <a:rPr lang="tr-TR"/>
              <a:t>"W" değeri arttıkça hata artıyor, azaldıkça hata azalıyor ve bu sayede "W" değerini arttıramayacağımızı anladık.</a:t>
            </a:r>
          </a:p>
          <a:p>
            <a:pPr>
              <a:buClr>
                <a:srgbClr val="FFFFFF"/>
              </a:buClr>
            </a:pPr>
            <a:r>
              <a:rPr lang="tr-TR"/>
              <a:t>Bu sefer geriye doğru yayılarak "W" değerini azalttık.</a:t>
            </a:r>
          </a:p>
          <a:p>
            <a:pPr>
              <a:buClr>
                <a:srgbClr val="FFFFFF"/>
              </a:buClr>
            </a:pPr>
            <a:r>
              <a:rPr lang="tr-TR"/>
              <a:t>Hatanın azaldığını fark ettik.</a:t>
            </a:r>
          </a:p>
        </p:txBody>
      </p:sp>
    </p:spTree>
    <p:extLst>
      <p:ext uri="{BB962C8B-B14F-4D97-AF65-F5344CB8AC3E}">
        <p14:creationId xmlns:p14="http://schemas.microsoft.com/office/powerpoint/2010/main" val="3328314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C92E07A-5DD5-AD8C-BB3C-68CEDA2201BD}"/>
              </a:ext>
            </a:extLst>
          </p:cNvPr>
          <p:cNvSpPr>
            <a:spLocks noGrp="1"/>
          </p:cNvSpPr>
          <p:nvPr>
            <p:ph sz="half" idx="1"/>
          </p:nvPr>
        </p:nvSpPr>
        <p:spPr>
          <a:xfrm>
            <a:off x="925752" y="869830"/>
            <a:ext cx="5236233" cy="838202"/>
          </a:xfrm>
        </p:spPr>
        <p:txBody>
          <a:bodyPr/>
          <a:lstStyle/>
          <a:p>
            <a:pPr marL="0" indent="0">
              <a:buNone/>
            </a:pPr>
            <a:r>
              <a:rPr lang="tr-TR" dirty="0"/>
              <a:t>Gelin şimdi de Geri yayılımı matematiksel ifadeye dökelim</a:t>
            </a:r>
          </a:p>
        </p:txBody>
      </p:sp>
      <p:pic>
        <p:nvPicPr>
          <p:cNvPr id="6" name="Resim 6">
            <a:extLst>
              <a:ext uri="{FF2B5EF4-FFF2-40B4-BE49-F238E27FC236}">
                <a16:creationId xmlns:a16="http://schemas.microsoft.com/office/drawing/2014/main" id="{CA26BD5D-1AB5-34CB-D2FD-E15928DE97CB}"/>
              </a:ext>
            </a:extLst>
          </p:cNvPr>
          <p:cNvPicPr>
            <a:picLocks noGrp="1" noChangeAspect="1"/>
          </p:cNvPicPr>
          <p:nvPr>
            <p:ph sz="half" idx="2"/>
          </p:nvPr>
        </p:nvPicPr>
        <p:blipFill>
          <a:blip r:embed="rId2"/>
          <a:stretch>
            <a:fillRect/>
          </a:stretch>
        </p:blipFill>
        <p:spPr>
          <a:xfrm>
            <a:off x="6205746" y="2113741"/>
            <a:ext cx="5303627" cy="2632673"/>
          </a:xfrm>
        </p:spPr>
      </p:pic>
      <p:pic>
        <p:nvPicPr>
          <p:cNvPr id="8" name="Resim 8">
            <a:extLst>
              <a:ext uri="{FF2B5EF4-FFF2-40B4-BE49-F238E27FC236}">
                <a16:creationId xmlns:a16="http://schemas.microsoft.com/office/drawing/2014/main" id="{80392B6D-31A6-FC57-468C-B0A40C9C9AB4}"/>
              </a:ext>
            </a:extLst>
          </p:cNvPr>
          <p:cNvPicPr>
            <a:picLocks noChangeAspect="1"/>
          </p:cNvPicPr>
          <p:nvPr/>
        </p:nvPicPr>
        <p:blipFill>
          <a:blip r:embed="rId3"/>
          <a:stretch>
            <a:fillRect/>
          </a:stretch>
        </p:blipFill>
        <p:spPr>
          <a:xfrm>
            <a:off x="1024747" y="2020828"/>
            <a:ext cx="2421866" cy="515966"/>
          </a:xfrm>
          <a:prstGeom prst="rect">
            <a:avLst/>
          </a:prstGeom>
        </p:spPr>
      </p:pic>
      <p:pic>
        <p:nvPicPr>
          <p:cNvPr id="9" name="Resim 9">
            <a:extLst>
              <a:ext uri="{FF2B5EF4-FFF2-40B4-BE49-F238E27FC236}">
                <a16:creationId xmlns:a16="http://schemas.microsoft.com/office/drawing/2014/main" id="{00ED97D3-92BC-8D8B-3812-D27F79D0AC5D}"/>
              </a:ext>
            </a:extLst>
          </p:cNvPr>
          <p:cNvPicPr>
            <a:picLocks noChangeAspect="1"/>
          </p:cNvPicPr>
          <p:nvPr/>
        </p:nvPicPr>
        <p:blipFill>
          <a:blip r:embed="rId4"/>
          <a:stretch>
            <a:fillRect/>
          </a:stretch>
        </p:blipFill>
        <p:spPr>
          <a:xfrm>
            <a:off x="1017828" y="2735023"/>
            <a:ext cx="2536345" cy="496557"/>
          </a:xfrm>
          <a:prstGeom prst="rect">
            <a:avLst/>
          </a:prstGeom>
        </p:spPr>
      </p:pic>
      <p:sp>
        <p:nvSpPr>
          <p:cNvPr id="12" name="İçerik Yer Tutucusu 2">
            <a:extLst>
              <a:ext uri="{FF2B5EF4-FFF2-40B4-BE49-F238E27FC236}">
                <a16:creationId xmlns:a16="http://schemas.microsoft.com/office/drawing/2014/main" id="{1274C732-E67B-0013-B655-809746862C5B}"/>
              </a:ext>
            </a:extLst>
          </p:cNvPr>
          <p:cNvSpPr txBox="1">
            <a:spLocks/>
          </p:cNvSpPr>
          <p:nvPr/>
        </p:nvSpPr>
        <p:spPr>
          <a:xfrm>
            <a:off x="833737" y="3624532"/>
            <a:ext cx="5236233" cy="83820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tr-TR" dirty="0"/>
              <a:t>Şimdi f'den "Geriye Yayılalım" yani kısmi türev alarak geriye gelelim.</a:t>
            </a:r>
          </a:p>
        </p:txBody>
      </p:sp>
      <p:pic>
        <p:nvPicPr>
          <p:cNvPr id="13" name="Resim 13" descr="metin içeren bir resim&#10;&#10;Açıklama otomatik olarak oluşturuldu">
            <a:extLst>
              <a:ext uri="{FF2B5EF4-FFF2-40B4-BE49-F238E27FC236}">
                <a16:creationId xmlns:a16="http://schemas.microsoft.com/office/drawing/2014/main" id="{F7436207-6503-12C9-9924-AA96D7CAFF9F}"/>
              </a:ext>
            </a:extLst>
          </p:cNvPr>
          <p:cNvPicPr>
            <a:picLocks noChangeAspect="1"/>
          </p:cNvPicPr>
          <p:nvPr/>
        </p:nvPicPr>
        <p:blipFill>
          <a:blip r:embed="rId5"/>
          <a:stretch>
            <a:fillRect/>
          </a:stretch>
        </p:blipFill>
        <p:spPr>
          <a:xfrm>
            <a:off x="920690" y="4726017"/>
            <a:ext cx="3276958" cy="1273474"/>
          </a:xfrm>
          <a:prstGeom prst="rect">
            <a:avLst/>
          </a:prstGeom>
        </p:spPr>
      </p:pic>
    </p:spTree>
    <p:extLst>
      <p:ext uri="{BB962C8B-B14F-4D97-AF65-F5344CB8AC3E}">
        <p14:creationId xmlns:p14="http://schemas.microsoft.com/office/powerpoint/2010/main" val="38532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0A5BB6A-B994-67C9-8F57-B4F138EEB849}"/>
              </a:ext>
            </a:extLst>
          </p:cNvPr>
          <p:cNvSpPr>
            <a:spLocks noGrp="1"/>
          </p:cNvSpPr>
          <p:nvPr>
            <p:ph idx="1"/>
          </p:nvPr>
        </p:nvSpPr>
        <p:spPr>
          <a:xfrm>
            <a:off x="1141413" y="711679"/>
            <a:ext cx="9905998" cy="2074654"/>
          </a:xfrm>
        </p:spPr>
        <p:txBody>
          <a:bodyPr/>
          <a:lstStyle/>
          <a:p>
            <a:pPr marL="0" indent="0">
              <a:buNone/>
            </a:pPr>
            <a:r>
              <a:rPr lang="tr-TR" dirty="0"/>
              <a:t>Kısmi türev alırken bir başka değinmemiz gereken matematiksel işlem ise "Zincir </a:t>
            </a:r>
            <a:r>
              <a:rPr lang="tr-TR" dirty="0" err="1"/>
              <a:t>Kuralı"dır</a:t>
            </a:r>
            <a:r>
              <a:rPr lang="tr-TR" dirty="0"/>
              <a:t>.</a:t>
            </a:r>
          </a:p>
          <a:p>
            <a:r>
              <a:rPr lang="tr-TR" dirty="0"/>
              <a:t>Zincir Kuralı: </a:t>
            </a:r>
            <a:r>
              <a:rPr lang="tr-TR" dirty="0" err="1"/>
              <a:t>f'in</a:t>
            </a:r>
            <a:r>
              <a:rPr lang="tr-TR" dirty="0"/>
              <a:t> y'ye göre türevini alırken eğer bir işlem daha varsa orada Zincir </a:t>
            </a:r>
            <a:r>
              <a:rPr lang="tr-TR" dirty="0" err="1"/>
              <a:t>Kuralı'nı</a:t>
            </a:r>
            <a:r>
              <a:rPr lang="tr-TR" dirty="0"/>
              <a:t> uygularız.</a:t>
            </a:r>
          </a:p>
        </p:txBody>
      </p:sp>
      <p:pic>
        <p:nvPicPr>
          <p:cNvPr id="5" name="Resim 5">
            <a:extLst>
              <a:ext uri="{FF2B5EF4-FFF2-40B4-BE49-F238E27FC236}">
                <a16:creationId xmlns:a16="http://schemas.microsoft.com/office/drawing/2014/main" id="{4EA4F42C-DE42-318F-BB04-BE34A92D5363}"/>
              </a:ext>
            </a:extLst>
          </p:cNvPr>
          <p:cNvPicPr>
            <a:picLocks noChangeAspect="1"/>
          </p:cNvPicPr>
          <p:nvPr/>
        </p:nvPicPr>
        <p:blipFill>
          <a:blip r:embed="rId2"/>
          <a:stretch>
            <a:fillRect/>
          </a:stretch>
        </p:blipFill>
        <p:spPr>
          <a:xfrm>
            <a:off x="4849753" y="2878617"/>
            <a:ext cx="2433907" cy="1095015"/>
          </a:xfrm>
          <a:prstGeom prst="rect">
            <a:avLst/>
          </a:prstGeom>
        </p:spPr>
      </p:pic>
    </p:spTree>
    <p:extLst>
      <p:ext uri="{BB962C8B-B14F-4D97-AF65-F5344CB8AC3E}">
        <p14:creationId xmlns:p14="http://schemas.microsoft.com/office/powerpoint/2010/main" val="27894969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4901F4-068B-7155-F423-611293E7599D}"/>
              </a:ext>
            </a:extLst>
          </p:cNvPr>
          <p:cNvSpPr>
            <a:spLocks noGrp="1"/>
          </p:cNvSpPr>
          <p:nvPr>
            <p:ph type="title"/>
          </p:nvPr>
        </p:nvSpPr>
        <p:spPr>
          <a:xfrm>
            <a:off x="1141413" y="609600"/>
            <a:ext cx="9905998" cy="1013604"/>
          </a:xfrm>
        </p:spPr>
        <p:txBody>
          <a:bodyPr/>
          <a:lstStyle/>
          <a:p>
            <a:r>
              <a:rPr lang="tr-TR" dirty="0"/>
              <a:t>Kaynakça</a:t>
            </a:r>
          </a:p>
        </p:txBody>
      </p:sp>
      <p:sp>
        <p:nvSpPr>
          <p:cNvPr id="3" name="İçerik Yer Tutucusu 2">
            <a:extLst>
              <a:ext uri="{FF2B5EF4-FFF2-40B4-BE49-F238E27FC236}">
                <a16:creationId xmlns:a16="http://schemas.microsoft.com/office/drawing/2014/main" id="{7CEAB0A1-F617-E20F-E80A-3561EC8DFEAC}"/>
              </a:ext>
            </a:extLst>
          </p:cNvPr>
          <p:cNvSpPr>
            <a:spLocks noGrp="1"/>
          </p:cNvSpPr>
          <p:nvPr>
            <p:ph idx="1"/>
          </p:nvPr>
        </p:nvSpPr>
        <p:spPr>
          <a:xfrm>
            <a:off x="1141413" y="1516811"/>
            <a:ext cx="9905998" cy="4274389"/>
          </a:xfrm>
        </p:spPr>
        <p:txBody>
          <a:bodyPr>
            <a:normAutofit/>
          </a:bodyPr>
          <a:lstStyle/>
          <a:p>
            <a:pPr marL="342900" indent="-342900">
              <a:buClr>
                <a:srgbClr val="FFFFFF"/>
              </a:buClr>
            </a:pPr>
            <a:r>
              <a:rPr lang="tr-TR" dirty="0">
                <a:latin typeface="Liberation Sans"/>
                <a:hlinkClick r:id="rId2"/>
              </a:rPr>
              <a:t>https://evrimagaci.org/biyolojik-dizilimler-ve-derin-ogrenme-biyolojik-veri-setleri-yapay-zeka-arastirmalarinda-nasil-kullanilir-8766</a:t>
            </a:r>
            <a:endParaRPr lang="tr-TR">
              <a:latin typeface="Century Gothic"/>
            </a:endParaRPr>
          </a:p>
          <a:p>
            <a:pPr marL="342900" indent="-342900">
              <a:buClr>
                <a:srgbClr val="FFFFFF"/>
              </a:buClr>
            </a:pPr>
            <a:r>
              <a:rPr lang="tr-TR" dirty="0">
                <a:latin typeface="Liberation Sans"/>
                <a:hlinkClick r:id="rId3"/>
              </a:rPr>
              <a:t>https://tirendazakademi.medium.com/keras-i%CC%87le-yapay-si%CC%87ni%CC%87r-a%C4%9Flari-fb6b3e72070f</a:t>
            </a:r>
            <a:endParaRPr lang="tr-TR">
              <a:latin typeface="Century Gothic"/>
            </a:endParaRPr>
          </a:p>
          <a:p>
            <a:pPr marL="342900" indent="-342900">
              <a:buClr>
                <a:srgbClr val="FFFFFF"/>
              </a:buClr>
            </a:pPr>
            <a:r>
              <a:rPr lang="tr-TR" dirty="0">
                <a:latin typeface="Liberation Sans"/>
                <a:hlinkClick r:id="rId4"/>
              </a:rPr>
              <a:t>https://aws.amazon.com/tr/what-is/neural-network/</a:t>
            </a:r>
            <a:endParaRPr lang="tr-TR">
              <a:latin typeface="Century Gothic"/>
            </a:endParaRPr>
          </a:p>
          <a:p>
            <a:pPr marL="342900" indent="-342900">
              <a:buClr>
                <a:srgbClr val="FFFFFF"/>
              </a:buClr>
            </a:pPr>
            <a:r>
              <a:rPr lang="tr-TR" dirty="0">
                <a:latin typeface="Liberation Sans"/>
                <a:hlinkClick r:id="rId5"/>
              </a:rPr>
              <a:t>https://www.investopedia.com/terms/n/neuralnetwork.asp</a:t>
            </a:r>
            <a:endParaRPr lang="tr-TR">
              <a:latin typeface="Century Gothic"/>
            </a:endParaRPr>
          </a:p>
          <a:p>
            <a:pPr marL="342900" indent="-342900">
              <a:buClr>
                <a:srgbClr val="FFFFFF"/>
              </a:buClr>
            </a:pPr>
            <a:r>
              <a:rPr lang="tr-TR" dirty="0">
                <a:latin typeface="Liberation Sans"/>
                <a:hlinkClick r:id="rId6"/>
              </a:rPr>
              <a:t>https://www.ardamavi.com/2017/07/sinir-aglari.html</a:t>
            </a:r>
            <a:endParaRPr lang="tr-TR">
              <a:latin typeface="Century Gothic"/>
            </a:endParaRPr>
          </a:p>
          <a:p>
            <a:pPr marL="342900" indent="-342900">
              <a:buClr>
                <a:srgbClr val="FFFFFF"/>
              </a:buClr>
            </a:pPr>
            <a:r>
              <a:rPr lang="tr-TR" dirty="0">
                <a:latin typeface="Liberation Sans"/>
                <a:hlinkClick r:id="rId7"/>
              </a:rPr>
              <a:t>https://ayyucekizrak.medium.com/%C5%9Fu-kara-kutuyu-a%C3%A7alim-yapay-sinir-a%C4%9Flar%C4%B1-7b65c6a5264a</a:t>
            </a:r>
            <a:endParaRPr lang="tr-TR" dirty="0">
              <a:latin typeface="Century Gothic"/>
            </a:endParaRPr>
          </a:p>
          <a:p>
            <a:pPr marL="342900" indent="-342900">
              <a:buClr>
                <a:srgbClr val="FFFFFF"/>
              </a:buClr>
            </a:pPr>
            <a:r>
              <a:rPr lang="tr-TR" dirty="0">
                <a:latin typeface="Liberation Sans"/>
                <a:hlinkClick r:id="rId8"/>
              </a:rPr>
              <a:t>https://www.tutorialspoint.com/artificial_intelligence/artificial_intelligence_neural_networks.htm</a:t>
            </a:r>
            <a:endParaRPr lang="tr-TR" dirty="0">
              <a:latin typeface="Century Gothic"/>
            </a:endParaRPr>
          </a:p>
        </p:txBody>
      </p:sp>
    </p:spTree>
    <p:extLst>
      <p:ext uri="{BB962C8B-B14F-4D97-AF65-F5344CB8AC3E}">
        <p14:creationId xmlns:p14="http://schemas.microsoft.com/office/powerpoint/2010/main" val="28730916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27C0904-65AA-7473-9338-1B60BD340AED}"/>
              </a:ext>
            </a:extLst>
          </p:cNvPr>
          <p:cNvSpPr>
            <a:spLocks noGrp="1"/>
          </p:cNvSpPr>
          <p:nvPr>
            <p:ph idx="1"/>
          </p:nvPr>
        </p:nvSpPr>
        <p:spPr>
          <a:xfrm>
            <a:off x="1141413" y="639793"/>
            <a:ext cx="9905998" cy="5151407"/>
          </a:xfrm>
        </p:spPr>
        <p:txBody>
          <a:bodyPr/>
          <a:lstStyle/>
          <a:p>
            <a:pPr marL="342900" indent="-342900"/>
            <a:r>
              <a:rPr lang="tr-TR" dirty="0">
                <a:latin typeface="Liberation Sans"/>
                <a:hlinkClick r:id="rId2"/>
              </a:rPr>
              <a:t>http://veribilimci.org/yapay-sinir-aglari-ysa-nedir-bolum-1/</a:t>
            </a:r>
            <a:endParaRPr lang="tr-TR"/>
          </a:p>
          <a:p>
            <a:pPr marL="342900" indent="-342900">
              <a:buClr>
                <a:srgbClr val="FFFFFF"/>
              </a:buClr>
            </a:pPr>
            <a:r>
              <a:rPr lang="tr-TR" dirty="0">
                <a:latin typeface="Liberation Sans"/>
                <a:hlinkClick r:id="rId3"/>
              </a:rPr>
              <a:t>https://dergipark.org.tr/tr/download/article-file/398974</a:t>
            </a:r>
            <a:endParaRPr lang="tr-TR" dirty="0"/>
          </a:p>
          <a:p>
            <a:pPr marL="342900" indent="-342900">
              <a:buClr>
                <a:srgbClr val="FFFFFF"/>
              </a:buClr>
            </a:pPr>
            <a:r>
              <a:rPr lang="tr-TR" dirty="0">
                <a:latin typeface="Liberation Sans"/>
                <a:hlinkClick r:id="rId4"/>
              </a:rPr>
              <a:t>https://atcold.github.io/pytorch-Deep-Learning/tr/week02/02-1/</a:t>
            </a:r>
            <a:endParaRPr lang="tr-TR" dirty="0"/>
          </a:p>
          <a:p>
            <a:pPr marL="342900" indent="-342900">
              <a:buClr>
                <a:srgbClr val="FFFFFF"/>
              </a:buClr>
            </a:pPr>
            <a:r>
              <a:rPr lang="tr-TR" dirty="0">
                <a:latin typeface="Liberation Sans"/>
                <a:hlinkClick r:id="rId5"/>
              </a:rPr>
              <a:t>https://ayyucekizrak.medium.com/derin-%C3%B6%C4%9Frenme-i%C3%A7in-aktivasyon-fonksiyonlar%C4%B1n%C4%B1n-kar%C5%9F%C4%B1la%C5%9Ft%C4%B1r%C4%B1lmas%C4%B1-cee17fd1d9cd</a:t>
            </a:r>
            <a:endParaRPr lang="tr-TR" dirty="0"/>
          </a:p>
          <a:p>
            <a:pPr marL="342900" indent="-342900">
              <a:buClr>
                <a:srgbClr val="FFFFFF"/>
              </a:buClr>
            </a:pPr>
            <a:r>
              <a:rPr lang="tr-TR" dirty="0">
                <a:latin typeface="Liberation Sans"/>
                <a:hlinkClick r:id="rId6"/>
              </a:rPr>
              <a:t>http://buyukveri.firat.edu.tr/2018/04/17/derin-sinir-aglari-icin-aktivasyon-fonksiyonlari/</a:t>
            </a:r>
            <a:endParaRPr lang="tr-TR" dirty="0"/>
          </a:p>
          <a:p>
            <a:pPr marL="342900" indent="-342900">
              <a:buClr>
                <a:srgbClr val="FFFFFF"/>
              </a:buClr>
            </a:pPr>
            <a:r>
              <a:rPr lang="tr-TR" dirty="0">
                <a:latin typeface="Liberation Sans"/>
                <a:hlinkClick r:id="rId7"/>
              </a:rPr>
              <a:t>https://www.ibm.com/cloud/learn/neural-networks</a:t>
            </a:r>
            <a:endParaRPr lang="tr-TR" dirty="0"/>
          </a:p>
          <a:p>
            <a:pPr>
              <a:buClr>
                <a:srgbClr val="FFFFFF"/>
              </a:buClr>
            </a:pPr>
            <a:endParaRPr lang="tr-TR" dirty="0"/>
          </a:p>
        </p:txBody>
      </p:sp>
    </p:spTree>
    <p:extLst>
      <p:ext uri="{BB962C8B-B14F-4D97-AF65-F5344CB8AC3E}">
        <p14:creationId xmlns:p14="http://schemas.microsoft.com/office/powerpoint/2010/main" val="4182496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583370-EE3F-2566-8ED3-F44AA28085B0}"/>
              </a:ext>
            </a:extLst>
          </p:cNvPr>
          <p:cNvSpPr>
            <a:spLocks noGrp="1"/>
          </p:cNvSpPr>
          <p:nvPr>
            <p:ph type="title"/>
          </p:nvPr>
        </p:nvSpPr>
        <p:spPr>
          <a:xfrm>
            <a:off x="1141413" y="609600"/>
            <a:ext cx="9905998" cy="1157378"/>
          </a:xfrm>
        </p:spPr>
        <p:txBody>
          <a:bodyPr/>
          <a:lstStyle/>
          <a:p>
            <a:r>
              <a:rPr lang="tr-TR" dirty="0"/>
              <a:t>Proje Örnekleri Ve Eğitim</a:t>
            </a:r>
          </a:p>
        </p:txBody>
      </p:sp>
      <p:sp>
        <p:nvSpPr>
          <p:cNvPr id="3" name="İçerik Yer Tutucusu 2">
            <a:extLst>
              <a:ext uri="{FF2B5EF4-FFF2-40B4-BE49-F238E27FC236}">
                <a16:creationId xmlns:a16="http://schemas.microsoft.com/office/drawing/2014/main" id="{FD11C7C6-C305-5351-BC5B-2B637D9FC700}"/>
              </a:ext>
            </a:extLst>
          </p:cNvPr>
          <p:cNvSpPr>
            <a:spLocks noGrp="1"/>
          </p:cNvSpPr>
          <p:nvPr>
            <p:ph idx="1"/>
          </p:nvPr>
        </p:nvSpPr>
        <p:spPr>
          <a:xfrm>
            <a:off x="1141413" y="1603075"/>
            <a:ext cx="9905998" cy="4188125"/>
          </a:xfrm>
        </p:spPr>
        <p:txBody>
          <a:bodyPr>
            <a:normAutofit lnSpcReduction="10000"/>
          </a:bodyPr>
          <a:lstStyle/>
          <a:p>
            <a:pPr marL="342900" indent="-342900"/>
            <a:r>
              <a:rPr lang="tr-TR" dirty="0">
                <a:latin typeface="Liberation Sans"/>
                <a:hlinkClick r:id="rId2"/>
              </a:rPr>
              <a:t>https://thecleverprogrammer.com/2020/11/22/deep-learning-projects-with-python/</a:t>
            </a:r>
            <a:endParaRPr lang="tr-TR"/>
          </a:p>
          <a:p>
            <a:pPr marL="342900" indent="-342900">
              <a:buClr>
                <a:srgbClr val="FFFFFF"/>
              </a:buClr>
            </a:pPr>
            <a:r>
              <a:rPr lang="tr-TR" dirty="0">
                <a:latin typeface="Liberation Sans"/>
                <a:hlinkClick r:id="rId3"/>
              </a:rPr>
              <a:t>https://www.tensorflow.org/tutorials/keras/classification</a:t>
            </a:r>
            <a:endParaRPr lang="tr-TR" dirty="0"/>
          </a:p>
          <a:p>
            <a:pPr marL="342900" indent="-342900">
              <a:buClr>
                <a:srgbClr val="FFFFFF"/>
              </a:buClr>
            </a:pPr>
            <a:r>
              <a:rPr lang="tr-TR" dirty="0">
                <a:latin typeface="Liberation Sans"/>
                <a:hlinkClick r:id="rId4"/>
              </a:rPr>
              <a:t>https://info.usherbrooke.ca/hlarochelle/neural_networks/content.html</a:t>
            </a:r>
            <a:endParaRPr lang="tr-TR" dirty="0"/>
          </a:p>
          <a:p>
            <a:pPr marL="342900" indent="-342900">
              <a:buClr>
                <a:srgbClr val="FFFFFF"/>
              </a:buClr>
            </a:pPr>
            <a:r>
              <a:rPr lang="tr-TR" dirty="0">
                <a:latin typeface="Liberation Sans"/>
                <a:hlinkClick r:id="rId5"/>
              </a:rPr>
              <a:t>https://cpb-us-e2.wpmucdn.com/faculty.sites.uci.edu/dist/2/51/files/2018/05/JPM-2017-MachineLearningInvestments.pdf</a:t>
            </a:r>
            <a:endParaRPr lang="tr-TR" dirty="0"/>
          </a:p>
          <a:p>
            <a:pPr marL="342900" indent="-342900">
              <a:buClr>
                <a:srgbClr val="FFFFFF"/>
              </a:buClr>
            </a:pPr>
            <a:r>
              <a:rPr lang="tr-TR" dirty="0">
                <a:latin typeface="Liberation Sans"/>
                <a:hlinkClick r:id="rId6"/>
              </a:rPr>
              <a:t>https://dergipark.org.tr/tr/download/article-file/398974</a:t>
            </a:r>
            <a:endParaRPr lang="tr-TR" dirty="0"/>
          </a:p>
          <a:p>
            <a:pPr marL="342900" indent="-342900">
              <a:buClr>
                <a:srgbClr val="FFFFFF"/>
              </a:buClr>
            </a:pPr>
            <a:r>
              <a:rPr lang="tr-TR" dirty="0">
                <a:latin typeface="Liberation Sans"/>
                <a:hlinkClick r:id="rId7"/>
              </a:rPr>
              <a:t>https://github.com/deeplearningturkiye/turkce-yapay-zeka-kaynaklari</a:t>
            </a:r>
            <a:endParaRPr lang="tr-TR" dirty="0"/>
          </a:p>
          <a:p>
            <a:pPr marL="342900" indent="-342900">
              <a:buClr>
                <a:srgbClr val="FFFFFF"/>
              </a:buClr>
            </a:pPr>
            <a:r>
              <a:rPr lang="tr-TR" dirty="0">
                <a:latin typeface="Liberation Sans"/>
                <a:hlinkClick r:id="rId8"/>
              </a:rPr>
              <a:t>https://www.btkakademi.gov.tr/portal/course/python-ile-makine-oegrenmesi-11800</a:t>
            </a:r>
            <a:endParaRPr lang="tr-TR" dirty="0"/>
          </a:p>
        </p:txBody>
      </p:sp>
    </p:spTree>
    <p:extLst>
      <p:ext uri="{BB962C8B-B14F-4D97-AF65-F5344CB8AC3E}">
        <p14:creationId xmlns:p14="http://schemas.microsoft.com/office/powerpoint/2010/main" val="2993130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7E2511-0763-EB7E-72BE-BFB1CEBEC79D}"/>
              </a:ext>
            </a:extLst>
          </p:cNvPr>
          <p:cNvSpPr>
            <a:spLocks noGrp="1"/>
          </p:cNvSpPr>
          <p:nvPr>
            <p:ph type="title"/>
          </p:nvPr>
        </p:nvSpPr>
        <p:spPr>
          <a:xfrm>
            <a:off x="1141413" y="540327"/>
            <a:ext cx="9905998" cy="1129146"/>
          </a:xfrm>
        </p:spPr>
        <p:txBody>
          <a:bodyPr/>
          <a:lstStyle/>
          <a:p>
            <a:r>
              <a:rPr lang="tr-TR"/>
              <a:t>İnsan Sinir sistemi nedir</a:t>
            </a:r>
          </a:p>
        </p:txBody>
      </p:sp>
      <p:sp>
        <p:nvSpPr>
          <p:cNvPr id="3" name="İçerik Yer Tutucusu 2">
            <a:extLst>
              <a:ext uri="{FF2B5EF4-FFF2-40B4-BE49-F238E27FC236}">
                <a16:creationId xmlns:a16="http://schemas.microsoft.com/office/drawing/2014/main" id="{779BA8CD-9914-94B7-7141-F9663ADCC1BE}"/>
              </a:ext>
            </a:extLst>
          </p:cNvPr>
          <p:cNvSpPr>
            <a:spLocks noGrp="1"/>
          </p:cNvSpPr>
          <p:nvPr>
            <p:ph sz="half" idx="1"/>
          </p:nvPr>
        </p:nvSpPr>
        <p:spPr>
          <a:xfrm>
            <a:off x="1141412" y="1669474"/>
            <a:ext cx="5250872" cy="4121726"/>
          </a:xfrm>
        </p:spPr>
        <p:txBody>
          <a:bodyPr>
            <a:normAutofit fontScale="92500"/>
          </a:bodyPr>
          <a:lstStyle/>
          <a:p>
            <a:r>
              <a:rPr lang="tr-TR"/>
              <a:t>Bizlerin </a:t>
            </a:r>
            <a:r>
              <a:rPr lang="tr-TR" err="1"/>
              <a:t>YSA'dan</a:t>
            </a:r>
            <a:r>
              <a:rPr lang="tr-TR"/>
              <a:t> önce Sinir sistemimizi tanımamız gerekiyor. Çünkü </a:t>
            </a:r>
            <a:r>
              <a:rPr lang="tr-TR" err="1"/>
              <a:t>YSA'nın</a:t>
            </a:r>
            <a:r>
              <a:rPr lang="tr-TR"/>
              <a:t> mimarisinin ilham kaynağı insan beynidir.</a:t>
            </a:r>
          </a:p>
          <a:p>
            <a:pPr>
              <a:buClr>
                <a:srgbClr val="FFFFFF"/>
              </a:buClr>
            </a:pPr>
            <a:r>
              <a:rPr lang="tr-TR"/>
              <a:t>Sinir sistemi ve/veya sinir ağı, canlıların içsel ve dışsal çevresini algılamasına yol açan, bilgiyi elde eden ve edilen bilgiyi işleyen, vücut içerisinde hücreler ağı sayesinde sinyalleri farklı bölgelere iletimini sağlayan organların, kasların aktivitelerini düzenleyen bir sistemdir.</a:t>
            </a:r>
          </a:p>
          <a:p>
            <a:pPr>
              <a:buClr>
                <a:srgbClr val="FFFFFF"/>
              </a:buClr>
            </a:pPr>
            <a:r>
              <a:rPr lang="tr-TR"/>
              <a:t>Sinir hücrelerine "Nöron" adı verilir. Nöronlar "</a:t>
            </a:r>
            <a:r>
              <a:rPr lang="tr-TR" err="1"/>
              <a:t>Dendrit</a:t>
            </a:r>
            <a:r>
              <a:rPr lang="tr-TR"/>
              <a:t>(Algılayıcı), Hücre, Çekirdek, Akson ve Akson Ucu(Sinaps-İletici)"den oluşurlar. Bilgiler "</a:t>
            </a:r>
            <a:r>
              <a:rPr lang="tr-TR" err="1"/>
              <a:t>Dendritten</a:t>
            </a:r>
            <a:r>
              <a:rPr lang="tr-TR"/>
              <a:t>" algılanıp, Aksondan geçerek, Akson Ucundan beynimize iletilir. </a:t>
            </a:r>
          </a:p>
        </p:txBody>
      </p:sp>
      <p:pic>
        <p:nvPicPr>
          <p:cNvPr id="5" name="Resim 5">
            <a:extLst>
              <a:ext uri="{FF2B5EF4-FFF2-40B4-BE49-F238E27FC236}">
                <a16:creationId xmlns:a16="http://schemas.microsoft.com/office/drawing/2014/main" id="{21822973-5F74-D2D8-9468-A7D8C75FAEA5}"/>
              </a:ext>
            </a:extLst>
          </p:cNvPr>
          <p:cNvPicPr>
            <a:picLocks noGrp="1" noChangeAspect="1"/>
          </p:cNvPicPr>
          <p:nvPr>
            <p:ph sz="half" idx="2"/>
          </p:nvPr>
        </p:nvPicPr>
        <p:blipFill>
          <a:blip r:embed="rId2"/>
          <a:stretch>
            <a:fillRect/>
          </a:stretch>
        </p:blipFill>
        <p:spPr>
          <a:xfrm>
            <a:off x="6683231" y="2187790"/>
            <a:ext cx="5015345" cy="3195929"/>
          </a:xfrm>
        </p:spPr>
      </p:pic>
    </p:spTree>
    <p:extLst>
      <p:ext uri="{BB962C8B-B14F-4D97-AF65-F5344CB8AC3E}">
        <p14:creationId xmlns:p14="http://schemas.microsoft.com/office/powerpoint/2010/main" val="12683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250073-2243-53D8-FBB8-9EBA070D5DCD}"/>
              </a:ext>
            </a:extLst>
          </p:cNvPr>
          <p:cNvSpPr>
            <a:spLocks noGrp="1"/>
          </p:cNvSpPr>
          <p:nvPr>
            <p:ph type="title"/>
          </p:nvPr>
        </p:nvSpPr>
        <p:spPr>
          <a:xfrm>
            <a:off x="1141413" y="609600"/>
            <a:ext cx="9905998" cy="1336964"/>
          </a:xfrm>
        </p:spPr>
        <p:txBody>
          <a:bodyPr/>
          <a:lstStyle/>
          <a:p>
            <a:r>
              <a:rPr lang="tr-TR"/>
              <a:t>Yapay Sinir Ağları Nelerdir</a:t>
            </a:r>
          </a:p>
        </p:txBody>
      </p:sp>
      <p:sp>
        <p:nvSpPr>
          <p:cNvPr id="3" name="İçerik Yer Tutucusu 2">
            <a:extLst>
              <a:ext uri="{FF2B5EF4-FFF2-40B4-BE49-F238E27FC236}">
                <a16:creationId xmlns:a16="http://schemas.microsoft.com/office/drawing/2014/main" id="{C98D4401-228C-F4E8-134C-347F7348D276}"/>
              </a:ext>
            </a:extLst>
          </p:cNvPr>
          <p:cNvSpPr>
            <a:spLocks noGrp="1"/>
          </p:cNvSpPr>
          <p:nvPr>
            <p:ph idx="1"/>
          </p:nvPr>
        </p:nvSpPr>
        <p:spPr>
          <a:xfrm>
            <a:off x="1141413" y="1849581"/>
            <a:ext cx="9905998" cy="3941619"/>
          </a:xfrm>
        </p:spPr>
        <p:txBody>
          <a:bodyPr>
            <a:normAutofit lnSpcReduction="10000"/>
          </a:bodyPr>
          <a:lstStyle/>
          <a:p>
            <a:r>
              <a:rPr lang="tr-TR"/>
              <a:t>Yapay Sinir Ağları, insan beynine benzeyen katmanlı bir yapıda birbirine bağlı düğümleri/nöronları kullanan ve "Derin Öğrenme" adı verilen bir tür "Makine Öğrenmesi" sürecidir. </a:t>
            </a:r>
            <a:r>
              <a:rPr lang="tr-TR" err="1"/>
              <a:t>YSA'da</a:t>
            </a:r>
            <a:r>
              <a:rPr lang="tr-TR"/>
              <a:t> amaç, insan sinir sistemini taklit ederek karar verebilen ve yorum yapabilen makineler oluşturmaktadır.</a:t>
            </a:r>
          </a:p>
          <a:p>
            <a:pPr>
              <a:buClr>
                <a:srgbClr val="FFFFFF"/>
              </a:buClr>
            </a:pPr>
            <a:r>
              <a:rPr lang="tr-TR"/>
              <a:t>Yapay Sinir Ağlarında bulunan nöronlar, beyinde yer alan nöronlardan farklı olarak belirli katmanlar üzerinde birbirlerine bağlanmaktadır. Örneğin, basit bir ağda girdi katmanı, Gizli Katman ve Çıktı Katmanı bulunmaktadır. Girdi katmanı, girdi verilerimizin bulunduğu katmandır. Gizli Katmanlar ise nöronların bulunduğu katmanlardır. Çıktı katmanı ise sonuç olarak en son işlemin yapıldığı, nöronları barındıran katmandır ve bu katmanda tahmin sonucu elde edilir.</a:t>
            </a:r>
          </a:p>
          <a:p>
            <a:pPr>
              <a:buClr>
                <a:srgbClr val="FFFFFF"/>
              </a:buClr>
            </a:pPr>
            <a:r>
              <a:rPr lang="tr-TR"/>
              <a:t>YSA, biyolojik sinir ağları taklit eden sentetik ağlardır. (</a:t>
            </a:r>
            <a:r>
              <a:rPr lang="tr-TR" err="1"/>
              <a:t>Egrioglu</a:t>
            </a:r>
            <a:r>
              <a:rPr lang="tr-TR"/>
              <a:t>, </a:t>
            </a:r>
            <a:r>
              <a:rPr lang="tr-TR" err="1"/>
              <a:t>Aladag</a:t>
            </a:r>
            <a:r>
              <a:rPr lang="tr-TR"/>
              <a:t>, Yolcu, Uslu &amp; </a:t>
            </a:r>
            <a:r>
              <a:rPr lang="tr-TR" err="1"/>
              <a:t>Basaran</a:t>
            </a:r>
            <a:r>
              <a:rPr lang="tr-TR"/>
              <a:t>, 2009)</a:t>
            </a:r>
          </a:p>
        </p:txBody>
      </p:sp>
    </p:spTree>
    <p:extLst>
      <p:ext uri="{BB962C8B-B14F-4D97-AF65-F5344CB8AC3E}">
        <p14:creationId xmlns:p14="http://schemas.microsoft.com/office/powerpoint/2010/main" val="257351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a:extLst>
              <a:ext uri="{FF2B5EF4-FFF2-40B4-BE49-F238E27FC236}">
                <a16:creationId xmlns:a16="http://schemas.microsoft.com/office/drawing/2014/main" id="{30B1EE8E-59F5-856E-F822-678294B49D34}"/>
              </a:ext>
            </a:extLst>
          </p:cNvPr>
          <p:cNvPicPr>
            <a:picLocks noChangeAspect="1"/>
          </p:cNvPicPr>
          <p:nvPr/>
        </p:nvPicPr>
        <p:blipFill>
          <a:blip r:embed="rId2"/>
          <a:stretch>
            <a:fillRect/>
          </a:stretch>
        </p:blipFill>
        <p:spPr>
          <a:xfrm>
            <a:off x="1995054" y="1078716"/>
            <a:ext cx="8201889" cy="4700569"/>
          </a:xfrm>
          <a:prstGeom prst="rect">
            <a:avLst/>
          </a:prstGeom>
        </p:spPr>
      </p:pic>
    </p:spTree>
    <p:extLst>
      <p:ext uri="{BB962C8B-B14F-4D97-AF65-F5344CB8AC3E}">
        <p14:creationId xmlns:p14="http://schemas.microsoft.com/office/powerpoint/2010/main" val="1731125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1DE478-5CC7-D8CE-DF7A-BB1D1787079E}"/>
              </a:ext>
            </a:extLst>
          </p:cNvPr>
          <p:cNvSpPr>
            <a:spLocks noGrp="1"/>
          </p:cNvSpPr>
          <p:nvPr>
            <p:ph type="title"/>
          </p:nvPr>
        </p:nvSpPr>
        <p:spPr>
          <a:xfrm>
            <a:off x="1141413" y="609600"/>
            <a:ext cx="9905998" cy="1631831"/>
          </a:xfrm>
        </p:spPr>
        <p:txBody>
          <a:bodyPr/>
          <a:lstStyle/>
          <a:p>
            <a:r>
              <a:rPr lang="tr-TR" dirty="0"/>
              <a:t>Hangi Aktivasyon Fonksiyonu Tercih Edilmelidir</a:t>
            </a:r>
          </a:p>
        </p:txBody>
      </p:sp>
      <p:sp>
        <p:nvSpPr>
          <p:cNvPr id="3" name="İçerik Yer Tutucusu 2">
            <a:extLst>
              <a:ext uri="{FF2B5EF4-FFF2-40B4-BE49-F238E27FC236}">
                <a16:creationId xmlns:a16="http://schemas.microsoft.com/office/drawing/2014/main" id="{27FFD6A5-5BF8-8726-D96D-90276F5D640C}"/>
              </a:ext>
            </a:extLst>
          </p:cNvPr>
          <p:cNvSpPr>
            <a:spLocks noGrp="1"/>
          </p:cNvSpPr>
          <p:nvPr>
            <p:ph idx="1"/>
          </p:nvPr>
        </p:nvSpPr>
        <p:spPr>
          <a:xfrm>
            <a:off x="1141413" y="1516811"/>
            <a:ext cx="9905998" cy="4274389"/>
          </a:xfrm>
        </p:spPr>
        <p:txBody>
          <a:bodyPr/>
          <a:lstStyle/>
          <a:p>
            <a:r>
              <a:rPr lang="tr-TR" dirty="0"/>
              <a:t>Her bir Aktivasyon Fonksiyonunun kendine özgü avantaj ve dezavantajları vardır. Çok sınıflayıcı fonksiyonlar olarak geniş aralıkta aktive olmasından dolayı Hiperbolik tanjant ya da modelim biraz daha yavaş öğrenebilir derseniz Sigmoid Fonksiyonu kullanılabilir. Ama ağınız çok derinse ve işlem yükü önemli bir problemse </a:t>
            </a:r>
            <a:r>
              <a:rPr lang="tr-TR" dirty="0" err="1"/>
              <a:t>ReLU</a:t>
            </a:r>
            <a:r>
              <a:rPr lang="tr-TR" dirty="0"/>
              <a:t> tercih edilebilir. </a:t>
            </a:r>
            <a:r>
              <a:rPr lang="tr-TR" dirty="0" err="1"/>
              <a:t>ReLU'daki</a:t>
            </a:r>
            <a:r>
              <a:rPr lang="tr-TR" dirty="0"/>
              <a:t> gradyanların ölmesi sorununa çözüm olarak </a:t>
            </a:r>
            <a:r>
              <a:rPr lang="tr-TR" dirty="0" err="1"/>
              <a:t>Leaky</a:t>
            </a:r>
            <a:r>
              <a:rPr lang="tr-TR" dirty="0"/>
              <a:t> </a:t>
            </a:r>
            <a:r>
              <a:rPr lang="tr-TR" dirty="0" err="1"/>
              <a:t>ReLU</a:t>
            </a:r>
            <a:r>
              <a:rPr lang="tr-TR" dirty="0"/>
              <a:t> kullanılabilir.</a:t>
            </a:r>
          </a:p>
          <a:p>
            <a:pPr>
              <a:buClr>
                <a:srgbClr val="FFFFFF"/>
              </a:buClr>
            </a:pPr>
            <a:r>
              <a:rPr lang="tr-TR" dirty="0"/>
              <a:t>Yani Aktivasyon Fonksiyonu tüm bu bilgiler ve sizin yapay öğrenme modelinizin gereksinimlerine göre karar vermeniz gereken kritik bir optimizasyon problemidir.</a:t>
            </a:r>
          </a:p>
        </p:txBody>
      </p:sp>
    </p:spTree>
    <p:extLst>
      <p:ext uri="{BB962C8B-B14F-4D97-AF65-F5344CB8AC3E}">
        <p14:creationId xmlns:p14="http://schemas.microsoft.com/office/powerpoint/2010/main" val="3278902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8A3CA4-5D97-12AD-B7B0-D4414CB6FB7A}"/>
              </a:ext>
            </a:extLst>
          </p:cNvPr>
          <p:cNvSpPr>
            <a:spLocks noGrp="1"/>
          </p:cNvSpPr>
          <p:nvPr>
            <p:ph type="title"/>
          </p:nvPr>
        </p:nvSpPr>
        <p:spPr>
          <a:xfrm>
            <a:off x="1141413" y="609600"/>
            <a:ext cx="9905998" cy="1253837"/>
          </a:xfrm>
        </p:spPr>
        <p:txBody>
          <a:bodyPr/>
          <a:lstStyle/>
          <a:p>
            <a:r>
              <a:rPr lang="tr-TR"/>
              <a:t>Yapay Sinir Ağları Uygulama ve Kullanım Alanları</a:t>
            </a:r>
          </a:p>
        </p:txBody>
      </p:sp>
      <p:sp>
        <p:nvSpPr>
          <p:cNvPr id="3" name="İçerik Yer Tutucusu 2">
            <a:extLst>
              <a:ext uri="{FF2B5EF4-FFF2-40B4-BE49-F238E27FC236}">
                <a16:creationId xmlns:a16="http://schemas.microsoft.com/office/drawing/2014/main" id="{67140CEB-E2EE-6E5C-559C-F69EC0D9EF6C}"/>
              </a:ext>
            </a:extLst>
          </p:cNvPr>
          <p:cNvSpPr>
            <a:spLocks noGrp="1"/>
          </p:cNvSpPr>
          <p:nvPr>
            <p:ph idx="1"/>
          </p:nvPr>
        </p:nvSpPr>
        <p:spPr>
          <a:xfrm>
            <a:off x="1141413" y="2001981"/>
            <a:ext cx="9905998" cy="3789219"/>
          </a:xfrm>
        </p:spPr>
        <p:txBody>
          <a:bodyPr/>
          <a:lstStyle/>
          <a:p>
            <a:r>
              <a:rPr lang="tr-TR"/>
              <a:t>Havacılık: Otopilot uçaklar, Uçak arıza tespiti.</a:t>
            </a:r>
          </a:p>
          <a:p>
            <a:pPr>
              <a:buClr>
                <a:srgbClr val="FFFFFF"/>
              </a:buClr>
            </a:pPr>
            <a:r>
              <a:rPr lang="tr-TR"/>
              <a:t>Otomotiv: Otomobil yönlendirme sistemleri.</a:t>
            </a:r>
          </a:p>
          <a:p>
            <a:pPr>
              <a:buClr>
                <a:srgbClr val="FFFFFF"/>
              </a:buClr>
            </a:pPr>
            <a:r>
              <a:rPr lang="tr-TR"/>
              <a:t>Askeri: Hedef izleme, nesne ayırt etme, yüz tanıma, sinyal/görüntü tanıma.</a:t>
            </a:r>
          </a:p>
          <a:p>
            <a:pPr>
              <a:buClr>
                <a:srgbClr val="FFFFFF"/>
              </a:buClr>
            </a:pPr>
            <a:r>
              <a:rPr lang="tr-TR"/>
              <a:t>Elektronik: Çip arıza analizi, makine görüşü.</a:t>
            </a:r>
          </a:p>
          <a:p>
            <a:pPr>
              <a:buClr>
                <a:srgbClr val="FFFFFF"/>
              </a:buClr>
            </a:pPr>
            <a:r>
              <a:rPr lang="tr-TR"/>
              <a:t>Finans: Kredi danışmanı, tahvil derecelendirmesi, portföy programı, para birimi değeri tahmini, kredi başvuru değerlendirme.</a:t>
            </a:r>
          </a:p>
          <a:p>
            <a:pPr>
              <a:buClr>
                <a:srgbClr val="FFFFFF"/>
              </a:buClr>
            </a:pPr>
            <a:r>
              <a:rPr lang="tr-TR"/>
              <a:t>Endüstri: Kalite analizi, ürün tasarımı ve analizi, kimyasal ürün analizi, makine bakım analizi, planlama ve yönetim.</a:t>
            </a:r>
          </a:p>
          <a:p>
            <a:pPr>
              <a:buClr>
                <a:srgbClr val="FFFFFF"/>
              </a:buClr>
            </a:pPr>
            <a:r>
              <a:rPr lang="tr-TR"/>
              <a:t>Tıbbi: Kanser hücresi analizi, EKG analizi, protez tasarımı.</a:t>
            </a:r>
          </a:p>
        </p:txBody>
      </p:sp>
    </p:spTree>
    <p:extLst>
      <p:ext uri="{BB962C8B-B14F-4D97-AF65-F5344CB8AC3E}">
        <p14:creationId xmlns:p14="http://schemas.microsoft.com/office/powerpoint/2010/main" val="358710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C683C-DA35-4A0E-ADD0-CC297892D8C4}">
  <ds:schemaRefs>
    <ds:schemaRef ds:uri="http://schemas.microsoft.com/sharepoint/v3/contenttype/forms"/>
  </ds:schemaRefs>
</ds:datastoreItem>
</file>

<file path=customXml/itemProps2.xml><?xml version="1.0" encoding="utf-8"?>
<ds:datastoreItem xmlns:ds="http://schemas.openxmlformats.org/officeDocument/2006/customXml" ds:itemID="{3C239BB0-53B8-40A5-8BB9-15D2ED1AEBC9}">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1E480F86-A978-4060-BF60-56AAB322FDAA}">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Atlas</Template>
  <Application>Microsoft Office PowerPoint</Application>
  <PresentationFormat>Geniş ekran</PresentationFormat>
  <Slides>46</Slides>
  <Notes>1</Notes>
  <HiddenSlides>0</HiddenSlides>
  <ScaleCrop>false</ScaleCrop>
  <HeadingPairs>
    <vt:vector size="4" baseType="variant">
      <vt:variant>
        <vt:lpstr>Tema</vt:lpstr>
      </vt:variant>
      <vt:variant>
        <vt:i4>1</vt:i4>
      </vt:variant>
      <vt:variant>
        <vt:lpstr>Slayt Başlıkları</vt:lpstr>
      </vt:variant>
      <vt:variant>
        <vt:i4>46</vt:i4>
      </vt:variant>
    </vt:vector>
  </HeadingPairs>
  <TitlesOfParts>
    <vt:vector size="47" baseType="lpstr">
      <vt:lpstr>Mesh</vt:lpstr>
      <vt:lpstr>Kemal Alper küçük</vt:lpstr>
      <vt:lpstr>Artıfıcal neural network – yapay sinir ağları</vt:lpstr>
      <vt:lpstr>Yapay sinir ağları tarihçesi</vt:lpstr>
      <vt:lpstr>PowerPoint Sunusu</vt:lpstr>
      <vt:lpstr>İnsan Sinir sistemi nedir</vt:lpstr>
      <vt:lpstr>Yapay Sinir Ağları Nelerdir</vt:lpstr>
      <vt:lpstr>PowerPoint Sunusu</vt:lpstr>
      <vt:lpstr>Hangi Aktivasyon Fonksiyonu Tercih Edilmelidir</vt:lpstr>
      <vt:lpstr>Yapay Sinir Ağları Uygulama ve Kullanım Alanları</vt:lpstr>
      <vt:lpstr>PowerPoint Sunusu</vt:lpstr>
      <vt:lpstr>Yapay Sinir Ağları Ne İçin Kullanılır </vt:lpstr>
      <vt:lpstr>Yapay Sinir Ağları Mimarisi</vt:lpstr>
      <vt:lpstr>PowerPoint Sunusu</vt:lpstr>
      <vt:lpstr>PowerPoint Sunusu</vt:lpstr>
      <vt:lpstr>Çok Katmanlı Perceptron (Multılayer Perceptron)</vt:lpstr>
      <vt:lpstr>PowerPoint Sunusu</vt:lpstr>
      <vt:lpstr>15 nöron ve toplamda 93 öğrenilmesi gereken parametreli mlp örneği</vt:lpstr>
      <vt:lpstr>Sinir Ağları Nasıl Çalışır</vt:lpstr>
      <vt:lpstr>PowerPoint Sunusu</vt:lpstr>
      <vt:lpstr>PowerPoint Sunusu</vt:lpstr>
      <vt:lpstr>Derin Sinir Ağı Mimarisi</vt:lpstr>
      <vt:lpstr>Yapay Sinir Ağlarının türleri</vt:lpstr>
      <vt:lpstr>PowerPoint Sunusu</vt:lpstr>
      <vt:lpstr>PowerPoint Sunusu</vt:lpstr>
      <vt:lpstr>Aktivasyon Fonksiyonu</vt:lpstr>
      <vt:lpstr>PowerPoint Sunusu</vt:lpstr>
      <vt:lpstr>Aktivasyon Fonksiyonu Türleri</vt:lpstr>
      <vt:lpstr>Aktivasyon Fonksiyonu Türleri</vt:lpstr>
      <vt:lpstr>Aktivasyon Fonksiyonu Türleri</vt:lpstr>
      <vt:lpstr>Aktivasyon Fonksiyonu Türleri</vt:lpstr>
      <vt:lpstr>Aktivasyon Fonksiyonu Türleri</vt:lpstr>
      <vt:lpstr>Aktivasyon Fonksiyonu Türleri</vt:lpstr>
      <vt:lpstr>Aktivasyon Fonksiyonu Türleri</vt:lpstr>
      <vt:lpstr>Aktivasyon Fonksiyonu Türlerinin Denklemleri</vt:lpstr>
      <vt:lpstr>Geri yayılım (backpropagation)</vt:lpstr>
      <vt:lpstr>Geri Yayılım Nasıl Çalışır</vt:lpstr>
      <vt:lpstr>PowerPoint Sunusu</vt:lpstr>
      <vt:lpstr>PowerPoint Sunusu</vt:lpstr>
      <vt:lpstr>PowerPoint Sunusu</vt:lpstr>
      <vt:lpstr>PowerPoint Sunusu</vt:lpstr>
      <vt:lpstr>PowerPoint Sunusu</vt:lpstr>
      <vt:lpstr>PowerPoint Sunusu</vt:lpstr>
      <vt:lpstr>PowerPoint Sunusu</vt:lpstr>
      <vt:lpstr>Kaynakça</vt:lpstr>
      <vt:lpstr>PowerPoint Sunusu</vt:lpstr>
      <vt:lpstr>Proje Örnekleri Ve Eğitim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revision>316</cp:revision>
  <dcterms:created xsi:type="dcterms:W3CDTF">2022-10-17T19:58:55Z</dcterms:created>
  <dcterms:modified xsi:type="dcterms:W3CDTF">2022-10-20T08:58:41Z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