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62" r:id="rId4"/>
    <p:sldId id="263" r:id="rId5"/>
    <p:sldId id="261" r:id="rId6"/>
    <p:sldId id="265" r:id="rId7"/>
    <p:sldId id="267" r:id="rId8"/>
    <p:sldId id="268" r:id="rId9"/>
    <p:sldId id="269" r:id="rId10"/>
    <p:sldId id="270" r:id="rId11"/>
    <p:sldId id="264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09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5060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022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9668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10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03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476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93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257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542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58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87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341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38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47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43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8C62B5-8705-4B24-B700-53D7B91F1053}" type="datetimeFigureOut">
              <a:rPr lang="tr-TR" smtClean="0"/>
              <a:t>8.12.2022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8C7768B-35D8-43A3-9D6C-2B82135B4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5104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37164B-4231-9A70-3FAC-2EACEAF7D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967666"/>
            <a:ext cx="8001000" cy="2689934"/>
          </a:xfrm>
        </p:spPr>
        <p:txBody>
          <a:bodyPr>
            <a:normAutofit/>
          </a:bodyPr>
          <a:lstStyle/>
          <a:p>
            <a:pPr algn="ctr"/>
            <a:r>
              <a:rPr lang="tr-TR" sz="8000" dirty="0"/>
              <a:t>DBSCAN VE OPTİCS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83E7889-8A4F-E965-5115-06314C004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074850"/>
            <a:ext cx="6400800" cy="1716350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Hazırlayanlar: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Salih Cançetin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Serkan Cankaloğlu</a:t>
            </a:r>
          </a:p>
        </p:txBody>
      </p:sp>
    </p:spTree>
    <p:extLst>
      <p:ext uri="{BB962C8B-B14F-4D97-AF65-F5344CB8AC3E}">
        <p14:creationId xmlns:p14="http://schemas.microsoft.com/office/powerpoint/2010/main" val="4233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6A0321-0990-5C39-1116-8742ABA1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54" y="173426"/>
            <a:ext cx="8534401" cy="1118339"/>
          </a:xfrm>
        </p:spPr>
        <p:txBody>
          <a:bodyPr>
            <a:normAutofit/>
          </a:bodyPr>
          <a:lstStyle/>
          <a:p>
            <a:r>
              <a:rPr lang="tr-TR" sz="4800" dirty="0"/>
              <a:t>DBSCAN ÖRNEKLERİ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41F3356-D6E8-C652-6D98-3B49B69C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54" y="2070439"/>
            <a:ext cx="8664691" cy="43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9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0536CE-5343-7BE2-295F-26F6280E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48981"/>
            <a:ext cx="8534400" cy="1507067"/>
          </a:xfrm>
        </p:spPr>
        <p:txBody>
          <a:bodyPr/>
          <a:lstStyle/>
          <a:p>
            <a:r>
              <a:rPr lang="tr-TR" dirty="0"/>
              <a:t>OPTİCS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C9379B-EE2A-9393-CA54-6FB90B47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981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DBSCAN algoritmasının </a:t>
            </a:r>
            <a:r>
              <a:rPr lang="tr-TR" dirty="0" err="1">
                <a:solidFill>
                  <a:schemeClr val="bg1"/>
                </a:solidFill>
              </a:rPr>
              <a:t>Eps</a:t>
            </a:r>
            <a:r>
              <a:rPr lang="tr-TR" dirty="0">
                <a:solidFill>
                  <a:schemeClr val="bg1"/>
                </a:solidFill>
              </a:rPr>
              <a:t> ve </a:t>
            </a:r>
            <a:r>
              <a:rPr lang="tr-TR" dirty="0" err="1">
                <a:solidFill>
                  <a:schemeClr val="bg1"/>
                </a:solidFill>
              </a:rPr>
              <a:t>MinPts</a:t>
            </a:r>
            <a:r>
              <a:rPr lang="tr-TR" dirty="0">
                <a:solidFill>
                  <a:schemeClr val="bg1"/>
                </a:solidFill>
              </a:rPr>
              <a:t> olmak üzere iki adet giriş parametresine bağlı olma dezavantajını gidermek üzere OPTICS algoritması geliştirilmiştir.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OPTICS algoritması kendi başına bir kümeleme aracı değildir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Algoritma daha çok bir görselleştirme aracı olarak nitelendirilebilir. Veri tabanını, değişken </a:t>
            </a:r>
            <a:r>
              <a:rPr lang="tr-TR" dirty="0" err="1">
                <a:solidFill>
                  <a:schemeClr val="bg1"/>
                </a:solidFill>
              </a:rPr>
              <a:t>Eps</a:t>
            </a:r>
            <a:r>
              <a:rPr lang="tr-TR" dirty="0">
                <a:solidFill>
                  <a:schemeClr val="bg1"/>
                </a:solidFill>
              </a:rPr>
              <a:t> değerlerinin dağılımına göre grafik üzerinde göstererek gözle ya da çeşitli ölçümler ile dolaylı yoldan kümeleri bulmaya olanak sağlar.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OPTICS algoritması sadece </a:t>
            </a:r>
            <a:r>
              <a:rPr lang="tr-TR" dirty="0" err="1">
                <a:solidFill>
                  <a:schemeClr val="bg1"/>
                </a:solidFill>
              </a:rPr>
              <a:t>Eps</a:t>
            </a:r>
            <a:r>
              <a:rPr lang="tr-TR" dirty="0">
                <a:solidFill>
                  <a:schemeClr val="bg1"/>
                </a:solidFill>
              </a:rPr>
              <a:t> parametresine ihtiyaç duymaktadır</a:t>
            </a:r>
          </a:p>
        </p:txBody>
      </p:sp>
    </p:spTree>
    <p:extLst>
      <p:ext uri="{BB962C8B-B14F-4D97-AF65-F5344CB8AC3E}">
        <p14:creationId xmlns:p14="http://schemas.microsoft.com/office/powerpoint/2010/main" val="148383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6DF730-6B5E-6605-05C8-AD4289B4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38" y="822004"/>
            <a:ext cx="8534400" cy="1507067"/>
          </a:xfrm>
        </p:spPr>
        <p:txBody>
          <a:bodyPr/>
          <a:lstStyle/>
          <a:p>
            <a:r>
              <a:rPr lang="tr-TR" dirty="0"/>
              <a:t>OPTİCS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0F754D-1C65-FCA3-2884-279B0626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38" y="2329071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OPTICS giriş parametresi olarak kullanıcıdan yalnızca sabit bir </a:t>
            </a:r>
            <a:r>
              <a:rPr lang="tr-TR" dirty="0" err="1">
                <a:solidFill>
                  <a:schemeClr val="bg1"/>
                </a:solidFill>
              </a:rPr>
              <a:t>MinPts</a:t>
            </a:r>
            <a:r>
              <a:rPr lang="tr-TR" dirty="0">
                <a:solidFill>
                  <a:schemeClr val="bg1"/>
                </a:solidFill>
              </a:rPr>
              <a:t> değeri aldığı için DBSCAN kadar parametre seçimine bağlı değildir. Sabit bir </a:t>
            </a:r>
            <a:r>
              <a:rPr lang="tr-TR" dirty="0" err="1">
                <a:solidFill>
                  <a:schemeClr val="bg1"/>
                </a:solidFill>
              </a:rPr>
              <a:t>MinPts</a:t>
            </a:r>
            <a:r>
              <a:rPr lang="tr-TR" dirty="0">
                <a:solidFill>
                  <a:schemeClr val="bg1"/>
                </a:solidFill>
              </a:rPr>
              <a:t> değeri için her noktanın </a:t>
            </a:r>
            <a:r>
              <a:rPr lang="tr-TR" dirty="0" err="1">
                <a:solidFill>
                  <a:schemeClr val="bg1"/>
                </a:solidFill>
              </a:rPr>
              <a:t>Eps</a:t>
            </a:r>
            <a:r>
              <a:rPr lang="tr-TR" dirty="0">
                <a:solidFill>
                  <a:schemeClr val="bg1"/>
                </a:solidFill>
              </a:rPr>
              <a:t> değerlerini bulur ve bunları bir grafik üzerine yansıtarak kullanıcının istediği herhangi bir </a:t>
            </a:r>
            <a:r>
              <a:rPr lang="tr-TR" dirty="0" err="1">
                <a:solidFill>
                  <a:schemeClr val="bg1"/>
                </a:solidFill>
              </a:rPr>
              <a:t>Eps</a:t>
            </a:r>
            <a:r>
              <a:rPr lang="tr-TR" dirty="0">
                <a:solidFill>
                  <a:schemeClr val="bg1"/>
                </a:solidFill>
              </a:rPr>
              <a:t> değerine göre küme bulmasına olanak sağlar. </a:t>
            </a:r>
          </a:p>
        </p:txBody>
      </p:sp>
    </p:spTree>
    <p:extLst>
      <p:ext uri="{BB962C8B-B14F-4D97-AF65-F5344CB8AC3E}">
        <p14:creationId xmlns:p14="http://schemas.microsoft.com/office/powerpoint/2010/main" val="123053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879FBB-9A0B-6B2D-E574-FC1399D1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13311"/>
            <a:ext cx="8534401" cy="967419"/>
          </a:xfrm>
        </p:spPr>
        <p:txBody>
          <a:bodyPr>
            <a:normAutofit/>
          </a:bodyPr>
          <a:lstStyle/>
          <a:p>
            <a:r>
              <a:rPr lang="tr-TR" sz="4800" dirty="0"/>
              <a:t>OPTİCS ÖRNEKLERİ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DC78761-9163-0E48-07F0-006067888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85" y="2259053"/>
            <a:ext cx="3673158" cy="322353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D04DC62-22B0-9173-47CC-A58A2BA8C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82" y="1180730"/>
            <a:ext cx="3177815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223F72-D3DE-33E4-CBA2-91B480CC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67793"/>
          </a:xfrm>
        </p:spPr>
        <p:txBody>
          <a:bodyPr>
            <a:normAutofit/>
          </a:bodyPr>
          <a:lstStyle/>
          <a:p>
            <a:r>
              <a:rPr lang="tr-TR" dirty="0" err="1"/>
              <a:t>dbscan</a:t>
            </a:r>
            <a:r>
              <a:rPr lang="tr-TR" dirty="0"/>
              <a:t> nedir?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3F2969F-63BF-4A1E-9639-2A566A78B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57" y="2237173"/>
            <a:ext cx="10226445" cy="352755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Bu algoritma, nesnelerin komşularına olan mesafesini hesaplayarak kümeleme yapar.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İki ya da çok boyutlu uzayda birbirleri ile olan komşuluklarını ortaya çıkarma temeline dayanır.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1"/>
                </a:solidFill>
              </a:rPr>
              <a:t>Uzaysal bakış açısı ile ele aldığı için çoğunlukla uzaysal verilerin analizinde kullanılmaktadır.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DBSCAN algoritmasında epsilon (</a:t>
            </a:r>
            <a:r>
              <a:rPr lang="tr-TR" dirty="0" err="1">
                <a:solidFill>
                  <a:schemeClr val="bg1"/>
                </a:solidFill>
              </a:rPr>
              <a:t>eps</a:t>
            </a:r>
            <a:r>
              <a:rPr lang="tr-TR" dirty="0">
                <a:solidFill>
                  <a:schemeClr val="bg1"/>
                </a:solidFill>
              </a:rPr>
              <a:t>), minimum </a:t>
            </a:r>
            <a:r>
              <a:rPr lang="tr-TR" dirty="0" err="1">
                <a:solidFill>
                  <a:schemeClr val="bg1"/>
                </a:solidFill>
              </a:rPr>
              <a:t>points</a:t>
            </a:r>
            <a:r>
              <a:rPr lang="tr-TR" dirty="0">
                <a:solidFill>
                  <a:schemeClr val="bg1"/>
                </a:solidFill>
              </a:rPr>
              <a:t>  (</a:t>
            </a:r>
            <a:r>
              <a:rPr lang="tr-TR" dirty="0" err="1">
                <a:solidFill>
                  <a:schemeClr val="bg1"/>
                </a:solidFill>
              </a:rPr>
              <a:t>MinPts</a:t>
            </a:r>
            <a:r>
              <a:rPr lang="tr-TR" dirty="0">
                <a:solidFill>
                  <a:schemeClr val="bg1"/>
                </a:solidFill>
              </a:rPr>
              <a:t>),            </a:t>
            </a:r>
            <a:r>
              <a:rPr lang="tr-TR" dirty="0" err="1">
                <a:solidFill>
                  <a:schemeClr val="bg1"/>
                </a:solidFill>
              </a:rPr>
              <a:t>core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point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border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point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outlier</a:t>
            </a:r>
            <a:r>
              <a:rPr lang="tr-TR" dirty="0">
                <a:solidFill>
                  <a:schemeClr val="bg1"/>
                </a:solidFill>
              </a:rPr>
              <a:t>(</a:t>
            </a:r>
            <a:r>
              <a:rPr lang="tr-TR" dirty="0" err="1">
                <a:solidFill>
                  <a:schemeClr val="bg1"/>
                </a:solidFill>
              </a:rPr>
              <a:t>noise</a:t>
            </a:r>
            <a:r>
              <a:rPr lang="tr-TR" dirty="0">
                <a:solidFill>
                  <a:schemeClr val="bg1"/>
                </a:solidFill>
              </a:rPr>
              <a:t>) temel kavramlardır.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Algor</a:t>
            </a:r>
            <a:r>
              <a:rPr lang="tr-TR" sz="2400" dirty="0">
                <a:solidFill>
                  <a:schemeClr val="bg1"/>
                </a:solidFill>
              </a:rPr>
              <a:t>itma, </a:t>
            </a:r>
            <a:r>
              <a:rPr lang="tr-TR" sz="2400" dirty="0" err="1">
                <a:solidFill>
                  <a:schemeClr val="bg1"/>
                </a:solidFill>
              </a:rPr>
              <a:t>Eps</a:t>
            </a:r>
            <a:r>
              <a:rPr lang="tr-TR" sz="2400" dirty="0">
                <a:solidFill>
                  <a:schemeClr val="bg1"/>
                </a:solidFill>
              </a:rPr>
              <a:t> ve </a:t>
            </a:r>
            <a:r>
              <a:rPr lang="tr-TR" sz="2400" dirty="0" err="1">
                <a:solidFill>
                  <a:schemeClr val="bg1"/>
                </a:solidFill>
              </a:rPr>
              <a:t>MinPts</a:t>
            </a:r>
            <a:r>
              <a:rPr lang="tr-TR" sz="2400" dirty="0">
                <a:solidFill>
                  <a:schemeClr val="bg1"/>
                </a:solidFill>
              </a:rPr>
              <a:t> değerlerini giriş parametresi olarak alır.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2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939E8A-4372-23A3-42EE-F3A3DFB2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56" y="252684"/>
            <a:ext cx="8534400" cy="1507067"/>
          </a:xfrm>
        </p:spPr>
        <p:txBody>
          <a:bodyPr>
            <a:normAutofit/>
          </a:bodyPr>
          <a:lstStyle/>
          <a:p>
            <a:r>
              <a:rPr lang="tr-TR" sz="4800" dirty="0"/>
              <a:t>Epsilon(</a:t>
            </a:r>
            <a:r>
              <a:rPr lang="tr-TR" sz="4800" dirty="0" err="1"/>
              <a:t>eps</a:t>
            </a:r>
            <a:r>
              <a:rPr lang="tr-TR" sz="48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9A3886-8EE1-656F-065A-84E8F7C4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744" y="2203881"/>
            <a:ext cx="7003217" cy="361526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Epsilon(</a:t>
            </a:r>
            <a:r>
              <a:rPr lang="tr-TR" dirty="0" err="1">
                <a:solidFill>
                  <a:schemeClr val="bg1"/>
                </a:solidFill>
              </a:rPr>
              <a:t>eps</a:t>
            </a:r>
            <a:r>
              <a:rPr lang="tr-TR" dirty="0">
                <a:solidFill>
                  <a:schemeClr val="bg1"/>
                </a:solidFill>
              </a:rPr>
              <a:t>) nesnelerin birbirine ne kadar yakın olması gerektiğini belirleyen değerdir.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Epsilon veri setinin mesafesine göre seçilmelidir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Fazla küçük seçilir ise verilerin büyük kısmı kümelenmeyecektir.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Fazla büyük seçilir ise nesnelerin çoğu aynı kümede kalacaktır.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İki nesne arasındaki mesafenin epsilon değerinden küçük veya eşit olması durumunda bu noktalar komşu olarak kabul edilir</a:t>
            </a:r>
          </a:p>
          <a:p>
            <a:pPr marL="0" indent="0">
              <a:buNone/>
            </a:pP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F6A02C0-3BA8-F814-7923-95DACFDE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6" y="192760"/>
            <a:ext cx="3589331" cy="326164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6A6C6EF-EB2A-B290-8655-FB1E37FE1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06" y="3524194"/>
            <a:ext cx="3581710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3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C6C798-6E8D-7893-C4E3-402A80EC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4524"/>
            <a:ext cx="8534400" cy="1507067"/>
          </a:xfrm>
        </p:spPr>
        <p:txBody>
          <a:bodyPr>
            <a:normAutofit/>
          </a:bodyPr>
          <a:lstStyle/>
          <a:p>
            <a:r>
              <a:rPr lang="tr-TR" sz="4800" dirty="0"/>
              <a:t>Minimum </a:t>
            </a:r>
            <a:r>
              <a:rPr lang="tr-TR" sz="4800" dirty="0" err="1"/>
              <a:t>points</a:t>
            </a:r>
            <a:r>
              <a:rPr lang="tr-TR" sz="4800" dirty="0"/>
              <a:t>(</a:t>
            </a:r>
            <a:r>
              <a:rPr lang="tr-TR" sz="4800" dirty="0" err="1"/>
              <a:t>minpts</a:t>
            </a:r>
            <a:r>
              <a:rPr lang="tr-TR" sz="48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C394A4-CBE3-81B9-E546-71204A8C7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14600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Küme çevresindeki en az nesne sayısını belirler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G</a:t>
            </a:r>
            <a:r>
              <a:rPr lang="tr-TR" b="0" i="0" dirty="0">
                <a:solidFill>
                  <a:schemeClr val="bg1"/>
                </a:solidFill>
                <a:effectLst/>
              </a:rPr>
              <a:t>ürültüye karşı ne kadar toleranslı olduğunu kontrol eder</a:t>
            </a:r>
            <a:endParaRPr lang="tr-T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</a:rPr>
              <a:t>Örneğin: </a:t>
            </a:r>
            <a:r>
              <a:rPr lang="tr-TR" dirty="0" err="1">
                <a:solidFill>
                  <a:schemeClr val="bg1"/>
                </a:solidFill>
              </a:rPr>
              <a:t>minpts</a:t>
            </a:r>
            <a:r>
              <a:rPr lang="tr-TR" dirty="0">
                <a:solidFill>
                  <a:schemeClr val="bg1"/>
                </a:solidFill>
              </a:rPr>
              <a:t> değerini 3 girersek o kümede en az üç nesne bulunmalıdır.</a:t>
            </a:r>
          </a:p>
        </p:txBody>
      </p:sp>
    </p:spTree>
    <p:extLst>
      <p:ext uri="{BB962C8B-B14F-4D97-AF65-F5344CB8AC3E}">
        <p14:creationId xmlns:p14="http://schemas.microsoft.com/office/powerpoint/2010/main" val="164607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8BE2D94-D79D-1646-7541-B37101FA8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9896" y="1056443"/>
            <a:ext cx="5220287" cy="4953739"/>
          </a:xfrm>
        </p:spPr>
        <p:txBody>
          <a:bodyPr/>
          <a:lstStyle/>
          <a:p>
            <a:r>
              <a:rPr lang="tr-TR" sz="2000" dirty="0">
                <a:solidFill>
                  <a:schemeClr val="tx1"/>
                </a:solidFill>
              </a:rPr>
              <a:t>CORE POİNT: </a:t>
            </a:r>
            <a:r>
              <a:rPr lang="tr-TR" sz="2000" dirty="0">
                <a:solidFill>
                  <a:schemeClr val="bg1"/>
                </a:solidFill>
              </a:rPr>
              <a:t>Minimum </a:t>
            </a:r>
            <a:r>
              <a:rPr lang="tr-TR" sz="2000" dirty="0" err="1">
                <a:solidFill>
                  <a:schemeClr val="bg1"/>
                </a:solidFill>
              </a:rPr>
              <a:t>points</a:t>
            </a:r>
            <a:r>
              <a:rPr lang="tr-TR" sz="2000" dirty="0">
                <a:solidFill>
                  <a:schemeClr val="bg1"/>
                </a:solidFill>
              </a:rPr>
              <a:t> kadar komşusu olan noktalardır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r>
              <a:rPr lang="tr-TR" sz="2000" dirty="0">
                <a:solidFill>
                  <a:schemeClr val="tx1"/>
                </a:solidFill>
              </a:rPr>
              <a:t>BORDER POİNT: </a:t>
            </a:r>
            <a:r>
              <a:rPr lang="tr-TR" sz="2000" dirty="0">
                <a:solidFill>
                  <a:schemeClr val="bg1"/>
                </a:solidFill>
              </a:rPr>
              <a:t>Minimum </a:t>
            </a:r>
            <a:r>
              <a:rPr lang="tr-TR" sz="2000" dirty="0" err="1">
                <a:solidFill>
                  <a:schemeClr val="bg1"/>
                </a:solidFill>
              </a:rPr>
              <a:t>points</a:t>
            </a:r>
            <a:r>
              <a:rPr lang="tr-TR" sz="2000" dirty="0">
                <a:solidFill>
                  <a:schemeClr val="bg1"/>
                </a:solidFill>
              </a:rPr>
              <a:t> kadar komşusu olamayan noktalardır.</a:t>
            </a:r>
            <a:r>
              <a:rPr lang="tr-TR" sz="2000" b="0" i="0" dirty="0">
                <a:solidFill>
                  <a:srgbClr val="292929"/>
                </a:solidFill>
                <a:effectLst/>
              </a:rPr>
              <a:t> </a:t>
            </a:r>
            <a:r>
              <a:rPr lang="tr-TR" sz="2000" b="0" i="0" dirty="0">
                <a:solidFill>
                  <a:schemeClr val="bg1"/>
                </a:solidFill>
                <a:effectLst/>
              </a:rPr>
              <a:t>çekirdek olmayan kümenin sınır uçlarında bulunan örneklem olarak tanımlanmaktadır.</a:t>
            </a:r>
            <a:endParaRPr lang="tr-TR" sz="2000" dirty="0">
              <a:solidFill>
                <a:schemeClr val="bg1"/>
              </a:solidFill>
            </a:endParaRPr>
          </a:p>
          <a:p>
            <a:r>
              <a:rPr lang="tr-TR" sz="2000" dirty="0">
                <a:solidFill>
                  <a:schemeClr val="tx1"/>
                </a:solidFill>
              </a:rPr>
              <a:t>OUTLİER:</a:t>
            </a:r>
            <a:r>
              <a:rPr lang="tr-TR" sz="2000" dirty="0">
                <a:solidFill>
                  <a:schemeClr val="bg1"/>
                </a:solidFill>
              </a:rPr>
              <a:t> nokta sayısını karşılamayan düşük yoğunluklu yerler. Gürültülü veri.</a:t>
            </a:r>
          </a:p>
          <a:p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A7AA7FC8-A743-176A-BEA1-927C39826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19" y="0"/>
            <a:ext cx="5883150" cy="406597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CA6ACBF5-CF61-F8A3-288A-A8D4850ED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19" y="4145045"/>
            <a:ext cx="5883150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9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FF083E-F7E0-6932-9EFC-F34707F9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64912"/>
            <a:ext cx="8534401" cy="1384671"/>
          </a:xfrm>
        </p:spPr>
        <p:txBody>
          <a:bodyPr>
            <a:noAutofit/>
          </a:bodyPr>
          <a:lstStyle/>
          <a:p>
            <a:r>
              <a:rPr lang="tr-TR" sz="4800" i="0" dirty="0">
                <a:effectLst/>
                <a:latin typeface="source-serif-pro"/>
              </a:rPr>
              <a:t>DBSCAN algoritmasının avantajları:</a:t>
            </a:r>
            <a:endParaRPr lang="tr-TR" sz="48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A575D24-3952-C4CB-5596-2DAAAF33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947386"/>
            <a:ext cx="8534400" cy="30470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0" i="0" dirty="0">
                <a:solidFill>
                  <a:schemeClr val="bg1"/>
                </a:solidFill>
                <a:effectLst/>
              </a:rPr>
              <a:t>DBSCAN, küme sayısının önceden belirtilmesini gerektirmez.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0" i="0" dirty="0">
                <a:solidFill>
                  <a:schemeClr val="bg1"/>
                </a:solidFill>
                <a:effectLst/>
              </a:rPr>
              <a:t>DBSCAN, rastgele şekillendirilmiş kümelerle iyi performans gösterir.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0" i="0" dirty="0" err="1">
                <a:solidFill>
                  <a:schemeClr val="bg1"/>
                </a:solidFill>
                <a:effectLst/>
              </a:rPr>
              <a:t>DBSCAN’ın</a:t>
            </a:r>
            <a:r>
              <a:rPr lang="tr-TR" sz="2000" b="0" i="0" dirty="0">
                <a:solidFill>
                  <a:schemeClr val="bg1"/>
                </a:solidFill>
                <a:effectLst/>
              </a:rPr>
              <a:t> bir gürültü kavramı vardır ve aykırı değerlere karşı dayanıklıdır.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0" i="0" dirty="0">
                <a:solidFill>
                  <a:schemeClr val="bg1"/>
                </a:solidFill>
                <a:effectLst/>
              </a:rPr>
              <a:t>DBSCAN sadece iki parametre gerektirir ve çoğunlukla veri tabanındaki noktaların sıralamasına duyarsızdır.</a:t>
            </a:r>
            <a:endParaRPr lang="tr-T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3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A20A2A-6F9B-7424-B042-D39BFCA4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28720"/>
            <a:ext cx="8534401" cy="1498600"/>
          </a:xfrm>
        </p:spPr>
        <p:txBody>
          <a:bodyPr>
            <a:noAutofit/>
          </a:bodyPr>
          <a:lstStyle/>
          <a:p>
            <a:r>
              <a:rPr lang="tr-TR" sz="4800" i="0" dirty="0">
                <a:effectLst/>
              </a:rPr>
              <a:t>DBSCAN algoritmasının dezavantajları:</a:t>
            </a:r>
            <a:endParaRPr lang="tr-TR" sz="48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650BF43-6D77-FB61-639B-45070DCC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707689"/>
            <a:ext cx="8534400" cy="32867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0" i="0" dirty="0">
                <a:solidFill>
                  <a:schemeClr val="bg1"/>
                </a:solidFill>
                <a:effectLst/>
              </a:rPr>
              <a:t>DBSCAN, yoğunluklarında büyük farklılıklar olan veri kümelerini iyi bir şekilde kümeleyemez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0" i="0" dirty="0">
                <a:solidFill>
                  <a:schemeClr val="bg1"/>
                </a:solidFill>
                <a:effectLst/>
              </a:rPr>
              <a:t>Veriler iyi anlaşılmadıysa anlamlı bir </a:t>
            </a:r>
            <a:r>
              <a:rPr lang="tr-TR" sz="2000" b="0" i="0" dirty="0" err="1">
                <a:solidFill>
                  <a:schemeClr val="bg1"/>
                </a:solidFill>
                <a:effectLst/>
              </a:rPr>
              <a:t>eps</a:t>
            </a:r>
            <a:r>
              <a:rPr lang="tr-TR" sz="2000" b="0" i="0" dirty="0">
                <a:solidFill>
                  <a:schemeClr val="bg1"/>
                </a:solidFill>
                <a:effectLst/>
              </a:rPr>
              <a:t> değeri seçmek zor olabilir.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0" i="0" dirty="0">
                <a:solidFill>
                  <a:schemeClr val="bg1"/>
                </a:solidFill>
                <a:effectLst/>
              </a:rPr>
              <a:t>DBSCAN tamamen belirleyici değildir. Bunun nedeni, algoritmanın rastgele bir nokta ile başlamasıdır. Bu nedenle, birden fazla kümeden ulaşılabilen sınır noktaları, herhangi bir kümenin parçası olabilir.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744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C2BDCD-2D25-E078-5577-7A8C9B0D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102" y="120357"/>
            <a:ext cx="8534401" cy="1029109"/>
          </a:xfrm>
        </p:spPr>
        <p:txBody>
          <a:bodyPr>
            <a:normAutofit/>
          </a:bodyPr>
          <a:lstStyle/>
          <a:p>
            <a:r>
              <a:rPr lang="tr-TR" sz="4800" dirty="0"/>
              <a:t>DBSCAN ÖRNEKLERİ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25E74BD-3A09-4B00-F2AA-E1AF9693E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02" y="1727903"/>
            <a:ext cx="8481795" cy="42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9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98BF74-096A-87E0-F0DE-8FFD50B7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552" y="0"/>
            <a:ext cx="8534401" cy="1242627"/>
          </a:xfrm>
        </p:spPr>
        <p:txBody>
          <a:bodyPr>
            <a:normAutofit/>
          </a:bodyPr>
          <a:lstStyle/>
          <a:p>
            <a:r>
              <a:rPr lang="tr-TR" sz="4800" dirty="0"/>
              <a:t>DBSCAN ÖRNEKLERİ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79F156E-0B9C-CD61-B149-519EF23E1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52" y="1787532"/>
            <a:ext cx="8512278" cy="45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39207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451</Words>
  <Application>Microsoft Office PowerPoint</Application>
  <PresentationFormat>Geniş ekran</PresentationFormat>
  <Paragraphs>43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source-serif-pro</vt:lpstr>
      <vt:lpstr>Wingdings 3</vt:lpstr>
      <vt:lpstr>Dilim</vt:lpstr>
      <vt:lpstr>DBSCAN VE OPTİCS</vt:lpstr>
      <vt:lpstr>dbscan nedir?</vt:lpstr>
      <vt:lpstr>Epsilon(eps)</vt:lpstr>
      <vt:lpstr>Minimum points(minpts)</vt:lpstr>
      <vt:lpstr>PowerPoint Sunusu</vt:lpstr>
      <vt:lpstr>DBSCAN algoritmasının avantajları:</vt:lpstr>
      <vt:lpstr>DBSCAN algoritmasının dezavantajları:</vt:lpstr>
      <vt:lpstr>DBSCAN ÖRNEKLERİ</vt:lpstr>
      <vt:lpstr>DBSCAN ÖRNEKLERİ</vt:lpstr>
      <vt:lpstr>DBSCAN ÖRNEKLERİ</vt:lpstr>
      <vt:lpstr>OPTİCS</vt:lpstr>
      <vt:lpstr>OPTİCS</vt:lpstr>
      <vt:lpstr>OPTİCS ÖRNEKLERİ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 VE OPTİCS</dc:title>
  <dc:creator>Salih Cançetin</dc:creator>
  <cp:lastModifiedBy>cankal19127@outlook.com</cp:lastModifiedBy>
  <cp:revision>7</cp:revision>
  <dcterms:created xsi:type="dcterms:W3CDTF">2022-12-07T15:01:43Z</dcterms:created>
  <dcterms:modified xsi:type="dcterms:W3CDTF">2022-12-08T05:53:55Z</dcterms:modified>
</cp:coreProperties>
</file>