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4DEA1D-CC7B-4EC5-8BE2-097333175481}" type="datetimeFigureOut">
              <a:rPr lang="tr-TR" smtClean="0"/>
              <a:t>26.10.2022</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113335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4DEA1D-CC7B-4EC5-8BE2-097333175481}" type="datetimeFigureOut">
              <a:rPr lang="tr-TR" smtClean="0"/>
              <a:t>26.10.2022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180336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4DEA1D-CC7B-4EC5-8BE2-097333175481}" type="datetimeFigureOut">
              <a:rPr lang="tr-TR" smtClean="0"/>
              <a:t>26.10.2022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3207346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4DEA1D-CC7B-4EC5-8BE2-097333175481}" type="datetimeFigureOut">
              <a:rPr lang="tr-TR" smtClean="0"/>
              <a:t>26.10.2022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7CFD29-EF98-4568-945A-0424556E7B86}"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4462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4DEA1D-CC7B-4EC5-8BE2-097333175481}" type="datetimeFigureOut">
              <a:rPr lang="tr-TR" smtClean="0"/>
              <a:t>26.10.2022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1751949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6E4DEA1D-CC7B-4EC5-8BE2-097333175481}" type="datetimeFigureOut">
              <a:rPr lang="tr-TR" smtClean="0"/>
              <a:t>26.10.2022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1967181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6E4DEA1D-CC7B-4EC5-8BE2-097333175481}" type="datetimeFigureOut">
              <a:rPr lang="tr-TR" smtClean="0"/>
              <a:t>26.10.2022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3400034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E4DEA1D-CC7B-4EC5-8BE2-097333175481}" type="datetimeFigureOut">
              <a:rPr lang="tr-TR" smtClean="0"/>
              <a:t>26.10.2022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3798260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E4DEA1D-CC7B-4EC5-8BE2-097333175481}" type="datetimeFigureOut">
              <a:rPr lang="tr-TR" smtClean="0"/>
              <a:t>26.10.2022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299548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E4DEA1D-CC7B-4EC5-8BE2-097333175481}" type="datetimeFigureOut">
              <a:rPr lang="tr-TR" smtClean="0"/>
              <a:t>26.10.2022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283385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E4DEA1D-CC7B-4EC5-8BE2-097333175481}" type="datetimeFigureOut">
              <a:rPr lang="tr-TR" smtClean="0"/>
              <a:t>26.10.2022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3006836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E4DEA1D-CC7B-4EC5-8BE2-097333175481}" type="datetimeFigureOut">
              <a:rPr lang="tr-TR" smtClean="0"/>
              <a:t>26.10.2022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1613101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E4DEA1D-CC7B-4EC5-8BE2-097333175481}" type="datetimeFigureOut">
              <a:rPr lang="tr-TR" smtClean="0"/>
              <a:t>26.10.2022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102026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E4DEA1D-CC7B-4EC5-8BE2-097333175481}" type="datetimeFigureOut">
              <a:rPr lang="tr-TR" smtClean="0"/>
              <a:t>26.10.2022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176010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DEA1D-CC7B-4EC5-8BE2-097333175481}" type="datetimeFigureOut">
              <a:rPr lang="tr-TR" smtClean="0"/>
              <a:t>26.10.2022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233378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4DEA1D-CC7B-4EC5-8BE2-097333175481}" type="datetimeFigureOut">
              <a:rPr lang="tr-TR" smtClean="0"/>
              <a:t>26.10.2022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345242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4DEA1D-CC7B-4EC5-8BE2-097333175481}" type="datetimeFigureOut">
              <a:rPr lang="tr-TR" smtClean="0"/>
              <a:t>26.10.2022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7CFD29-EF98-4568-945A-0424556E7B86}" type="slidenum">
              <a:rPr lang="tr-TR" smtClean="0"/>
              <a:t>‹#›</a:t>
            </a:fld>
            <a:endParaRPr lang="tr-TR"/>
          </a:p>
        </p:txBody>
      </p:sp>
    </p:spTree>
    <p:extLst>
      <p:ext uri="{BB962C8B-B14F-4D97-AF65-F5344CB8AC3E}">
        <p14:creationId xmlns:p14="http://schemas.microsoft.com/office/powerpoint/2010/main" val="98282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4DEA1D-CC7B-4EC5-8BE2-097333175481}" type="datetimeFigureOut">
              <a:rPr lang="tr-TR" smtClean="0"/>
              <a:t>26.10.2022</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7CFD29-EF98-4568-945A-0424556E7B86}" type="slidenum">
              <a:rPr lang="tr-TR" smtClean="0"/>
              <a:t>‹#›</a:t>
            </a:fld>
            <a:endParaRPr lang="tr-TR"/>
          </a:p>
        </p:txBody>
      </p:sp>
    </p:spTree>
    <p:extLst>
      <p:ext uri="{BB962C8B-B14F-4D97-AF65-F5344CB8AC3E}">
        <p14:creationId xmlns:p14="http://schemas.microsoft.com/office/powerpoint/2010/main" val="18180242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C544DB-A6DB-C1B1-D96B-014A2E72221F}"/>
              </a:ext>
            </a:extLst>
          </p:cNvPr>
          <p:cNvSpPr>
            <a:spLocks noGrp="1"/>
          </p:cNvSpPr>
          <p:nvPr>
            <p:ph type="ctrTitle"/>
          </p:nvPr>
        </p:nvSpPr>
        <p:spPr>
          <a:xfrm>
            <a:off x="1298455" y="2200919"/>
            <a:ext cx="10157424" cy="1409430"/>
          </a:xfrm>
        </p:spPr>
        <p:txBody>
          <a:bodyPr>
            <a:normAutofit/>
          </a:bodyPr>
          <a:lstStyle/>
          <a:p>
            <a:r>
              <a:rPr lang="tr-TR" dirty="0">
                <a:solidFill>
                  <a:srgbClr val="002060"/>
                </a:solidFill>
                <a:latin typeface="Times New Roman" panose="02020603050405020304" pitchFamily="18" charset="0"/>
                <a:cs typeface="Times New Roman" panose="02020603050405020304" pitchFamily="18" charset="0"/>
              </a:rPr>
              <a:t>Sınıflandırma algoritmaları 		   KARAR AĞAÇLARI </a:t>
            </a:r>
          </a:p>
        </p:txBody>
      </p:sp>
      <p:sp>
        <p:nvSpPr>
          <p:cNvPr id="3" name="Alt Başlık 2">
            <a:extLst>
              <a:ext uri="{FF2B5EF4-FFF2-40B4-BE49-F238E27FC236}">
                <a16:creationId xmlns:a16="http://schemas.microsoft.com/office/drawing/2014/main" id="{B8C871F3-AE45-7118-B278-EDD2E13C34BC}"/>
              </a:ext>
            </a:extLst>
          </p:cNvPr>
          <p:cNvSpPr>
            <a:spLocks noGrp="1"/>
          </p:cNvSpPr>
          <p:nvPr>
            <p:ph type="subTitle" idx="1"/>
          </p:nvPr>
        </p:nvSpPr>
        <p:spPr>
          <a:xfrm>
            <a:off x="2932980" y="4607973"/>
            <a:ext cx="7539487" cy="624906"/>
          </a:xfrm>
        </p:spPr>
        <p:txBody>
          <a:bodyPr>
            <a:noAutofit/>
          </a:bodyPr>
          <a:lstStyle/>
          <a:p>
            <a:r>
              <a:rPr lang="tr-TR" sz="2800" dirty="0">
                <a:latin typeface="Times New Roman" panose="02020603050405020304" pitchFamily="18" charset="0"/>
                <a:cs typeface="Times New Roman" panose="02020603050405020304" pitchFamily="18" charset="0"/>
              </a:rPr>
              <a:t>Recep aksu   			Ömer can </a:t>
            </a:r>
          </a:p>
        </p:txBody>
      </p:sp>
    </p:spTree>
    <p:extLst>
      <p:ext uri="{BB962C8B-B14F-4D97-AF65-F5344CB8AC3E}">
        <p14:creationId xmlns:p14="http://schemas.microsoft.com/office/powerpoint/2010/main" val="223825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170A17A4-6B19-9F2F-C5C7-789914C421D1}"/>
              </a:ext>
            </a:extLst>
          </p:cNvPr>
          <p:cNvPicPr>
            <a:picLocks noGrp="1" noChangeAspect="1"/>
          </p:cNvPicPr>
          <p:nvPr>
            <p:ph idx="1"/>
          </p:nvPr>
        </p:nvPicPr>
        <p:blipFill>
          <a:blip r:embed="rId2"/>
          <a:stretch>
            <a:fillRect/>
          </a:stretch>
        </p:blipFill>
        <p:spPr>
          <a:xfrm>
            <a:off x="2104845" y="1468271"/>
            <a:ext cx="7866405" cy="376796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186291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AD7101-3EEC-C5DC-D788-C57A6764886C}"/>
              </a:ext>
            </a:extLst>
          </p:cNvPr>
          <p:cNvSpPr>
            <a:spLocks noGrp="1"/>
          </p:cNvSpPr>
          <p:nvPr>
            <p:ph type="title"/>
          </p:nvPr>
        </p:nvSpPr>
        <p:spPr>
          <a:xfrm>
            <a:off x="1141412" y="603994"/>
            <a:ext cx="10196423" cy="925610"/>
          </a:xfrm>
        </p:spPr>
        <p:txBody>
          <a:bodyPr>
            <a:normAutofit/>
          </a:bodyPr>
          <a:lstStyle/>
          <a:p>
            <a:r>
              <a:rPr lang="tr-TR" sz="2800" dirty="0">
                <a:solidFill>
                  <a:srgbClr val="7030A0"/>
                </a:solidFill>
                <a:latin typeface="Times New Roman" panose="02020603050405020304" pitchFamily="18" charset="0"/>
                <a:cs typeface="Times New Roman" panose="02020603050405020304" pitchFamily="18" charset="0"/>
              </a:rPr>
              <a:t>EN ÇOK KULLANILAN KARAR AĞACI ALGORİTMALARI</a:t>
            </a:r>
          </a:p>
        </p:txBody>
      </p:sp>
      <p:sp>
        <p:nvSpPr>
          <p:cNvPr id="3" name="İçerik Yer Tutucusu 2">
            <a:extLst>
              <a:ext uri="{FF2B5EF4-FFF2-40B4-BE49-F238E27FC236}">
                <a16:creationId xmlns:a16="http://schemas.microsoft.com/office/drawing/2014/main" id="{2EEFE321-6683-19E2-5654-B686EB48C79C}"/>
              </a:ext>
            </a:extLst>
          </p:cNvPr>
          <p:cNvSpPr>
            <a:spLocks noGrp="1"/>
          </p:cNvSpPr>
          <p:nvPr>
            <p:ph idx="1"/>
          </p:nvPr>
        </p:nvSpPr>
        <p:spPr>
          <a:xfrm>
            <a:off x="1143000" y="1757780"/>
            <a:ext cx="9905999" cy="4297963"/>
          </a:xfrm>
        </p:spPr>
        <p:txBody>
          <a:bodyPr/>
          <a:lstStyle/>
          <a:p>
            <a:pPr algn="l">
              <a:buFont typeface="Arial" panose="020B0604020202020204" pitchFamily="34" charset="0"/>
              <a:buChar char="•"/>
            </a:pPr>
            <a:r>
              <a:rPr lang="tr-TR" b="0" i="0" dirty="0">
                <a:solidFill>
                  <a:srgbClr val="002060"/>
                </a:solidFill>
                <a:effectLst/>
                <a:latin typeface="Times New Roman" panose="02020603050405020304" pitchFamily="18" charset="0"/>
                <a:cs typeface="Times New Roman" panose="02020603050405020304" pitchFamily="18" charset="0"/>
              </a:rPr>
              <a:t>ID3</a:t>
            </a:r>
          </a:p>
          <a:p>
            <a:pPr algn="l">
              <a:buFont typeface="Arial" panose="020B0604020202020204" pitchFamily="34" charset="0"/>
              <a:buChar char="•"/>
            </a:pPr>
            <a:r>
              <a:rPr lang="tr-TR" b="0" i="0" dirty="0">
                <a:solidFill>
                  <a:srgbClr val="002060"/>
                </a:solidFill>
                <a:effectLst/>
                <a:latin typeface="Times New Roman" panose="02020603050405020304" pitchFamily="18" charset="0"/>
                <a:cs typeface="Times New Roman" panose="02020603050405020304" pitchFamily="18" charset="0"/>
              </a:rPr>
              <a:t>C4.5</a:t>
            </a:r>
          </a:p>
          <a:p>
            <a:pPr algn="l">
              <a:buFont typeface="Arial" panose="020B0604020202020204" pitchFamily="34" charset="0"/>
              <a:buChar char="•"/>
            </a:pPr>
            <a:r>
              <a:rPr lang="tr-TR" dirty="0">
                <a:solidFill>
                  <a:srgbClr val="002060"/>
                </a:solidFill>
                <a:latin typeface="Times New Roman" panose="02020603050405020304" pitchFamily="18" charset="0"/>
                <a:cs typeface="Times New Roman" panose="02020603050405020304" pitchFamily="18" charset="0"/>
              </a:rPr>
              <a:t>C5.0</a:t>
            </a:r>
            <a:endParaRPr lang="tr-TR" b="0" i="0" dirty="0">
              <a:solidFill>
                <a:srgbClr val="00206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b="0" i="0" dirty="0">
                <a:solidFill>
                  <a:srgbClr val="002060"/>
                </a:solidFill>
                <a:effectLst/>
                <a:latin typeface="Times New Roman" panose="02020603050405020304" pitchFamily="18" charset="0"/>
                <a:cs typeface="Times New Roman" panose="02020603050405020304" pitchFamily="18" charset="0"/>
              </a:rPr>
              <a:t>CHAID</a:t>
            </a:r>
          </a:p>
          <a:p>
            <a:pPr algn="l">
              <a:buFont typeface="Arial" panose="020B0604020202020204" pitchFamily="34" charset="0"/>
              <a:buChar char="•"/>
            </a:pPr>
            <a:r>
              <a:rPr lang="tr-TR" b="0" i="0" dirty="0">
                <a:solidFill>
                  <a:srgbClr val="002060"/>
                </a:solidFill>
                <a:effectLst/>
                <a:latin typeface="Times New Roman" panose="02020603050405020304" pitchFamily="18" charset="0"/>
                <a:cs typeface="Times New Roman" panose="02020603050405020304" pitchFamily="18" charset="0"/>
              </a:rPr>
              <a:t>CART</a:t>
            </a:r>
          </a:p>
          <a:p>
            <a:endParaRPr lang="tr-TR" dirty="0"/>
          </a:p>
        </p:txBody>
      </p:sp>
    </p:spTree>
    <p:extLst>
      <p:ext uri="{BB962C8B-B14F-4D97-AF65-F5344CB8AC3E}">
        <p14:creationId xmlns:p14="http://schemas.microsoft.com/office/powerpoint/2010/main" val="281734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D809D3-CDFC-9D29-5DA8-A0BE5387CE96}"/>
              </a:ext>
            </a:extLst>
          </p:cNvPr>
          <p:cNvSpPr>
            <a:spLocks noGrp="1"/>
          </p:cNvSpPr>
          <p:nvPr>
            <p:ph type="title"/>
          </p:nvPr>
        </p:nvSpPr>
        <p:spPr>
          <a:xfrm>
            <a:off x="1141413" y="618518"/>
            <a:ext cx="9905998" cy="649565"/>
          </a:xfrm>
        </p:spPr>
        <p:txBody>
          <a:bodyPr/>
          <a:lstStyle/>
          <a:p>
            <a:r>
              <a:rPr lang="tr-TR" dirty="0">
                <a:solidFill>
                  <a:srgbClr val="7030A0"/>
                </a:solidFill>
                <a:latin typeface="Times New Roman" panose="02020603050405020304" pitchFamily="18" charset="0"/>
                <a:cs typeface="Times New Roman" panose="02020603050405020304" pitchFamily="18" charset="0"/>
              </a:rPr>
              <a:t>İd3 ALGORİTMASI : </a:t>
            </a:r>
          </a:p>
        </p:txBody>
      </p:sp>
      <p:sp>
        <p:nvSpPr>
          <p:cNvPr id="3" name="İçerik Yer Tutucusu 2">
            <a:extLst>
              <a:ext uri="{FF2B5EF4-FFF2-40B4-BE49-F238E27FC236}">
                <a16:creationId xmlns:a16="http://schemas.microsoft.com/office/drawing/2014/main" id="{1BF5E148-BB01-8B55-592B-FEC95A92EEE7}"/>
              </a:ext>
            </a:extLst>
          </p:cNvPr>
          <p:cNvSpPr>
            <a:spLocks noGrp="1"/>
          </p:cNvSpPr>
          <p:nvPr>
            <p:ph idx="1"/>
          </p:nvPr>
        </p:nvSpPr>
        <p:spPr>
          <a:xfrm>
            <a:off x="1141413" y="1388854"/>
            <a:ext cx="9905999" cy="4960188"/>
          </a:xfrm>
        </p:spPr>
        <p:txBody>
          <a:bodyPr>
            <a:normAutofit/>
          </a:bodyPr>
          <a:lstStyle/>
          <a:p>
            <a:r>
              <a:rPr lang="tr-TR" dirty="0">
                <a:solidFill>
                  <a:srgbClr val="002060"/>
                </a:solidFill>
                <a:latin typeface="Times New Roman" panose="02020603050405020304" pitchFamily="18" charset="0"/>
                <a:cs typeface="Times New Roman" panose="02020603050405020304" pitchFamily="18" charset="0"/>
              </a:rPr>
              <a:t>ID3, makine öğrenmesi alanında çalışmaya yeni başlayan kişilerin rahatlıkla kavrayabilecekleri ve karar ağaçlarının temel çalışma şeklini öğrenebilecekleri ideal algoritmalardan biridir.</a:t>
            </a:r>
          </a:p>
          <a:p>
            <a:r>
              <a:rPr lang="tr-TR" dirty="0">
                <a:solidFill>
                  <a:srgbClr val="002060"/>
                </a:solidFill>
                <a:latin typeface="Times New Roman" panose="02020603050405020304" pitchFamily="18" charset="0"/>
                <a:cs typeface="Times New Roman" panose="02020603050405020304" pitchFamily="18" charset="0"/>
              </a:rPr>
              <a:t>ID3 algoritması, entropi’den faydalanarak sınıflandırma problemlerinin çözülmesine imkan tanır.</a:t>
            </a:r>
          </a:p>
          <a:p>
            <a:r>
              <a:rPr lang="tr-TR" b="0" i="0" dirty="0">
                <a:solidFill>
                  <a:srgbClr val="002060"/>
                </a:solidFill>
                <a:effectLst/>
                <a:latin typeface="Times New Roman" panose="02020603050405020304" pitchFamily="18" charset="0"/>
                <a:cs typeface="Times New Roman" panose="02020603050405020304" pitchFamily="18" charset="0"/>
              </a:rPr>
              <a:t>J. Ross Quinlan tarafından 1986 yılında ID3 adlı bir karar ağacı algoritması geliştirilmiştir. Bu algoritma sadece ayrık yerlerde üzerinde çalışabilmektedir. ID3, sayısal öznitelikler veya eksik durumlarda işlem yapmamakta ayrıca bir budama işlemi uygulamamaktadır. Temel olarak algoritma kategorik nitelikleri sınıflandırmaktadır.</a:t>
            </a:r>
            <a:endParaRPr lang="tr-TR"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18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1F5033-D122-2AA7-211F-54F3FE7ABECE}"/>
              </a:ext>
            </a:extLst>
          </p:cNvPr>
          <p:cNvSpPr>
            <a:spLocks noGrp="1"/>
          </p:cNvSpPr>
          <p:nvPr>
            <p:ph type="title"/>
          </p:nvPr>
        </p:nvSpPr>
        <p:spPr>
          <a:xfrm>
            <a:off x="1141413" y="618518"/>
            <a:ext cx="9905998" cy="778961"/>
          </a:xfrm>
        </p:spPr>
        <p:txBody>
          <a:bodyPr/>
          <a:lstStyle/>
          <a:p>
            <a:r>
              <a:rPr lang="tr-TR" dirty="0">
                <a:solidFill>
                  <a:srgbClr val="7030A0"/>
                </a:solidFill>
              </a:rPr>
              <a:t>CHAİD ALGORİTMASI :  </a:t>
            </a:r>
          </a:p>
        </p:txBody>
      </p:sp>
      <p:sp>
        <p:nvSpPr>
          <p:cNvPr id="3" name="İçerik Yer Tutucusu 2">
            <a:extLst>
              <a:ext uri="{FF2B5EF4-FFF2-40B4-BE49-F238E27FC236}">
                <a16:creationId xmlns:a16="http://schemas.microsoft.com/office/drawing/2014/main" id="{73A61485-A427-0A7B-57F2-E4A765ABC473}"/>
              </a:ext>
            </a:extLst>
          </p:cNvPr>
          <p:cNvSpPr>
            <a:spLocks noGrp="1"/>
          </p:cNvSpPr>
          <p:nvPr>
            <p:ph idx="1"/>
          </p:nvPr>
        </p:nvSpPr>
        <p:spPr>
          <a:xfrm>
            <a:off x="1141412" y="1561381"/>
            <a:ext cx="9905999" cy="4229820"/>
          </a:xfrm>
        </p:spPr>
        <p:txBody>
          <a:bodyPr>
            <a:normAutofit fontScale="92500" lnSpcReduction="20000"/>
          </a:bodyPr>
          <a:lstStyle/>
          <a:p>
            <a:r>
              <a:rPr lang="tr-TR" dirty="0">
                <a:solidFill>
                  <a:srgbClr val="002060"/>
                </a:solidFill>
                <a:latin typeface="Times New Roman" panose="02020603050405020304" pitchFamily="18" charset="0"/>
                <a:cs typeface="Times New Roman" panose="02020603050405020304" pitchFamily="18" charset="0"/>
              </a:rPr>
              <a:t>Sınıflandırma ve regresyon amacı taşıyan ve istatistik tabanlı olan CHAID algoritması G. V. </a:t>
            </a:r>
            <a:r>
              <a:rPr lang="tr-TR" dirty="0" err="1">
                <a:solidFill>
                  <a:srgbClr val="002060"/>
                </a:solidFill>
                <a:latin typeface="Times New Roman" panose="02020603050405020304" pitchFamily="18" charset="0"/>
                <a:cs typeface="Times New Roman" panose="02020603050405020304" pitchFamily="18" charset="0"/>
              </a:rPr>
              <a:t>Kass</a:t>
            </a:r>
            <a:r>
              <a:rPr lang="tr-TR" dirty="0">
                <a:solidFill>
                  <a:srgbClr val="002060"/>
                </a:solidFill>
                <a:latin typeface="Times New Roman" panose="02020603050405020304" pitchFamily="18" charset="0"/>
                <a:cs typeface="Times New Roman" panose="02020603050405020304" pitchFamily="18" charset="0"/>
              </a:rPr>
              <a:t> tarafından 1980’de geliştirilmiştir. CHAID ile oluşturulacak bir regresyon denklemi normal dağılım, doğrusallık ve homojenlik gibi bilinen klasik varsayımlardan ayrı tutulmaktadır. Çünkü güçlü bir iterasyon algoritmasıyla bütün olan anakütle kararlı alt düğümlere bölünebilmektedir. Bu durum verilerin dağılımında normallik ve homojenlik varsayımlarını sağlayabilmektedir. Bu nedenle CHAID parametrik ve </a:t>
            </a:r>
            <a:r>
              <a:rPr lang="tr-TR" dirty="0" err="1">
                <a:solidFill>
                  <a:srgbClr val="002060"/>
                </a:solidFill>
                <a:latin typeface="Times New Roman" panose="02020603050405020304" pitchFamily="18" charset="0"/>
                <a:cs typeface="Times New Roman" panose="02020603050405020304" pitchFamily="18" charset="0"/>
              </a:rPr>
              <a:t>nonparametrik</a:t>
            </a:r>
            <a:r>
              <a:rPr lang="tr-TR" dirty="0">
                <a:solidFill>
                  <a:srgbClr val="002060"/>
                </a:solidFill>
                <a:latin typeface="Times New Roman" panose="02020603050405020304" pitchFamily="18" charset="0"/>
                <a:cs typeface="Times New Roman" panose="02020603050405020304" pitchFamily="18" charset="0"/>
              </a:rPr>
              <a:t> ayrımını kaldırmakta ve yöntem algoritmasında istatistiksel olarak yarı parametrik bir özellik taşımaktadır. CHAID algoritması, bağımsız değişkenlerin, birbirleriyle olan ilişki, etkileşim ve kombinasyonlarını bulan bir tekniktir. Dolayısıyla değişkenler arasındaki ilişkiler de test edilmektedir. Bu yapılan testlerle değişkenler arasındaki bağımlılık durumları da incelenmektedir.</a:t>
            </a:r>
          </a:p>
        </p:txBody>
      </p:sp>
    </p:spTree>
    <p:extLst>
      <p:ext uri="{BB962C8B-B14F-4D97-AF65-F5344CB8AC3E}">
        <p14:creationId xmlns:p14="http://schemas.microsoft.com/office/powerpoint/2010/main" val="25431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2843B0-41F1-434B-9148-5B4139EE3F0D}"/>
              </a:ext>
            </a:extLst>
          </p:cNvPr>
          <p:cNvSpPr>
            <a:spLocks noGrp="1"/>
          </p:cNvSpPr>
          <p:nvPr>
            <p:ph type="title"/>
          </p:nvPr>
        </p:nvSpPr>
        <p:spPr>
          <a:xfrm>
            <a:off x="1141413" y="618518"/>
            <a:ext cx="9905998" cy="448281"/>
          </a:xfrm>
        </p:spPr>
        <p:txBody>
          <a:bodyPr>
            <a:normAutofit fontScale="90000"/>
          </a:bodyPr>
          <a:lstStyle/>
          <a:p>
            <a:r>
              <a:rPr lang="tr-TR" sz="3200" dirty="0">
                <a:solidFill>
                  <a:srgbClr val="7030A0"/>
                </a:solidFill>
              </a:rPr>
              <a:t>CART ALGORİTMASI </a:t>
            </a:r>
          </a:p>
        </p:txBody>
      </p:sp>
      <p:sp>
        <p:nvSpPr>
          <p:cNvPr id="3" name="İçerik Yer Tutucusu 2">
            <a:extLst>
              <a:ext uri="{FF2B5EF4-FFF2-40B4-BE49-F238E27FC236}">
                <a16:creationId xmlns:a16="http://schemas.microsoft.com/office/drawing/2014/main" id="{9E5319EE-BFB8-83DA-88C2-9AF2625756E0}"/>
              </a:ext>
            </a:extLst>
          </p:cNvPr>
          <p:cNvSpPr>
            <a:spLocks noGrp="1"/>
          </p:cNvSpPr>
          <p:nvPr>
            <p:ph idx="1"/>
          </p:nvPr>
        </p:nvSpPr>
        <p:spPr>
          <a:xfrm>
            <a:off x="992038" y="1066799"/>
            <a:ext cx="10055373" cy="5239110"/>
          </a:xfrm>
        </p:spPr>
        <p:txBody>
          <a:bodyPr>
            <a:normAutofit fontScale="92500" lnSpcReduction="10000"/>
          </a:bodyPr>
          <a:lstStyle/>
          <a:p>
            <a:r>
              <a:rPr lang="tr-TR" dirty="0">
                <a:solidFill>
                  <a:srgbClr val="002060"/>
                </a:solidFill>
                <a:latin typeface="Times New Roman" panose="02020603050405020304" pitchFamily="18" charset="0"/>
                <a:cs typeface="Times New Roman" panose="02020603050405020304" pitchFamily="18" charset="0"/>
              </a:rPr>
              <a:t>1984 yılında Breiman ve ark. tarafından çalışmalarında bir karar ağacı algoritması olan CART algoritması kullanılarak, literatüre kazandırılmıştır. Hem sınıflandırma hem de regresyon amacıyla kullanılan CART algoritması entropiye dayalı olup, dallanma kriterinin hesaplanmasında Twoing ve Gini tekniklerinden faydalanmaktadır. CART algoritması her adımda ilgili grubun, kendinden daha homojen olan iki alt gruba ayrılmasını sağlanmaktadır. Yani her dal ikili alt gruplara ayrılarak büyümektedir. Ayırma işleminde bağımlı değişken kategorik ise gini veya twoing, sürekli ise en küçük kareler sapmasından yararlanmaktadır. Bağımlı değişkene ait mümkün en homojen grupları üretmek için en iyi bağımsız değişken safsızlık ve değişim ölçülerindeki (gini, twoing, en küçük kareler sapması) değişkenliği kullanmaktadır. Tüm veri tipleri ile çalışabilen CART algoritmasında temel nokta, karar noktalarında ikili seçim ile birimlerin homojen sınıflar oluşacak şekilde ayrılmasıdır.</a:t>
            </a:r>
          </a:p>
          <a:p>
            <a:endParaRPr lang="tr-TR" dirty="0">
              <a:solidFill>
                <a:srgbClr val="002060"/>
              </a:solidFill>
            </a:endParaRPr>
          </a:p>
        </p:txBody>
      </p:sp>
    </p:spTree>
    <p:extLst>
      <p:ext uri="{BB962C8B-B14F-4D97-AF65-F5344CB8AC3E}">
        <p14:creationId xmlns:p14="http://schemas.microsoft.com/office/powerpoint/2010/main" val="115407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5258B16-DF10-A8AC-7388-05C52E1E136C}"/>
              </a:ext>
            </a:extLst>
          </p:cNvPr>
          <p:cNvSpPr>
            <a:spLocks noGrp="1"/>
          </p:cNvSpPr>
          <p:nvPr>
            <p:ph idx="1"/>
          </p:nvPr>
        </p:nvSpPr>
        <p:spPr>
          <a:xfrm>
            <a:off x="1141412" y="819509"/>
            <a:ext cx="9905999" cy="4971692"/>
          </a:xfrm>
        </p:spPr>
        <p:txBody>
          <a:bodyPr>
            <a:normAutofit/>
          </a:bodyPr>
          <a:lstStyle/>
          <a:p>
            <a:r>
              <a:rPr lang="tr-TR" dirty="0">
                <a:solidFill>
                  <a:srgbClr val="002060"/>
                </a:solidFill>
                <a:latin typeface="Times New Roman" panose="02020603050405020304" pitchFamily="18" charset="0"/>
                <a:cs typeface="Times New Roman" panose="02020603050405020304" pitchFamily="18" charset="0"/>
              </a:rPr>
              <a:t>CART algoritması her değişken tipine uygulanabildiği için normallik, dönüşüm gibi işlemleri gerektirmemektedir. CART algoritması kayıp olan değerler için temsili bir değişken atayabilmektedir. Otomatik bir makine öğrenim yöntemi olan CART algoritması diğer çok değişkenli yöntemlere göre karmaşık yapılarda araştırmacıya göreceli olarak az sayıda girdi yeterli olmaktadır. Teorisi zamanla geliştirilen bu algoritma ile bir veri seti için ortaya çıkan farklı ağaç yapılarından çıkarsama yapılabilecek ağacın seçiminde dikkatli olunması gerekmektedir. Olasılık modeline bağlı olmadığında CART analizinin sonuçlarına güçlü testler uygulanamamaktadır.</a:t>
            </a:r>
          </a:p>
          <a:p>
            <a:endParaRPr lang="tr-TR" dirty="0"/>
          </a:p>
        </p:txBody>
      </p:sp>
    </p:spTree>
    <p:extLst>
      <p:ext uri="{BB962C8B-B14F-4D97-AF65-F5344CB8AC3E}">
        <p14:creationId xmlns:p14="http://schemas.microsoft.com/office/powerpoint/2010/main" val="2533014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4C1BE6EB-5E60-0D3A-112A-32A9A297FF22}"/>
              </a:ext>
            </a:extLst>
          </p:cNvPr>
          <p:cNvPicPr>
            <a:picLocks noGrp="1" noChangeAspect="1"/>
          </p:cNvPicPr>
          <p:nvPr>
            <p:ph idx="1"/>
          </p:nvPr>
        </p:nvPicPr>
        <p:blipFill>
          <a:blip r:embed="rId2"/>
          <a:stretch>
            <a:fillRect/>
          </a:stretch>
        </p:blipFill>
        <p:spPr>
          <a:xfrm>
            <a:off x="1707538" y="1823837"/>
            <a:ext cx="8773749" cy="2876951"/>
          </a:xfrm>
        </p:spPr>
      </p:pic>
    </p:spTree>
    <p:extLst>
      <p:ext uri="{BB962C8B-B14F-4D97-AF65-F5344CB8AC3E}">
        <p14:creationId xmlns:p14="http://schemas.microsoft.com/office/powerpoint/2010/main" val="2532139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14">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8" name="Group 17">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0"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6" name="Group 18">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0"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8"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CB6E4BED-EF3E-7A04-EB7D-E072BAD0120F}"/>
              </a:ext>
            </a:extLst>
          </p:cNvPr>
          <p:cNvSpPr>
            <a:spLocks noGrp="1"/>
          </p:cNvSpPr>
          <p:nvPr>
            <p:ph type="title"/>
          </p:nvPr>
        </p:nvSpPr>
        <p:spPr>
          <a:xfrm>
            <a:off x="6399548" y="224631"/>
            <a:ext cx="4301000" cy="804863"/>
          </a:xfrm>
        </p:spPr>
        <p:txBody>
          <a:bodyPr>
            <a:normAutofit/>
          </a:bodyPr>
          <a:lstStyle/>
          <a:p>
            <a:r>
              <a:rPr lang="tr-TR" dirty="0">
                <a:solidFill>
                  <a:srgbClr val="002060"/>
                </a:solidFill>
              </a:rPr>
              <a:t>ÖRNEK VERİ KÜMESİ </a:t>
            </a:r>
          </a:p>
        </p:txBody>
      </p:sp>
      <p:sp useBgFill="1">
        <p:nvSpPr>
          <p:cNvPr id="60"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Resim 79">
            <a:extLst>
              <a:ext uri="{FF2B5EF4-FFF2-40B4-BE49-F238E27FC236}">
                <a16:creationId xmlns:a16="http://schemas.microsoft.com/office/drawing/2014/main" id="{A0D30DD4-4DA4-694E-8D48-F7B9D3F06DCC}"/>
              </a:ext>
            </a:extLst>
          </p:cNvPr>
          <p:cNvPicPr>
            <a:picLocks noChangeAspect="1"/>
          </p:cNvPicPr>
          <p:nvPr/>
        </p:nvPicPr>
        <p:blipFill>
          <a:blip r:embed="rId3"/>
          <a:stretch>
            <a:fillRect/>
          </a:stretch>
        </p:blipFill>
        <p:spPr>
          <a:xfrm>
            <a:off x="879912" y="1531678"/>
            <a:ext cx="5141836" cy="3627272"/>
          </a:xfrm>
          <a:prstGeom prst="rect">
            <a:avLst/>
          </a:prstGeom>
        </p:spPr>
      </p:pic>
      <p:pic>
        <p:nvPicPr>
          <p:cNvPr id="82" name="Resim 81">
            <a:extLst>
              <a:ext uri="{FF2B5EF4-FFF2-40B4-BE49-F238E27FC236}">
                <a16:creationId xmlns:a16="http://schemas.microsoft.com/office/drawing/2014/main" id="{041EBC33-6EC5-1023-42B5-B70D8169BD65}"/>
              </a:ext>
            </a:extLst>
          </p:cNvPr>
          <p:cNvPicPr>
            <a:picLocks noChangeAspect="1"/>
          </p:cNvPicPr>
          <p:nvPr/>
        </p:nvPicPr>
        <p:blipFill>
          <a:blip r:embed="rId4"/>
          <a:stretch>
            <a:fillRect/>
          </a:stretch>
        </p:blipFill>
        <p:spPr>
          <a:xfrm>
            <a:off x="6473959" y="1326925"/>
            <a:ext cx="4076147" cy="849537"/>
          </a:xfrm>
          <a:prstGeom prst="rect">
            <a:avLst/>
          </a:prstGeom>
        </p:spPr>
      </p:pic>
      <p:sp>
        <p:nvSpPr>
          <p:cNvPr id="84" name="Metin kutusu 83">
            <a:extLst>
              <a:ext uri="{FF2B5EF4-FFF2-40B4-BE49-F238E27FC236}">
                <a16:creationId xmlns:a16="http://schemas.microsoft.com/office/drawing/2014/main" id="{98EE74C8-8B09-BC24-AEAF-68A159E37984}"/>
              </a:ext>
            </a:extLst>
          </p:cNvPr>
          <p:cNvSpPr txBox="1"/>
          <p:nvPr/>
        </p:nvSpPr>
        <p:spPr>
          <a:xfrm>
            <a:off x="6140980" y="2627114"/>
            <a:ext cx="5970507" cy="923330"/>
          </a:xfrm>
          <a:prstGeom prst="rect">
            <a:avLst/>
          </a:prstGeom>
          <a:noFill/>
        </p:spPr>
        <p:txBody>
          <a:bodyPr wrap="square">
            <a:spAutoFit/>
          </a:bodyPr>
          <a:lstStyle/>
          <a:p>
            <a:r>
              <a:rPr lang="tr-TR" dirty="0">
                <a:solidFill>
                  <a:srgbClr val="002060"/>
                </a:solidFill>
                <a:latin typeface="Times New Roman" panose="02020603050405020304" pitchFamily="18" charset="0"/>
                <a:cs typeface="Times New Roman" panose="02020603050405020304" pitchFamily="18" charset="0"/>
              </a:rPr>
              <a:t>Veri kümemizde bulunan 10 örneğimiz için öncelikle her sınıf etiketine (hafta sonu yapılacak farklı aktivite durumları) ait kaç örneğe sahip olduğumuzu tablolayalım.</a:t>
            </a:r>
          </a:p>
        </p:txBody>
      </p:sp>
      <p:pic>
        <p:nvPicPr>
          <p:cNvPr id="85" name="Resim 84">
            <a:extLst>
              <a:ext uri="{FF2B5EF4-FFF2-40B4-BE49-F238E27FC236}">
                <a16:creationId xmlns:a16="http://schemas.microsoft.com/office/drawing/2014/main" id="{EC89A15A-F5E2-D936-BF60-68756C34F214}"/>
              </a:ext>
            </a:extLst>
          </p:cNvPr>
          <p:cNvPicPr>
            <a:picLocks noChangeAspect="1"/>
          </p:cNvPicPr>
          <p:nvPr/>
        </p:nvPicPr>
        <p:blipFill>
          <a:blip r:embed="rId5"/>
          <a:stretch>
            <a:fillRect/>
          </a:stretch>
        </p:blipFill>
        <p:spPr>
          <a:xfrm>
            <a:off x="7688119" y="4931186"/>
            <a:ext cx="1647825" cy="1400175"/>
          </a:xfrm>
          <a:prstGeom prst="rect">
            <a:avLst/>
          </a:prstGeom>
        </p:spPr>
      </p:pic>
      <p:sp>
        <p:nvSpPr>
          <p:cNvPr id="87" name="Metin kutusu 86">
            <a:extLst>
              <a:ext uri="{FF2B5EF4-FFF2-40B4-BE49-F238E27FC236}">
                <a16:creationId xmlns:a16="http://schemas.microsoft.com/office/drawing/2014/main" id="{AB30FE17-6265-BF68-3BB7-8561C7B5A0E4}"/>
              </a:ext>
            </a:extLst>
          </p:cNvPr>
          <p:cNvSpPr txBox="1"/>
          <p:nvPr/>
        </p:nvSpPr>
        <p:spPr>
          <a:xfrm>
            <a:off x="6152868" y="3740685"/>
            <a:ext cx="5855537" cy="923330"/>
          </a:xfrm>
          <a:prstGeom prst="rect">
            <a:avLst/>
          </a:prstGeom>
          <a:noFill/>
        </p:spPr>
        <p:txBody>
          <a:bodyPr wrap="square">
            <a:spAutoFit/>
          </a:bodyPr>
          <a:lstStyle/>
          <a:p>
            <a:r>
              <a:rPr lang="tr-TR" dirty="0">
                <a:solidFill>
                  <a:srgbClr val="002060"/>
                </a:solidFill>
                <a:latin typeface="Times New Roman" panose="02020603050405020304" pitchFamily="18" charset="0"/>
                <a:cs typeface="Times New Roman" panose="02020603050405020304" pitchFamily="18" charset="0"/>
              </a:rPr>
              <a:t>Hafta sonu yapılacak aktivitelerimiz diğer bir deyişle sınıf etiketlerimiz ‘Sinema, Tenis, Alışveriş, Ev’ olmak üzere 4 adettir. Bu durumda m değerimizin 4 olduğunu söyleyebiliriz.</a:t>
            </a:r>
          </a:p>
        </p:txBody>
      </p:sp>
    </p:spTree>
    <p:extLst>
      <p:ext uri="{BB962C8B-B14F-4D97-AF65-F5344CB8AC3E}">
        <p14:creationId xmlns:p14="http://schemas.microsoft.com/office/powerpoint/2010/main" val="177468133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B51E34FD-878E-5081-9442-919E8CCCA83E}"/>
              </a:ext>
            </a:extLst>
          </p:cNvPr>
          <p:cNvPicPr>
            <a:picLocks noGrp="1" noChangeAspect="1"/>
          </p:cNvPicPr>
          <p:nvPr>
            <p:ph idx="1"/>
          </p:nvPr>
        </p:nvPicPr>
        <p:blipFill>
          <a:blip r:embed="rId2"/>
          <a:stretch>
            <a:fillRect/>
          </a:stretch>
        </p:blipFill>
        <p:spPr>
          <a:xfrm>
            <a:off x="3643122" y="1110066"/>
            <a:ext cx="4038744" cy="1226471"/>
          </a:xfrm>
          <a:prstGeom prst="rect">
            <a:avLst/>
          </a:prstGeom>
        </p:spPr>
      </p:pic>
      <p:pic>
        <p:nvPicPr>
          <p:cNvPr id="7" name="Resim 6">
            <a:extLst>
              <a:ext uri="{FF2B5EF4-FFF2-40B4-BE49-F238E27FC236}">
                <a16:creationId xmlns:a16="http://schemas.microsoft.com/office/drawing/2014/main" id="{814487A0-C3C3-A3BE-8356-4DCEF3F6A234}"/>
              </a:ext>
            </a:extLst>
          </p:cNvPr>
          <p:cNvPicPr>
            <a:picLocks noChangeAspect="1"/>
          </p:cNvPicPr>
          <p:nvPr/>
        </p:nvPicPr>
        <p:blipFill>
          <a:blip r:embed="rId3"/>
          <a:stretch>
            <a:fillRect/>
          </a:stretch>
        </p:blipFill>
        <p:spPr>
          <a:xfrm>
            <a:off x="723900" y="2714625"/>
            <a:ext cx="10744200" cy="1428750"/>
          </a:xfrm>
          <a:prstGeom prst="rect">
            <a:avLst/>
          </a:prstGeom>
        </p:spPr>
      </p:pic>
      <p:sp>
        <p:nvSpPr>
          <p:cNvPr id="8" name="Metin kutusu 7">
            <a:extLst>
              <a:ext uri="{FF2B5EF4-FFF2-40B4-BE49-F238E27FC236}">
                <a16:creationId xmlns:a16="http://schemas.microsoft.com/office/drawing/2014/main" id="{0E36AE87-F269-A828-62BA-E6B96CCA99F4}"/>
              </a:ext>
            </a:extLst>
          </p:cNvPr>
          <p:cNvSpPr txBox="1"/>
          <p:nvPr/>
        </p:nvSpPr>
        <p:spPr>
          <a:xfrm>
            <a:off x="2566402" y="4770407"/>
            <a:ext cx="7850037" cy="461665"/>
          </a:xfrm>
          <a:prstGeom prst="rect">
            <a:avLst/>
          </a:prstGeom>
          <a:noFill/>
        </p:spPr>
        <p:txBody>
          <a:bodyPr wrap="square" rtlCol="0">
            <a:spAutoFit/>
          </a:bodyPr>
          <a:lstStyle/>
          <a:p>
            <a:r>
              <a:rPr lang="tr-TR" sz="2400" dirty="0">
                <a:solidFill>
                  <a:srgbClr val="002060"/>
                </a:solidFill>
                <a:latin typeface="Times New Roman" panose="02020603050405020304" pitchFamily="18" charset="0"/>
                <a:cs typeface="Times New Roman" panose="02020603050405020304" pitchFamily="18" charset="0"/>
              </a:rPr>
              <a:t>VERİ SETİNİN GENEL ENTROPİ DEĞERİ = 1,571</a:t>
            </a:r>
          </a:p>
        </p:txBody>
      </p:sp>
    </p:spTree>
    <p:extLst>
      <p:ext uri="{BB962C8B-B14F-4D97-AF65-F5344CB8AC3E}">
        <p14:creationId xmlns:p14="http://schemas.microsoft.com/office/powerpoint/2010/main" val="1620404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FA6F428-B15D-AF40-1D55-E8B33A3C1C28}"/>
              </a:ext>
            </a:extLst>
          </p:cNvPr>
          <p:cNvSpPr>
            <a:spLocks noGrp="1"/>
          </p:cNvSpPr>
          <p:nvPr>
            <p:ph idx="1"/>
          </p:nvPr>
        </p:nvSpPr>
        <p:spPr>
          <a:xfrm>
            <a:off x="1141412" y="948906"/>
            <a:ext cx="9905999" cy="4842295"/>
          </a:xfrm>
        </p:spPr>
        <p:txBody>
          <a:bodyPr/>
          <a:lstStyle/>
          <a:p>
            <a:pPr marL="0" indent="0">
              <a:buNone/>
            </a:pPr>
            <a:r>
              <a:rPr lang="tr-TR" dirty="0">
                <a:solidFill>
                  <a:srgbClr val="002060"/>
                </a:solidFill>
                <a:latin typeface="Times New Roman" panose="02020603050405020304" pitchFamily="18" charset="0"/>
                <a:cs typeface="Times New Roman" panose="02020603050405020304" pitchFamily="18" charset="0"/>
              </a:rPr>
              <a:t>ID3 algoritmasında sistemin genel entropisinin hesaplanmasının ardından her bir özniteliğin entropisi de ayrı ayrı hesaplanır. Hesaplanan entropi değerleri, genel entropiden çıkartılarak; hangi özniteliğin entropi değerini en çok azalttığı tespit edilir.</a:t>
            </a:r>
          </a:p>
          <a:p>
            <a:pPr marL="0" indent="0">
              <a:buNone/>
            </a:pPr>
            <a:r>
              <a:rPr lang="tr-TR" dirty="0">
                <a:solidFill>
                  <a:srgbClr val="002060"/>
                </a:solidFill>
                <a:latin typeface="Times New Roman" panose="02020603050405020304" pitchFamily="18" charset="0"/>
                <a:cs typeface="Times New Roman" panose="02020603050405020304" pitchFamily="18" charset="0"/>
              </a:rPr>
              <a:t>Entropideki azalış ‘kazanç’ olarak ifade edilir. Başka bir deyişle; entropiyi en çok düşüren öznitelik, en çok kazanç sağlayan öznitelik olarak karşımıza çıkar!</a:t>
            </a:r>
          </a:p>
          <a:p>
            <a:pPr marL="0" indent="0">
              <a:buNone/>
            </a:pPr>
            <a:r>
              <a:rPr lang="tr-TR" dirty="0">
                <a:solidFill>
                  <a:srgbClr val="002060"/>
                </a:solidFill>
                <a:latin typeface="Times New Roman" panose="02020603050405020304" pitchFamily="18" charset="0"/>
                <a:cs typeface="Times New Roman" panose="02020603050405020304" pitchFamily="18" charset="0"/>
              </a:rPr>
              <a:t>Kazanç formülünü matematiksel olarak ifade etmek gerekirse :</a:t>
            </a:r>
          </a:p>
          <a:p>
            <a:pPr marL="0" indent="0">
              <a:buNone/>
            </a:pPr>
            <a:endParaRPr lang="tr-TR" dirty="0">
              <a:solidFill>
                <a:srgbClr val="002060"/>
              </a:solidFill>
              <a:latin typeface="Times New Roman" panose="02020603050405020304" pitchFamily="18" charset="0"/>
              <a:cs typeface="Times New Roman" panose="02020603050405020304" pitchFamily="18" charset="0"/>
            </a:endParaRPr>
          </a:p>
          <a:p>
            <a:pPr marL="0" indent="0">
              <a:buNone/>
            </a:pPr>
            <a:endParaRPr lang="tr-TR"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57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554-8B85-7BEB-1AE8-E6F33C3BF081}"/>
              </a:ext>
            </a:extLst>
          </p:cNvPr>
          <p:cNvSpPr>
            <a:spLocks noGrp="1"/>
          </p:cNvSpPr>
          <p:nvPr>
            <p:ph type="title"/>
          </p:nvPr>
        </p:nvSpPr>
        <p:spPr>
          <a:xfrm>
            <a:off x="1141413" y="868684"/>
            <a:ext cx="9905998" cy="1089512"/>
          </a:xfrm>
        </p:spPr>
        <p:txBody>
          <a:bodyPr/>
          <a:lstStyle/>
          <a:p>
            <a:r>
              <a:rPr lang="tr-TR" dirty="0">
                <a:solidFill>
                  <a:srgbClr val="7030A0"/>
                </a:solidFill>
                <a:latin typeface="Times New Roman" panose="02020603050405020304" pitchFamily="18" charset="0"/>
                <a:cs typeface="Times New Roman" panose="02020603050405020304" pitchFamily="18" charset="0"/>
              </a:rPr>
              <a:t>Karar ağaçları nedir ? </a:t>
            </a:r>
          </a:p>
        </p:txBody>
      </p:sp>
      <p:sp>
        <p:nvSpPr>
          <p:cNvPr id="3" name="İçerik Yer Tutucusu 2">
            <a:extLst>
              <a:ext uri="{FF2B5EF4-FFF2-40B4-BE49-F238E27FC236}">
                <a16:creationId xmlns:a16="http://schemas.microsoft.com/office/drawing/2014/main" id="{F111463D-BE13-A09D-E366-8C47032AF1D5}"/>
              </a:ext>
            </a:extLst>
          </p:cNvPr>
          <p:cNvSpPr>
            <a:spLocks noGrp="1"/>
          </p:cNvSpPr>
          <p:nvPr>
            <p:ph idx="1"/>
          </p:nvPr>
        </p:nvSpPr>
        <p:spPr>
          <a:xfrm>
            <a:off x="1141413" y="2415104"/>
            <a:ext cx="9905999" cy="2847009"/>
          </a:xfrm>
        </p:spPr>
        <p:txBody>
          <a:bodyPr/>
          <a:lstStyle/>
          <a:p>
            <a:r>
              <a:rPr lang="tr-TR" dirty="0">
                <a:solidFill>
                  <a:srgbClr val="002060"/>
                </a:solidFill>
                <a:latin typeface="Times New Roman" panose="02020603050405020304" pitchFamily="18" charset="0"/>
                <a:cs typeface="Times New Roman" panose="02020603050405020304" pitchFamily="18" charset="0"/>
              </a:rPr>
              <a:t>Karar ağaçları(Decision trees ) sınıflandırma problemlerinde en çok kullanılan algoritmalardan bir tanesidir ; çok sayıda veri içeren bir veritabanını, bazı teknikler kullanılarak alt bölümlere ayırmak için geliştirilmiş bir algoritmadır. Diğer sınıflandırma algoritmalarına göre yapılandırılması ve sınıflaması çok kolaydır. </a:t>
            </a:r>
          </a:p>
        </p:txBody>
      </p:sp>
    </p:spTree>
    <p:extLst>
      <p:ext uri="{BB962C8B-B14F-4D97-AF65-F5344CB8AC3E}">
        <p14:creationId xmlns:p14="http://schemas.microsoft.com/office/powerpoint/2010/main" val="344969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A878956-C236-DB5A-EDC2-679B5CA70A62}"/>
              </a:ext>
            </a:extLst>
          </p:cNvPr>
          <p:cNvSpPr>
            <a:spLocks noGrp="1"/>
          </p:cNvSpPr>
          <p:nvPr>
            <p:ph idx="1"/>
          </p:nvPr>
        </p:nvSpPr>
        <p:spPr>
          <a:xfrm>
            <a:off x="1141412" y="888521"/>
            <a:ext cx="9905999" cy="4902680"/>
          </a:xfrm>
        </p:spPr>
        <p:txBody>
          <a:bodyPr/>
          <a:lstStyle/>
          <a:p>
            <a:endParaRPr lang="tr-TR" dirty="0"/>
          </a:p>
          <a:p>
            <a:endParaRPr lang="tr-TR" dirty="0"/>
          </a:p>
          <a:p>
            <a:pPr marL="0" indent="0">
              <a:buNone/>
            </a:pPr>
            <a:r>
              <a:rPr lang="tr-TR" dirty="0">
                <a:solidFill>
                  <a:srgbClr val="002060"/>
                </a:solidFill>
                <a:latin typeface="Times New Roman" panose="02020603050405020304" pitchFamily="18" charset="0"/>
                <a:cs typeface="Times New Roman" panose="02020603050405020304" pitchFamily="18" charset="0"/>
              </a:rPr>
              <a:t>Gain(S,A); A niteliğinin S sistemine göre kazancı anlamına gelir. Bu değer sistemin entropisinden, özniteliğin entropi değerinin çıkarılmasıyla elde edilir.</a:t>
            </a:r>
          </a:p>
        </p:txBody>
      </p:sp>
      <p:pic>
        <p:nvPicPr>
          <p:cNvPr id="4" name="Resim 3">
            <a:extLst>
              <a:ext uri="{FF2B5EF4-FFF2-40B4-BE49-F238E27FC236}">
                <a16:creationId xmlns:a16="http://schemas.microsoft.com/office/drawing/2014/main" id="{CE9F88EA-C481-92B8-AFCD-7EDA27E807F3}"/>
              </a:ext>
            </a:extLst>
          </p:cNvPr>
          <p:cNvPicPr>
            <a:picLocks noChangeAspect="1"/>
          </p:cNvPicPr>
          <p:nvPr/>
        </p:nvPicPr>
        <p:blipFill>
          <a:blip r:embed="rId2"/>
          <a:stretch>
            <a:fillRect/>
          </a:stretch>
        </p:blipFill>
        <p:spPr>
          <a:xfrm>
            <a:off x="2914959" y="962889"/>
            <a:ext cx="5450296" cy="713294"/>
          </a:xfrm>
          <a:prstGeom prst="rect">
            <a:avLst/>
          </a:prstGeom>
        </p:spPr>
      </p:pic>
      <p:sp>
        <p:nvSpPr>
          <p:cNvPr id="6" name="Metin kutusu 5">
            <a:extLst>
              <a:ext uri="{FF2B5EF4-FFF2-40B4-BE49-F238E27FC236}">
                <a16:creationId xmlns:a16="http://schemas.microsoft.com/office/drawing/2014/main" id="{029CF278-F513-C6B2-4345-F7F7136EE3FA}"/>
              </a:ext>
            </a:extLst>
          </p:cNvPr>
          <p:cNvSpPr txBox="1"/>
          <p:nvPr/>
        </p:nvSpPr>
        <p:spPr>
          <a:xfrm>
            <a:off x="1141411" y="2974055"/>
            <a:ext cx="10383479" cy="2308324"/>
          </a:xfrm>
          <a:prstGeom prst="rect">
            <a:avLst/>
          </a:prstGeom>
          <a:noFill/>
        </p:spPr>
        <p:txBody>
          <a:bodyPr wrap="square">
            <a:spAutoFit/>
          </a:bodyPr>
          <a:lstStyle/>
          <a:p>
            <a:r>
              <a:rPr lang="tr-TR" sz="2400" dirty="0">
                <a:solidFill>
                  <a:srgbClr val="002060"/>
                </a:solidFill>
                <a:latin typeface="Times New Roman" panose="02020603050405020304" pitchFamily="18" charset="0"/>
                <a:cs typeface="Times New Roman" panose="02020603050405020304" pitchFamily="18" charset="0"/>
              </a:rPr>
              <a:t>Formülle ifade ettiğimiz kazanç hesabını bir kez de veri kümemiz üzerinde uygulayarak sonuçları değerlendirelim!</a:t>
            </a:r>
          </a:p>
          <a:p>
            <a:endParaRPr lang="tr-TR" sz="2400" dirty="0">
              <a:solidFill>
                <a:srgbClr val="002060"/>
              </a:solidFill>
              <a:latin typeface="Times New Roman" panose="02020603050405020304" pitchFamily="18" charset="0"/>
              <a:cs typeface="Times New Roman" panose="02020603050405020304" pitchFamily="18" charset="0"/>
            </a:endParaRPr>
          </a:p>
          <a:p>
            <a:r>
              <a:rPr lang="tr-TR" sz="2400" dirty="0">
                <a:solidFill>
                  <a:srgbClr val="002060"/>
                </a:solidFill>
                <a:latin typeface="Times New Roman" panose="02020603050405020304" pitchFamily="18" charset="0"/>
                <a:cs typeface="Times New Roman" panose="02020603050405020304" pitchFamily="18" charset="0"/>
              </a:rPr>
              <a:t>Öncelikle “Hava Durumu” özniteliğini ele alırsak; farklı hava durumu koşullarına bağlı olarak (Güneşli, Rüzgarlı, Yağmurlu) farklı sınıf etiketlerine sahip örnek sayısını belirlememiz gerekecektir.</a:t>
            </a:r>
          </a:p>
        </p:txBody>
      </p:sp>
    </p:spTree>
    <p:extLst>
      <p:ext uri="{BB962C8B-B14F-4D97-AF65-F5344CB8AC3E}">
        <p14:creationId xmlns:p14="http://schemas.microsoft.com/office/powerpoint/2010/main" val="3619277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C8282A6-CFCB-18B8-4C03-75FF628107C7}"/>
              </a:ext>
            </a:extLst>
          </p:cNvPr>
          <p:cNvSpPr>
            <a:spLocks noGrp="1"/>
          </p:cNvSpPr>
          <p:nvPr>
            <p:ph idx="1"/>
          </p:nvPr>
        </p:nvSpPr>
        <p:spPr>
          <a:xfrm>
            <a:off x="1141412" y="819509"/>
            <a:ext cx="9905999" cy="4971692"/>
          </a:xfrm>
        </p:spPr>
        <p:txBody>
          <a:bodyPr/>
          <a:lstStyle/>
          <a:p>
            <a:pPr marL="0" indent="0">
              <a:buNone/>
            </a:pPr>
            <a:r>
              <a:rPr lang="tr-TR" dirty="0">
                <a:solidFill>
                  <a:srgbClr val="002060"/>
                </a:solidFill>
                <a:latin typeface="Times New Roman" panose="02020603050405020304" pitchFamily="18" charset="0"/>
                <a:cs typeface="Times New Roman" panose="02020603050405020304" pitchFamily="18" charset="0"/>
              </a:rPr>
              <a:t>Hava koşullarına bağlı olarak, farklı sınıf etiketlerine ait toplam örnek sayılarını içeren tabloyu aşağıdaki gibi özetleyebilmek mümkündür.</a:t>
            </a:r>
          </a:p>
        </p:txBody>
      </p:sp>
      <p:pic>
        <p:nvPicPr>
          <p:cNvPr id="4" name="Resim 3">
            <a:extLst>
              <a:ext uri="{FF2B5EF4-FFF2-40B4-BE49-F238E27FC236}">
                <a16:creationId xmlns:a16="http://schemas.microsoft.com/office/drawing/2014/main" id="{5F1FC671-5AE9-720C-D5AA-999F9FB554DD}"/>
              </a:ext>
            </a:extLst>
          </p:cNvPr>
          <p:cNvPicPr>
            <a:picLocks noChangeAspect="1"/>
          </p:cNvPicPr>
          <p:nvPr/>
        </p:nvPicPr>
        <p:blipFill>
          <a:blip r:embed="rId2"/>
          <a:stretch>
            <a:fillRect/>
          </a:stretch>
        </p:blipFill>
        <p:spPr>
          <a:xfrm>
            <a:off x="3035869" y="1994948"/>
            <a:ext cx="5895975" cy="1781175"/>
          </a:xfrm>
          <a:prstGeom prst="rect">
            <a:avLst/>
          </a:prstGeom>
        </p:spPr>
      </p:pic>
      <p:sp>
        <p:nvSpPr>
          <p:cNvPr id="6" name="Metin kutusu 5">
            <a:extLst>
              <a:ext uri="{FF2B5EF4-FFF2-40B4-BE49-F238E27FC236}">
                <a16:creationId xmlns:a16="http://schemas.microsoft.com/office/drawing/2014/main" id="{79D7EB6E-BFCE-FE02-9A21-C48289A6B3D2}"/>
              </a:ext>
            </a:extLst>
          </p:cNvPr>
          <p:cNvSpPr txBox="1"/>
          <p:nvPr/>
        </p:nvSpPr>
        <p:spPr>
          <a:xfrm>
            <a:off x="1141412" y="4005292"/>
            <a:ext cx="9362013" cy="830997"/>
          </a:xfrm>
          <a:prstGeom prst="rect">
            <a:avLst/>
          </a:prstGeom>
          <a:noFill/>
        </p:spPr>
        <p:txBody>
          <a:bodyPr wrap="square">
            <a:spAutoFit/>
          </a:bodyPr>
          <a:lstStyle/>
          <a:p>
            <a:r>
              <a:rPr lang="tr-TR" sz="2400" dirty="0">
                <a:solidFill>
                  <a:srgbClr val="002060"/>
                </a:solidFill>
                <a:latin typeface="Times New Roman" panose="02020603050405020304" pitchFamily="18" charset="0"/>
                <a:cs typeface="Times New Roman" panose="02020603050405020304" pitchFamily="18" charset="0"/>
              </a:rPr>
              <a:t>Tablodaki değerleri kullanarak “Hava Durumu” özniteliğinin ağırlıklı entropisini hesaplayalım</a:t>
            </a:r>
            <a:r>
              <a:rPr lang="tr-TR"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43278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3592E6BF-0271-BC03-B3AE-2D3633E56C38}"/>
              </a:ext>
            </a:extLst>
          </p:cNvPr>
          <p:cNvPicPr>
            <a:picLocks noGrp="1" noChangeAspect="1"/>
          </p:cNvPicPr>
          <p:nvPr>
            <p:ph idx="1"/>
          </p:nvPr>
        </p:nvPicPr>
        <p:blipFill>
          <a:blip r:embed="rId2"/>
          <a:stretch>
            <a:fillRect/>
          </a:stretch>
        </p:blipFill>
        <p:spPr>
          <a:xfrm>
            <a:off x="1986082" y="890481"/>
            <a:ext cx="8183153" cy="2037445"/>
          </a:xfrm>
          <a:prstGeom prst="rect">
            <a:avLst/>
          </a:prstGeom>
        </p:spPr>
      </p:pic>
      <p:sp>
        <p:nvSpPr>
          <p:cNvPr id="6" name="Metin kutusu 5">
            <a:extLst>
              <a:ext uri="{FF2B5EF4-FFF2-40B4-BE49-F238E27FC236}">
                <a16:creationId xmlns:a16="http://schemas.microsoft.com/office/drawing/2014/main" id="{E8CEB733-331F-0760-C416-A071781CCD4F}"/>
              </a:ext>
            </a:extLst>
          </p:cNvPr>
          <p:cNvSpPr txBox="1"/>
          <p:nvPr/>
        </p:nvSpPr>
        <p:spPr>
          <a:xfrm>
            <a:off x="1628039" y="3429000"/>
            <a:ext cx="9163606" cy="1107996"/>
          </a:xfrm>
          <a:prstGeom prst="rect">
            <a:avLst/>
          </a:prstGeom>
          <a:noFill/>
        </p:spPr>
        <p:txBody>
          <a:bodyPr wrap="square">
            <a:spAutoFit/>
          </a:bodyPr>
          <a:lstStyle/>
          <a:p>
            <a:r>
              <a:rPr lang="tr-TR" sz="2400" dirty="0">
                <a:solidFill>
                  <a:srgbClr val="002060"/>
                </a:solidFill>
                <a:latin typeface="Times New Roman" panose="02020603050405020304" pitchFamily="18" charset="0"/>
                <a:cs typeface="Times New Roman" panose="02020603050405020304" pitchFamily="18" charset="0"/>
              </a:rPr>
              <a:t>Kolayca hesaplanan kenar entropileri değerlerinden sonra, ikinci olarak yapılması gereken kazanç değerlerinin hesaplanması işlemidir.</a:t>
            </a:r>
          </a:p>
          <a:p>
            <a:endParaRPr lang="tr-TR" dirty="0"/>
          </a:p>
        </p:txBody>
      </p:sp>
      <p:pic>
        <p:nvPicPr>
          <p:cNvPr id="7" name="Resim 6">
            <a:extLst>
              <a:ext uri="{FF2B5EF4-FFF2-40B4-BE49-F238E27FC236}">
                <a16:creationId xmlns:a16="http://schemas.microsoft.com/office/drawing/2014/main" id="{DDB9A81F-0760-C539-06BD-481E340B3BE1}"/>
              </a:ext>
            </a:extLst>
          </p:cNvPr>
          <p:cNvPicPr>
            <a:picLocks noChangeAspect="1"/>
          </p:cNvPicPr>
          <p:nvPr/>
        </p:nvPicPr>
        <p:blipFill>
          <a:blip r:embed="rId3"/>
          <a:stretch>
            <a:fillRect/>
          </a:stretch>
        </p:blipFill>
        <p:spPr>
          <a:xfrm>
            <a:off x="1764579" y="4777914"/>
            <a:ext cx="8875711" cy="1017561"/>
          </a:xfrm>
          <a:prstGeom prst="rect">
            <a:avLst/>
          </a:prstGeom>
        </p:spPr>
      </p:pic>
    </p:spTree>
    <p:extLst>
      <p:ext uri="{BB962C8B-B14F-4D97-AF65-F5344CB8AC3E}">
        <p14:creationId xmlns:p14="http://schemas.microsoft.com/office/powerpoint/2010/main" val="1166706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8D63CE5-7079-8AAA-8229-E123598AF2BB}"/>
              </a:ext>
            </a:extLst>
          </p:cNvPr>
          <p:cNvSpPr>
            <a:spLocks noGrp="1"/>
          </p:cNvSpPr>
          <p:nvPr>
            <p:ph idx="1"/>
          </p:nvPr>
        </p:nvSpPr>
        <p:spPr>
          <a:xfrm>
            <a:off x="1141412" y="793630"/>
            <a:ext cx="9905999" cy="5702061"/>
          </a:xfrm>
        </p:spPr>
        <p:txBody>
          <a:bodyPr>
            <a:normAutofit/>
          </a:bodyPr>
          <a:lstStyle/>
          <a:p>
            <a:r>
              <a:rPr lang="tr-TR" dirty="0">
                <a:solidFill>
                  <a:srgbClr val="002060"/>
                </a:solidFill>
                <a:latin typeface="Times New Roman" panose="02020603050405020304" pitchFamily="18" charset="0"/>
                <a:cs typeface="Times New Roman" panose="02020603050405020304" pitchFamily="18" charset="0"/>
              </a:rPr>
              <a:t>Böylelikle “Hava Durumu” özniteliğine ait kazanç değeri hesaplanmış oldu. Bu işlem diğer tüm öznitelikler için tekrarlanır ve kazanç değeri en büyük olan öznitelik kök düğüm olarak seçilir.</a:t>
            </a:r>
          </a:p>
          <a:p>
            <a:r>
              <a:rPr lang="tr-TR" dirty="0">
                <a:solidFill>
                  <a:srgbClr val="002060"/>
                </a:solidFill>
                <a:latin typeface="Times New Roman" panose="02020603050405020304" pitchFamily="18" charset="0"/>
                <a:cs typeface="Times New Roman" panose="02020603050405020304" pitchFamily="18" charset="0"/>
              </a:rPr>
              <a:t>Diğer özniteliklerin kazanç değerleri özetle aşağıdaki gibi listelenebilir.</a:t>
            </a:r>
          </a:p>
          <a:p>
            <a:endParaRPr lang="tr-TR" dirty="0">
              <a:solidFill>
                <a:srgbClr val="002060"/>
              </a:solidFill>
              <a:latin typeface="Times New Roman" panose="02020603050405020304" pitchFamily="18" charset="0"/>
              <a:cs typeface="Times New Roman" panose="02020603050405020304" pitchFamily="18" charset="0"/>
            </a:endParaRPr>
          </a:p>
          <a:p>
            <a:endParaRPr lang="tr-TR" dirty="0">
              <a:solidFill>
                <a:srgbClr val="002060"/>
              </a:solidFill>
              <a:latin typeface="Times New Roman" panose="02020603050405020304" pitchFamily="18" charset="0"/>
              <a:cs typeface="Times New Roman" panose="02020603050405020304" pitchFamily="18" charset="0"/>
            </a:endParaRPr>
          </a:p>
          <a:p>
            <a:endParaRPr lang="tr-TR" dirty="0">
              <a:solidFill>
                <a:srgbClr val="002060"/>
              </a:solidFill>
              <a:latin typeface="Times New Roman" panose="02020603050405020304" pitchFamily="18" charset="0"/>
              <a:cs typeface="Times New Roman" panose="02020603050405020304" pitchFamily="18" charset="0"/>
            </a:endParaRPr>
          </a:p>
          <a:p>
            <a:endParaRPr lang="tr-TR" dirty="0">
              <a:solidFill>
                <a:srgbClr val="002060"/>
              </a:solidFill>
              <a:latin typeface="Times New Roman" panose="02020603050405020304" pitchFamily="18" charset="0"/>
              <a:cs typeface="Times New Roman" panose="02020603050405020304" pitchFamily="18" charset="0"/>
            </a:endParaRPr>
          </a:p>
          <a:p>
            <a:r>
              <a:rPr lang="tr-TR" b="0" i="0" dirty="0">
                <a:solidFill>
                  <a:srgbClr val="002060"/>
                </a:solidFill>
                <a:effectLst/>
                <a:latin typeface="Times New Roman" panose="02020603050405020304" pitchFamily="18" charset="0"/>
                <a:cs typeface="Times New Roman" panose="02020603050405020304" pitchFamily="18" charset="0"/>
              </a:rPr>
              <a:t>Elde edilen kazanç değerlerinden görüleceği üzere, “Hava Durumu” düğümü, en çok kazanç sağlayan düğüm olarak “kök düğüm” olmaya hak kazanmıştır!</a:t>
            </a:r>
            <a:endParaRPr lang="tr-TR" dirty="0">
              <a:solidFill>
                <a:srgbClr val="002060"/>
              </a:solidFill>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60AF0C44-7DE2-400A-99B1-032747D03420}"/>
              </a:ext>
            </a:extLst>
          </p:cNvPr>
          <p:cNvPicPr>
            <a:picLocks noChangeAspect="1"/>
          </p:cNvPicPr>
          <p:nvPr/>
        </p:nvPicPr>
        <p:blipFill>
          <a:blip r:embed="rId2"/>
          <a:stretch>
            <a:fillRect/>
          </a:stretch>
        </p:blipFill>
        <p:spPr>
          <a:xfrm>
            <a:off x="3633007" y="3047869"/>
            <a:ext cx="4267200" cy="1552575"/>
          </a:xfrm>
          <a:prstGeom prst="rect">
            <a:avLst/>
          </a:prstGeom>
        </p:spPr>
      </p:pic>
    </p:spTree>
    <p:extLst>
      <p:ext uri="{BB962C8B-B14F-4D97-AF65-F5344CB8AC3E}">
        <p14:creationId xmlns:p14="http://schemas.microsoft.com/office/powerpoint/2010/main" val="3893144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820322F-68EC-F796-F6EA-1E93E8B6A1D1}"/>
              </a:ext>
            </a:extLst>
          </p:cNvPr>
          <p:cNvSpPr>
            <a:spLocks noGrp="1"/>
          </p:cNvSpPr>
          <p:nvPr>
            <p:ph idx="1"/>
          </p:nvPr>
        </p:nvSpPr>
        <p:spPr>
          <a:xfrm>
            <a:off x="1141412" y="724619"/>
            <a:ext cx="9905999" cy="5331124"/>
          </a:xfrm>
        </p:spPr>
        <p:txBody>
          <a:bodyPr/>
          <a:lstStyle/>
          <a:p>
            <a:r>
              <a:rPr lang="tr-TR" dirty="0">
                <a:solidFill>
                  <a:srgbClr val="002060"/>
                </a:solidFill>
                <a:latin typeface="Times New Roman" panose="02020603050405020304" pitchFamily="18" charset="0"/>
                <a:cs typeface="Times New Roman" panose="02020603050405020304" pitchFamily="18" charset="0"/>
              </a:rPr>
              <a:t>3 ayrı “Hava Durumu” koşuluna göre ilk adımda karar ağacımızın görüntüsü aşağıdaki gibidir:</a:t>
            </a:r>
          </a:p>
        </p:txBody>
      </p:sp>
      <p:pic>
        <p:nvPicPr>
          <p:cNvPr id="4" name="Resim 3">
            <a:extLst>
              <a:ext uri="{FF2B5EF4-FFF2-40B4-BE49-F238E27FC236}">
                <a16:creationId xmlns:a16="http://schemas.microsoft.com/office/drawing/2014/main" id="{95427488-2DD4-A5A4-E779-3792F3658073}"/>
              </a:ext>
            </a:extLst>
          </p:cNvPr>
          <p:cNvPicPr>
            <a:picLocks noChangeAspect="1"/>
          </p:cNvPicPr>
          <p:nvPr/>
        </p:nvPicPr>
        <p:blipFill>
          <a:blip r:embed="rId2"/>
          <a:stretch>
            <a:fillRect/>
          </a:stretch>
        </p:blipFill>
        <p:spPr>
          <a:xfrm>
            <a:off x="2503098" y="1861582"/>
            <a:ext cx="6858000" cy="2790825"/>
          </a:xfrm>
          <a:prstGeom prst="rect">
            <a:avLst/>
          </a:prstGeom>
        </p:spPr>
      </p:pic>
    </p:spTree>
    <p:extLst>
      <p:ext uri="{BB962C8B-B14F-4D97-AF65-F5344CB8AC3E}">
        <p14:creationId xmlns:p14="http://schemas.microsoft.com/office/powerpoint/2010/main" val="3745423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37296F9-BCBA-2985-F1EA-5A439267858B}"/>
              </a:ext>
            </a:extLst>
          </p:cNvPr>
          <p:cNvSpPr>
            <a:spLocks noGrp="1"/>
          </p:cNvSpPr>
          <p:nvPr>
            <p:ph idx="1"/>
          </p:nvPr>
        </p:nvSpPr>
        <p:spPr>
          <a:xfrm>
            <a:off x="1141412" y="681487"/>
            <a:ext cx="9905999" cy="5109714"/>
          </a:xfrm>
        </p:spPr>
        <p:txBody>
          <a:bodyPr/>
          <a:lstStyle/>
          <a:p>
            <a:r>
              <a:rPr lang="tr-TR" dirty="0">
                <a:solidFill>
                  <a:srgbClr val="002060"/>
                </a:solidFill>
                <a:latin typeface="Times New Roman" panose="02020603050405020304" pitchFamily="18" charset="0"/>
                <a:cs typeface="Times New Roman" panose="02020603050405020304" pitchFamily="18" charset="0"/>
              </a:rPr>
              <a:t>Örnek olarak veri kümesindeki “Hava Durumu” özniteliğinin “Güneşli” kenarını hesaplayacak olursak;</a:t>
            </a:r>
          </a:p>
          <a:p>
            <a:endParaRPr lang="tr-TR" dirty="0">
              <a:solidFill>
                <a:srgbClr val="002060"/>
              </a:solidFill>
              <a:latin typeface="Times New Roman" panose="02020603050405020304" pitchFamily="18" charset="0"/>
              <a:cs typeface="Times New Roman" panose="02020603050405020304" pitchFamily="18" charset="0"/>
            </a:endParaRPr>
          </a:p>
          <a:p>
            <a:r>
              <a:rPr lang="tr-TR" dirty="0">
                <a:solidFill>
                  <a:srgbClr val="002060"/>
                </a:solidFill>
                <a:latin typeface="Times New Roman" panose="02020603050405020304" pitchFamily="18" charset="0"/>
                <a:cs typeface="Times New Roman" panose="02020603050405020304" pitchFamily="18" charset="0"/>
              </a:rPr>
              <a:t>Veri kümesindeki ilgili örnekler alınır ve entropi hesabı bu veri kümesi üzerinden yapılır. Aşağıda bu örnekler gösterilmektedir.</a:t>
            </a:r>
          </a:p>
        </p:txBody>
      </p:sp>
      <p:pic>
        <p:nvPicPr>
          <p:cNvPr id="4" name="Resim 3">
            <a:extLst>
              <a:ext uri="{FF2B5EF4-FFF2-40B4-BE49-F238E27FC236}">
                <a16:creationId xmlns:a16="http://schemas.microsoft.com/office/drawing/2014/main" id="{8BB9B0D9-8818-BA5E-A7CF-FE5747BAF691}"/>
              </a:ext>
            </a:extLst>
          </p:cNvPr>
          <p:cNvPicPr>
            <a:picLocks noChangeAspect="1"/>
          </p:cNvPicPr>
          <p:nvPr/>
        </p:nvPicPr>
        <p:blipFill>
          <a:blip r:embed="rId2"/>
          <a:stretch>
            <a:fillRect/>
          </a:stretch>
        </p:blipFill>
        <p:spPr>
          <a:xfrm>
            <a:off x="2665411" y="3802721"/>
            <a:ext cx="6858000" cy="1495425"/>
          </a:xfrm>
          <a:prstGeom prst="rect">
            <a:avLst/>
          </a:prstGeom>
        </p:spPr>
      </p:pic>
    </p:spTree>
    <p:extLst>
      <p:ext uri="{BB962C8B-B14F-4D97-AF65-F5344CB8AC3E}">
        <p14:creationId xmlns:p14="http://schemas.microsoft.com/office/powerpoint/2010/main" val="1196136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AC81770-1C81-0927-889E-394A2735C22B}"/>
              </a:ext>
            </a:extLst>
          </p:cNvPr>
          <p:cNvSpPr>
            <a:spLocks noGrp="1"/>
          </p:cNvSpPr>
          <p:nvPr>
            <p:ph idx="1"/>
          </p:nvPr>
        </p:nvSpPr>
        <p:spPr>
          <a:xfrm>
            <a:off x="1141412" y="750498"/>
            <a:ext cx="9905999" cy="5040703"/>
          </a:xfrm>
        </p:spPr>
        <p:txBody>
          <a:bodyPr/>
          <a:lstStyle/>
          <a:p>
            <a:r>
              <a:rPr lang="tr-TR" dirty="0">
                <a:solidFill>
                  <a:srgbClr val="002060"/>
                </a:solidFill>
                <a:latin typeface="Times New Roman" panose="02020603050405020304" pitchFamily="18" charset="0"/>
                <a:cs typeface="Times New Roman" panose="02020603050405020304" pitchFamily="18" charset="0"/>
              </a:rPr>
              <a:t>Tabloda ifade edilen ve yalnızca hava durumunun güneşli olduğu durumlara ait olan küçük veri kümesi üzerinde tekrar daha önce yaptığımız hesaplamaları gerçekleştirerek, bir sonraki karar düğümünü belirlemeye çalışacağız.</a:t>
            </a:r>
          </a:p>
          <a:p>
            <a:r>
              <a:rPr lang="tr-TR" dirty="0">
                <a:solidFill>
                  <a:srgbClr val="002060"/>
                </a:solidFill>
              </a:rPr>
              <a:t>Bu amaçla, öncelikle “Güneşli” durumu için yeni bir sistem entropisi hesaplanmalıdır. Bu işlem için, bildiğiniz üzere farklı sınıf etiketlerine ait örneklerin sayılması gerekmektedir.</a:t>
            </a:r>
          </a:p>
          <a:p>
            <a:endParaRPr lang="tr-TR" dirty="0"/>
          </a:p>
          <a:p>
            <a:endParaRPr lang="tr-TR" dirty="0"/>
          </a:p>
        </p:txBody>
      </p:sp>
      <p:pic>
        <p:nvPicPr>
          <p:cNvPr id="4" name="Resim 3">
            <a:extLst>
              <a:ext uri="{FF2B5EF4-FFF2-40B4-BE49-F238E27FC236}">
                <a16:creationId xmlns:a16="http://schemas.microsoft.com/office/drawing/2014/main" id="{C9F0D831-1414-12D1-1217-58A03FB048D2}"/>
              </a:ext>
            </a:extLst>
          </p:cNvPr>
          <p:cNvPicPr>
            <a:picLocks noChangeAspect="1"/>
          </p:cNvPicPr>
          <p:nvPr/>
        </p:nvPicPr>
        <p:blipFill>
          <a:blip r:embed="rId2"/>
          <a:stretch>
            <a:fillRect/>
          </a:stretch>
        </p:blipFill>
        <p:spPr>
          <a:xfrm>
            <a:off x="4970461" y="4304042"/>
            <a:ext cx="2247900" cy="1200150"/>
          </a:xfrm>
          <a:prstGeom prst="rect">
            <a:avLst/>
          </a:prstGeom>
        </p:spPr>
      </p:pic>
    </p:spTree>
    <p:extLst>
      <p:ext uri="{BB962C8B-B14F-4D97-AF65-F5344CB8AC3E}">
        <p14:creationId xmlns:p14="http://schemas.microsoft.com/office/powerpoint/2010/main" val="1956688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18746E7-336E-2944-EEAF-D01006F5521D}"/>
              </a:ext>
            </a:extLst>
          </p:cNvPr>
          <p:cNvSpPr>
            <a:spLocks noGrp="1"/>
          </p:cNvSpPr>
          <p:nvPr>
            <p:ph idx="1"/>
          </p:nvPr>
        </p:nvSpPr>
        <p:spPr>
          <a:xfrm>
            <a:off x="1141412" y="655608"/>
            <a:ext cx="9905999" cy="5135593"/>
          </a:xfrm>
        </p:spPr>
        <p:txBody>
          <a:bodyPr/>
          <a:lstStyle/>
          <a:p>
            <a:r>
              <a:rPr lang="tr-TR" dirty="0">
                <a:solidFill>
                  <a:srgbClr val="002060"/>
                </a:solidFill>
                <a:latin typeface="Times New Roman" panose="02020603050405020304" pitchFamily="18" charset="0"/>
                <a:cs typeface="Times New Roman" panose="02020603050405020304" pitchFamily="18" charset="0"/>
              </a:rPr>
              <a:t>Tabloda sınıf etiketleri ve ilgili sınıf etiketine ait örnek sayıları görülmektedir. Tabloya bağlı olarak havanın güneşli olması durumunda hafta sonu sinema aktivitesi gerçekleştiren 1, tenis aktivitesi gerçekleştiren 2 örnek bulunduğunu ifade edebiliriz.</a:t>
            </a:r>
          </a:p>
          <a:p>
            <a:r>
              <a:rPr lang="tr-TR" dirty="0">
                <a:solidFill>
                  <a:srgbClr val="002060"/>
                </a:solidFill>
                <a:latin typeface="Times New Roman" panose="02020603050405020304" pitchFamily="18" charset="0"/>
                <a:cs typeface="Times New Roman" panose="02020603050405020304" pitchFamily="18" charset="0"/>
              </a:rPr>
              <a:t>O halde tabloya göre sistem entropisini hesaplarsak :</a:t>
            </a:r>
          </a:p>
          <a:p>
            <a:endParaRPr lang="tr-TR" dirty="0">
              <a:solidFill>
                <a:srgbClr val="002060"/>
              </a:solidFill>
              <a:latin typeface="Times New Roman" panose="02020603050405020304" pitchFamily="18" charset="0"/>
              <a:cs typeface="Times New Roman" panose="02020603050405020304" pitchFamily="18" charset="0"/>
            </a:endParaRPr>
          </a:p>
          <a:p>
            <a:endParaRPr lang="tr-TR" dirty="0">
              <a:solidFill>
                <a:srgbClr val="002060"/>
              </a:solidFill>
              <a:latin typeface="Times New Roman" panose="02020603050405020304" pitchFamily="18" charset="0"/>
              <a:cs typeface="Times New Roman" panose="02020603050405020304" pitchFamily="18" charset="0"/>
            </a:endParaRPr>
          </a:p>
          <a:p>
            <a:r>
              <a:rPr lang="tr-TR" dirty="0">
                <a:solidFill>
                  <a:srgbClr val="002060"/>
                </a:solidFill>
                <a:latin typeface="Times New Roman" panose="02020603050405020304" pitchFamily="18" charset="0"/>
                <a:cs typeface="Times New Roman" panose="02020603050405020304" pitchFamily="18" charset="0"/>
              </a:rPr>
              <a:t>Entropinin 0,918 olduğu görülür. Şimdi de hangi özniteliğin entropiyi en çok düşüreceğini bulmak adına her bir özniteliğin kazançlarını hesaplayalım. “Para” özniteliğinin kazancını hesaplayarak başlayabiliriz.</a:t>
            </a:r>
          </a:p>
          <a:p>
            <a:endParaRPr lang="tr-TR" dirty="0">
              <a:solidFill>
                <a:srgbClr val="002060"/>
              </a:solidFill>
              <a:latin typeface="Times New Roman" panose="02020603050405020304" pitchFamily="18" charset="0"/>
              <a:cs typeface="Times New Roman" panose="02020603050405020304" pitchFamily="18" charset="0"/>
            </a:endParaRPr>
          </a:p>
          <a:p>
            <a:endParaRPr lang="tr-TR" dirty="0">
              <a:solidFill>
                <a:srgbClr val="002060"/>
              </a:solidFill>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4A6EEDD9-8264-3DCE-4DAD-38E6A7C2F7AD}"/>
              </a:ext>
            </a:extLst>
          </p:cNvPr>
          <p:cNvPicPr>
            <a:picLocks noChangeAspect="1"/>
          </p:cNvPicPr>
          <p:nvPr/>
        </p:nvPicPr>
        <p:blipFill>
          <a:blip r:embed="rId2"/>
          <a:stretch>
            <a:fillRect/>
          </a:stretch>
        </p:blipFill>
        <p:spPr>
          <a:xfrm>
            <a:off x="2565639" y="3223404"/>
            <a:ext cx="6629400" cy="723900"/>
          </a:xfrm>
          <a:prstGeom prst="rect">
            <a:avLst/>
          </a:prstGeom>
        </p:spPr>
      </p:pic>
    </p:spTree>
    <p:extLst>
      <p:ext uri="{BB962C8B-B14F-4D97-AF65-F5344CB8AC3E}">
        <p14:creationId xmlns:p14="http://schemas.microsoft.com/office/powerpoint/2010/main" val="1286531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663F9B1-CDBB-B79F-2C87-4FEE9D5086CA}"/>
              </a:ext>
            </a:extLst>
          </p:cNvPr>
          <p:cNvSpPr>
            <a:spLocks noGrp="1"/>
          </p:cNvSpPr>
          <p:nvPr>
            <p:ph idx="1"/>
          </p:nvPr>
        </p:nvSpPr>
        <p:spPr>
          <a:xfrm>
            <a:off x="1141412" y="698740"/>
            <a:ext cx="9905999" cy="5092461"/>
          </a:xfrm>
        </p:spPr>
        <p:txBody>
          <a:bodyPr/>
          <a:lstStyle/>
          <a:p>
            <a:r>
              <a:rPr lang="tr-TR" dirty="0">
                <a:solidFill>
                  <a:srgbClr val="002060"/>
                </a:solidFill>
              </a:rPr>
              <a:t>Bu aşamada “Para” özniteliğine ait farklı etiketlerin entropisini ve ardından bu özniteliğin kazancını hesaplayalım.</a:t>
            </a:r>
          </a:p>
          <a:p>
            <a:r>
              <a:rPr lang="tr-TR" dirty="0">
                <a:solidFill>
                  <a:srgbClr val="002060"/>
                </a:solidFill>
              </a:rPr>
              <a:t>Bu durumda ‘Zengin’ ve ‘Fakir’ kenarlarına ait entropi değerleri aşağıdaki gibidir.</a:t>
            </a:r>
          </a:p>
          <a:p>
            <a:endParaRPr lang="tr-TR" dirty="0">
              <a:solidFill>
                <a:srgbClr val="002060"/>
              </a:solidFill>
            </a:endParaRPr>
          </a:p>
          <a:p>
            <a:endParaRPr lang="tr-TR" dirty="0">
              <a:solidFill>
                <a:srgbClr val="002060"/>
              </a:solidFill>
            </a:endParaRPr>
          </a:p>
          <a:p>
            <a:r>
              <a:rPr lang="tr-TR" dirty="0">
                <a:solidFill>
                  <a:srgbClr val="002060"/>
                </a:solidFill>
              </a:rPr>
              <a:t>Hesaplanan entropi değerlerinden yola çıkarak kazanç hesabı yapılırsa;</a:t>
            </a:r>
          </a:p>
          <a:p>
            <a:endParaRPr lang="tr-TR" dirty="0">
              <a:solidFill>
                <a:srgbClr val="002060"/>
              </a:solidFill>
            </a:endParaRPr>
          </a:p>
          <a:p>
            <a:endParaRPr lang="tr-TR" dirty="0">
              <a:solidFill>
                <a:srgbClr val="002060"/>
              </a:solidFill>
            </a:endParaRPr>
          </a:p>
        </p:txBody>
      </p:sp>
      <p:pic>
        <p:nvPicPr>
          <p:cNvPr id="4" name="Resim 3">
            <a:extLst>
              <a:ext uri="{FF2B5EF4-FFF2-40B4-BE49-F238E27FC236}">
                <a16:creationId xmlns:a16="http://schemas.microsoft.com/office/drawing/2014/main" id="{7DF3A87A-3480-76C0-01C9-DD2A1C04BFE3}"/>
              </a:ext>
            </a:extLst>
          </p:cNvPr>
          <p:cNvPicPr>
            <a:picLocks noChangeAspect="1"/>
          </p:cNvPicPr>
          <p:nvPr/>
        </p:nvPicPr>
        <p:blipFill>
          <a:blip r:embed="rId2"/>
          <a:stretch>
            <a:fillRect/>
          </a:stretch>
        </p:blipFill>
        <p:spPr>
          <a:xfrm>
            <a:off x="3453171" y="2478566"/>
            <a:ext cx="4181475" cy="1343025"/>
          </a:xfrm>
          <a:prstGeom prst="rect">
            <a:avLst/>
          </a:prstGeom>
        </p:spPr>
      </p:pic>
      <p:pic>
        <p:nvPicPr>
          <p:cNvPr id="5" name="Resim 4">
            <a:extLst>
              <a:ext uri="{FF2B5EF4-FFF2-40B4-BE49-F238E27FC236}">
                <a16:creationId xmlns:a16="http://schemas.microsoft.com/office/drawing/2014/main" id="{681B4F8E-F5A5-EA43-6213-155A09A32356}"/>
              </a:ext>
            </a:extLst>
          </p:cNvPr>
          <p:cNvPicPr>
            <a:picLocks noChangeAspect="1"/>
          </p:cNvPicPr>
          <p:nvPr/>
        </p:nvPicPr>
        <p:blipFill>
          <a:blip r:embed="rId3"/>
          <a:stretch>
            <a:fillRect/>
          </a:stretch>
        </p:blipFill>
        <p:spPr>
          <a:xfrm>
            <a:off x="2574266" y="4550794"/>
            <a:ext cx="6629400" cy="723900"/>
          </a:xfrm>
          <a:prstGeom prst="rect">
            <a:avLst/>
          </a:prstGeom>
        </p:spPr>
      </p:pic>
    </p:spTree>
    <p:extLst>
      <p:ext uri="{BB962C8B-B14F-4D97-AF65-F5344CB8AC3E}">
        <p14:creationId xmlns:p14="http://schemas.microsoft.com/office/powerpoint/2010/main" val="867260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D0057B0-06FC-8AFD-5DB6-D219530519AB}"/>
              </a:ext>
            </a:extLst>
          </p:cNvPr>
          <p:cNvSpPr>
            <a:spLocks noGrp="1"/>
          </p:cNvSpPr>
          <p:nvPr>
            <p:ph idx="1"/>
          </p:nvPr>
        </p:nvSpPr>
        <p:spPr>
          <a:xfrm>
            <a:off x="1141412" y="767751"/>
            <a:ext cx="9905999" cy="5658928"/>
          </a:xfrm>
        </p:spPr>
        <p:txBody>
          <a:bodyPr>
            <a:normAutofit fontScale="92500" lnSpcReduction="10000"/>
          </a:bodyPr>
          <a:lstStyle/>
          <a:p>
            <a:r>
              <a:rPr lang="tr-TR" dirty="0">
                <a:solidFill>
                  <a:srgbClr val="002060"/>
                </a:solidFill>
                <a:latin typeface="Times New Roman" panose="02020603050405020304" pitchFamily="18" charset="0"/>
                <a:cs typeface="Times New Roman" panose="02020603050405020304" pitchFamily="18" charset="0"/>
              </a:rPr>
              <a:t>Kazancın ‘0’ olduğu görülür. Bu sonuç bize; “Para” özniteliğinin herhangi bir kazanç sağlamadığını, başka bir deyişle “Para” özniteliğinin şu aşamada düğüm olarak yer alamayacağını, diğer özniteliklerin kontrol edilmesi gerektiğini ifade etmektedir.</a:t>
            </a:r>
          </a:p>
          <a:p>
            <a:endParaRPr lang="tr-TR" dirty="0">
              <a:solidFill>
                <a:srgbClr val="002060"/>
              </a:solidFill>
              <a:latin typeface="Times New Roman" panose="02020603050405020304" pitchFamily="18" charset="0"/>
              <a:cs typeface="Times New Roman" panose="02020603050405020304" pitchFamily="18" charset="0"/>
            </a:endParaRPr>
          </a:p>
          <a:p>
            <a:r>
              <a:rPr lang="tr-TR" dirty="0">
                <a:solidFill>
                  <a:srgbClr val="002060"/>
                </a:solidFill>
                <a:latin typeface="Times New Roman" panose="02020603050405020304" pitchFamily="18" charset="0"/>
                <a:cs typeface="Times New Roman" panose="02020603050405020304" pitchFamily="18" charset="0"/>
              </a:rPr>
              <a:t>Diğer bir öznitelik olan “Aile” yi ele alacak olursak; “Aile” özniteliğinde “Evet” etiketine sahip tek bir örnek bulunduğunu ve bu örneğinde hafta sonu aktivitesi olarak “Sinema” tercihinde bulunduğunu görebiliriz. Benzer şekilde “Hayır” etiketine sahip 2 örneğinde hafta sonunda “Tenis Oynamak” eylemini gerçekleştirdiğini görebiliriz.</a:t>
            </a:r>
          </a:p>
          <a:p>
            <a:endParaRPr lang="tr-TR" dirty="0">
              <a:solidFill>
                <a:srgbClr val="002060"/>
              </a:solidFill>
              <a:latin typeface="Times New Roman" panose="02020603050405020304" pitchFamily="18" charset="0"/>
              <a:cs typeface="Times New Roman" panose="02020603050405020304" pitchFamily="18" charset="0"/>
            </a:endParaRPr>
          </a:p>
          <a:p>
            <a:r>
              <a:rPr lang="tr-TR" dirty="0">
                <a:solidFill>
                  <a:srgbClr val="002060"/>
                </a:solidFill>
                <a:latin typeface="Times New Roman" panose="02020603050405020304" pitchFamily="18" charset="0"/>
                <a:cs typeface="Times New Roman" panose="02020603050405020304" pitchFamily="18" charset="0"/>
              </a:rPr>
              <a:t>Bu durum bize entropinin “0” olacağını ifade etmektedir. Dolayısıyla kazanç hesabı yapılırsa:</a:t>
            </a:r>
          </a:p>
        </p:txBody>
      </p:sp>
    </p:spTree>
    <p:extLst>
      <p:ext uri="{BB962C8B-B14F-4D97-AF65-F5344CB8AC3E}">
        <p14:creationId xmlns:p14="http://schemas.microsoft.com/office/powerpoint/2010/main" val="352032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389089-BE69-5C3D-E78D-5DCD6C931AFF}"/>
              </a:ext>
            </a:extLst>
          </p:cNvPr>
          <p:cNvSpPr>
            <a:spLocks noGrp="1"/>
          </p:cNvSpPr>
          <p:nvPr>
            <p:ph idx="1"/>
          </p:nvPr>
        </p:nvSpPr>
        <p:spPr>
          <a:xfrm>
            <a:off x="1020641" y="1328468"/>
            <a:ext cx="9905999" cy="4287327"/>
          </a:xfrm>
        </p:spPr>
        <p:txBody>
          <a:bodyPr/>
          <a:lstStyle/>
          <a:p>
            <a:r>
              <a:rPr lang="tr-TR" dirty="0">
                <a:solidFill>
                  <a:srgbClr val="002060"/>
                </a:solidFill>
                <a:latin typeface="Times New Roman" panose="02020603050405020304" pitchFamily="18" charset="0"/>
                <a:cs typeface="Times New Roman" panose="02020603050405020304" pitchFamily="18" charset="0"/>
              </a:rPr>
              <a:t>Karar ağaçları , sınıflandırıcının sahip olduğu bilgi kümesini daha anlaşılır biçimde gösteren, sınıf seçenekleri ile olasılıklara bağlı durumları belirli bir düzen içerisinde sıralayarak ağaç şeklinde gösteren bir algoritmadır. Kategorik ve numerik veriler üzerinde çalıştırılabilir.</a:t>
            </a:r>
          </a:p>
          <a:p>
            <a:endParaRPr lang="tr-TR" dirty="0">
              <a:solidFill>
                <a:srgbClr val="002060"/>
              </a:solidFill>
              <a:latin typeface="Times New Roman" panose="02020603050405020304" pitchFamily="18" charset="0"/>
              <a:cs typeface="Times New Roman" panose="02020603050405020304" pitchFamily="18" charset="0"/>
            </a:endParaRPr>
          </a:p>
          <a:p>
            <a:r>
              <a:rPr lang="tr-TR" dirty="0">
                <a:solidFill>
                  <a:srgbClr val="002060"/>
                </a:solidFill>
                <a:latin typeface="Times New Roman" panose="02020603050405020304" pitchFamily="18" charset="0"/>
                <a:cs typeface="Times New Roman" panose="02020603050405020304" pitchFamily="18" charset="0"/>
              </a:rPr>
              <a:t>Temel fikir, giriş verisinin bir kümeleme algoritması yardımıyla tekrar tekrar gruplara bölünmesine dayanır. Grubun tüm elemanları aynı sınıf etiketine sahip olana kadar kümeleme işlemi derinlemesine devam eder.</a:t>
            </a:r>
          </a:p>
          <a:p>
            <a:endParaRPr lang="tr-TR"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910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2C6E0781-C19B-DBFB-9E82-5B565CC59479}"/>
              </a:ext>
            </a:extLst>
          </p:cNvPr>
          <p:cNvPicPr>
            <a:picLocks noGrp="1" noChangeAspect="1"/>
          </p:cNvPicPr>
          <p:nvPr>
            <p:ph idx="1"/>
          </p:nvPr>
        </p:nvPicPr>
        <p:blipFill>
          <a:blip r:embed="rId2"/>
          <a:stretch>
            <a:fillRect/>
          </a:stretch>
        </p:blipFill>
        <p:spPr>
          <a:xfrm>
            <a:off x="2781300" y="702453"/>
            <a:ext cx="6629400" cy="723900"/>
          </a:xfrm>
          <a:prstGeom prst="rect">
            <a:avLst/>
          </a:prstGeom>
        </p:spPr>
      </p:pic>
      <p:sp>
        <p:nvSpPr>
          <p:cNvPr id="6" name="Metin kutusu 5">
            <a:extLst>
              <a:ext uri="{FF2B5EF4-FFF2-40B4-BE49-F238E27FC236}">
                <a16:creationId xmlns:a16="http://schemas.microsoft.com/office/drawing/2014/main" id="{96D4FC4E-7980-FC80-9A05-E37CDFC991BD}"/>
              </a:ext>
            </a:extLst>
          </p:cNvPr>
          <p:cNvSpPr txBox="1"/>
          <p:nvPr/>
        </p:nvSpPr>
        <p:spPr>
          <a:xfrm>
            <a:off x="1069675" y="1837426"/>
            <a:ext cx="10118785" cy="1938992"/>
          </a:xfrm>
          <a:prstGeom prst="rect">
            <a:avLst/>
          </a:prstGeom>
          <a:noFill/>
        </p:spPr>
        <p:txBody>
          <a:bodyPr wrap="square">
            <a:spAutoFit/>
          </a:bodyPr>
          <a:lstStyle/>
          <a:p>
            <a:r>
              <a:rPr lang="tr-TR" sz="2400" dirty="0">
                <a:solidFill>
                  <a:srgbClr val="002060"/>
                </a:solidFill>
                <a:latin typeface="Times New Roman" panose="02020603050405020304" pitchFamily="18" charset="0"/>
                <a:cs typeface="Times New Roman" panose="02020603050405020304" pitchFamily="18" charset="0"/>
              </a:rPr>
              <a:t>“Aile” özniteliğinin “Para özniteliğinden daha kazançlı olduğu görülür. Bu durumda Aile özniteliği düğüm olarak belirlenir.</a:t>
            </a:r>
          </a:p>
          <a:p>
            <a:endParaRPr lang="tr-TR" sz="2400" dirty="0">
              <a:solidFill>
                <a:srgbClr val="002060"/>
              </a:solidFill>
              <a:latin typeface="Times New Roman" panose="02020603050405020304" pitchFamily="18" charset="0"/>
              <a:cs typeface="Times New Roman" panose="02020603050405020304" pitchFamily="18" charset="0"/>
            </a:endParaRPr>
          </a:p>
          <a:p>
            <a:r>
              <a:rPr lang="tr-TR" sz="2400" dirty="0">
                <a:solidFill>
                  <a:srgbClr val="002060"/>
                </a:solidFill>
                <a:latin typeface="Times New Roman" panose="02020603050405020304" pitchFamily="18" charset="0"/>
                <a:cs typeface="Times New Roman" panose="02020603050405020304" pitchFamily="18" charset="0"/>
              </a:rPr>
              <a:t>Bu bilgileri göz önünde bulundurarak karar ağacımızı tekrar oluşturursak aşağıdaki gibi gözükecektir.</a:t>
            </a:r>
          </a:p>
        </p:txBody>
      </p:sp>
    </p:spTree>
    <p:extLst>
      <p:ext uri="{BB962C8B-B14F-4D97-AF65-F5344CB8AC3E}">
        <p14:creationId xmlns:p14="http://schemas.microsoft.com/office/powerpoint/2010/main" val="1542380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96BEC317-EBCB-1FD7-6922-FC7F0B6B30CE}"/>
              </a:ext>
            </a:extLst>
          </p:cNvPr>
          <p:cNvPicPr>
            <a:picLocks noGrp="1" noChangeAspect="1"/>
          </p:cNvPicPr>
          <p:nvPr>
            <p:ph idx="1"/>
          </p:nvPr>
        </p:nvPicPr>
        <p:blipFill>
          <a:blip r:embed="rId2"/>
          <a:stretch>
            <a:fillRect/>
          </a:stretch>
        </p:blipFill>
        <p:spPr>
          <a:xfrm>
            <a:off x="2561896" y="437160"/>
            <a:ext cx="6858000" cy="39346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Metin kutusu 5">
            <a:extLst>
              <a:ext uri="{FF2B5EF4-FFF2-40B4-BE49-F238E27FC236}">
                <a16:creationId xmlns:a16="http://schemas.microsoft.com/office/drawing/2014/main" id="{2BCAC0E3-E0E5-31FA-A8A5-2301037E8406}"/>
              </a:ext>
            </a:extLst>
          </p:cNvPr>
          <p:cNvSpPr txBox="1"/>
          <p:nvPr/>
        </p:nvSpPr>
        <p:spPr>
          <a:xfrm>
            <a:off x="1414733" y="4605878"/>
            <a:ext cx="9376912" cy="1569660"/>
          </a:xfrm>
          <a:prstGeom prst="rect">
            <a:avLst/>
          </a:prstGeom>
          <a:noFill/>
        </p:spPr>
        <p:txBody>
          <a:bodyPr wrap="square">
            <a:spAutoFit/>
          </a:bodyPr>
          <a:lstStyle/>
          <a:p>
            <a:r>
              <a:rPr lang="tr-TR" sz="2400" dirty="0">
                <a:solidFill>
                  <a:srgbClr val="002060"/>
                </a:solidFill>
                <a:latin typeface="Times New Roman" panose="02020603050405020304" pitchFamily="18" charset="0"/>
                <a:cs typeface="Times New Roman" panose="02020603050405020304" pitchFamily="18" charset="0"/>
              </a:rPr>
              <a:t>Tüm kenarların yukarıda yapılan işlemlerin yapılması ve yaprağa ulaştırılması ile karar ağacı tamamlanacaktır. “Yaprağa ulaşmak” tüm kayıtların aynı etikete sahip olması ile, yani entropinin “0” olması ile gerçekleşecektir.</a:t>
            </a:r>
          </a:p>
        </p:txBody>
      </p:sp>
    </p:spTree>
    <p:extLst>
      <p:ext uri="{BB962C8B-B14F-4D97-AF65-F5344CB8AC3E}">
        <p14:creationId xmlns:p14="http://schemas.microsoft.com/office/powerpoint/2010/main" val="1451951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C9967D-967E-C671-7355-6AD17F4BA90F}"/>
              </a:ext>
            </a:extLst>
          </p:cNvPr>
          <p:cNvSpPr>
            <a:spLocks noGrp="1"/>
          </p:cNvSpPr>
          <p:nvPr>
            <p:ph type="title"/>
          </p:nvPr>
        </p:nvSpPr>
        <p:spPr>
          <a:xfrm>
            <a:off x="1141413" y="618518"/>
            <a:ext cx="9905998" cy="448281"/>
          </a:xfrm>
        </p:spPr>
        <p:txBody>
          <a:bodyPr>
            <a:normAutofit fontScale="90000"/>
          </a:bodyPr>
          <a:lstStyle/>
          <a:p>
            <a:r>
              <a:rPr lang="tr-TR" dirty="0">
                <a:solidFill>
                  <a:srgbClr val="002060"/>
                </a:solidFill>
                <a:latin typeface="Times New Roman" panose="02020603050405020304" pitchFamily="18" charset="0"/>
                <a:cs typeface="Times New Roman" panose="02020603050405020304" pitchFamily="18" charset="0"/>
              </a:rPr>
              <a:t>TAHMİN</a:t>
            </a:r>
          </a:p>
        </p:txBody>
      </p:sp>
      <p:sp>
        <p:nvSpPr>
          <p:cNvPr id="3" name="İçerik Yer Tutucusu 2">
            <a:extLst>
              <a:ext uri="{FF2B5EF4-FFF2-40B4-BE49-F238E27FC236}">
                <a16:creationId xmlns:a16="http://schemas.microsoft.com/office/drawing/2014/main" id="{885F7175-5DBC-005B-5203-ECB7D8EC68BA}"/>
              </a:ext>
            </a:extLst>
          </p:cNvPr>
          <p:cNvSpPr>
            <a:spLocks noGrp="1"/>
          </p:cNvSpPr>
          <p:nvPr>
            <p:ph idx="1"/>
          </p:nvPr>
        </p:nvSpPr>
        <p:spPr>
          <a:xfrm>
            <a:off x="1141412" y="1224950"/>
            <a:ext cx="9905999" cy="5014531"/>
          </a:xfrm>
        </p:spPr>
        <p:txBody>
          <a:bodyPr/>
          <a:lstStyle/>
          <a:p>
            <a:r>
              <a:rPr lang="tr-TR" dirty="0">
                <a:solidFill>
                  <a:srgbClr val="002060"/>
                </a:solidFill>
                <a:latin typeface="Times New Roman" panose="02020603050405020304" pitchFamily="18" charset="0"/>
                <a:cs typeface="Times New Roman" panose="02020603050405020304" pitchFamily="18" charset="0"/>
              </a:rPr>
              <a:t>Tüm bu adımların sonucunda oluşan nihai karar ağacı, model olarak adlandırılır. Elde edilen model kullanılarak, gelen yeni kayıtların tahmini yapılabilir.</a:t>
            </a:r>
          </a:p>
          <a:p>
            <a:r>
              <a:rPr lang="tr-TR" dirty="0">
                <a:solidFill>
                  <a:srgbClr val="002060"/>
                </a:solidFill>
                <a:latin typeface="Times New Roman" panose="02020603050405020304" pitchFamily="18" charset="0"/>
                <a:cs typeface="Times New Roman" panose="02020603050405020304" pitchFamily="18" charset="0"/>
              </a:rPr>
              <a:t>Şimdi birlikte bir örneğin tahminini yapalım .</a:t>
            </a:r>
          </a:p>
          <a:p>
            <a:r>
              <a:rPr lang="tr-TR" dirty="0">
                <a:solidFill>
                  <a:srgbClr val="002060"/>
                </a:solidFill>
                <a:latin typeface="Times New Roman" panose="02020603050405020304" pitchFamily="18" charset="0"/>
                <a:cs typeface="Times New Roman" panose="02020603050405020304" pitchFamily="18" charset="0"/>
              </a:rPr>
              <a:t>Örnek kayıt:</a:t>
            </a:r>
          </a:p>
          <a:p>
            <a:endParaRPr lang="tr-TR" dirty="0">
              <a:solidFill>
                <a:srgbClr val="002060"/>
              </a:solidFill>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6AA6E36F-071A-C97B-C4D9-06F4C8BEDCC9}"/>
              </a:ext>
            </a:extLst>
          </p:cNvPr>
          <p:cNvPicPr>
            <a:picLocks noChangeAspect="1"/>
          </p:cNvPicPr>
          <p:nvPr/>
        </p:nvPicPr>
        <p:blipFill>
          <a:blip r:embed="rId2"/>
          <a:stretch>
            <a:fillRect/>
          </a:stretch>
        </p:blipFill>
        <p:spPr>
          <a:xfrm>
            <a:off x="3117848" y="3952604"/>
            <a:ext cx="5953125" cy="695325"/>
          </a:xfrm>
          <a:prstGeom prst="rect">
            <a:avLst/>
          </a:prstGeom>
        </p:spPr>
      </p:pic>
    </p:spTree>
    <p:extLst>
      <p:ext uri="{BB962C8B-B14F-4D97-AF65-F5344CB8AC3E}">
        <p14:creationId xmlns:p14="http://schemas.microsoft.com/office/powerpoint/2010/main" val="2343217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579AA9-FC9B-BBA1-7548-061453BC9E24}"/>
              </a:ext>
            </a:extLst>
          </p:cNvPr>
          <p:cNvSpPr>
            <a:spLocks noGrp="1"/>
          </p:cNvSpPr>
          <p:nvPr>
            <p:ph idx="1"/>
          </p:nvPr>
        </p:nvSpPr>
        <p:spPr>
          <a:xfrm>
            <a:off x="1141412" y="733245"/>
            <a:ext cx="9905999" cy="5391510"/>
          </a:xfrm>
        </p:spPr>
        <p:txBody>
          <a:bodyPr>
            <a:normAutofit/>
          </a:bodyPr>
          <a:lstStyle/>
          <a:p>
            <a:r>
              <a:rPr lang="tr-TR" dirty="0">
                <a:solidFill>
                  <a:srgbClr val="002060"/>
                </a:solidFill>
                <a:latin typeface="Times New Roman" panose="02020603050405020304" pitchFamily="18" charset="0"/>
                <a:cs typeface="Times New Roman" panose="02020603050405020304" pitchFamily="18" charset="0"/>
              </a:rPr>
              <a:t>Oluşan modelimizin kök düğümü “Hava Durumu” olarak belirlenmişti.</a:t>
            </a:r>
          </a:p>
          <a:p>
            <a:r>
              <a:rPr lang="tr-TR" dirty="0">
                <a:solidFill>
                  <a:srgbClr val="002060"/>
                </a:solidFill>
                <a:latin typeface="Times New Roman" panose="02020603050405020304" pitchFamily="18" charset="0"/>
                <a:cs typeface="Times New Roman" panose="02020603050405020304" pitchFamily="18" charset="0"/>
              </a:rPr>
              <a:t>İlk olarak kök düğüm olan “hava durumu” özniteliğini kontrol ediyoruz. Test verisinde “Hava durumu” özniteliği “Güneşli” değerine sahip olduğundan model bize “Aile” özniteliğini kontrol etmemiz gerektiğini söylüyor. Test verisinde “Aile” özniteliğinin değeri “Evet” olduğundan model bizi bir sonraki aşamada yaprak düğüm olan Sinema düğümüne ulaştırıyor.</a:t>
            </a:r>
          </a:p>
          <a:p>
            <a:r>
              <a:rPr lang="tr-TR" dirty="0">
                <a:solidFill>
                  <a:srgbClr val="002060"/>
                </a:solidFill>
                <a:latin typeface="Times New Roman" panose="02020603050405020304" pitchFamily="18" charset="0"/>
                <a:cs typeface="Times New Roman" panose="02020603050405020304" pitchFamily="18" charset="0"/>
              </a:rPr>
              <a:t>Yaprak düğüme ulaşınca ilerleme sonlanır. Ulaşılan değer tahmin sonucudur.</a:t>
            </a:r>
          </a:p>
          <a:p>
            <a:r>
              <a:rPr lang="tr-TR" dirty="0">
                <a:solidFill>
                  <a:srgbClr val="002060"/>
                </a:solidFill>
                <a:latin typeface="Times New Roman" panose="02020603050405020304" pitchFamily="18" charset="0"/>
                <a:cs typeface="Times New Roman" panose="02020603050405020304" pitchFamily="18" charset="0"/>
              </a:rPr>
              <a:t>Bu kayıt için tahminimiz “Sinema” olmalıdır.</a:t>
            </a:r>
          </a:p>
        </p:txBody>
      </p:sp>
    </p:spTree>
    <p:extLst>
      <p:ext uri="{BB962C8B-B14F-4D97-AF65-F5344CB8AC3E}">
        <p14:creationId xmlns:p14="http://schemas.microsoft.com/office/powerpoint/2010/main" val="748432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D688E8-5EFF-CB9C-F308-00E70912B694}"/>
              </a:ext>
            </a:extLst>
          </p:cNvPr>
          <p:cNvSpPr>
            <a:spLocks noGrp="1"/>
          </p:cNvSpPr>
          <p:nvPr>
            <p:ph type="title"/>
          </p:nvPr>
        </p:nvSpPr>
        <p:spPr>
          <a:xfrm>
            <a:off x="1141413" y="532254"/>
            <a:ext cx="9905998" cy="1029127"/>
          </a:xfrm>
        </p:spPr>
        <p:txBody>
          <a:bodyPr>
            <a:normAutofit/>
          </a:bodyPr>
          <a:lstStyle/>
          <a:p>
            <a:r>
              <a:rPr lang="tr-TR" sz="2400" dirty="0">
                <a:solidFill>
                  <a:srgbClr val="7030A0"/>
                </a:solidFill>
                <a:latin typeface="Times New Roman" panose="02020603050405020304" pitchFamily="18" charset="0"/>
                <a:cs typeface="Times New Roman" panose="02020603050405020304" pitchFamily="18" charset="0"/>
              </a:rPr>
              <a:t>Karar ağaçlarında budama ve overfitting</a:t>
            </a:r>
          </a:p>
        </p:txBody>
      </p:sp>
      <p:sp>
        <p:nvSpPr>
          <p:cNvPr id="3" name="İçerik Yer Tutucusu 2">
            <a:extLst>
              <a:ext uri="{FF2B5EF4-FFF2-40B4-BE49-F238E27FC236}">
                <a16:creationId xmlns:a16="http://schemas.microsoft.com/office/drawing/2014/main" id="{73C05095-73D7-77A9-8526-C38FFA083800}"/>
              </a:ext>
            </a:extLst>
          </p:cNvPr>
          <p:cNvSpPr>
            <a:spLocks noGrp="1"/>
          </p:cNvSpPr>
          <p:nvPr>
            <p:ph idx="1"/>
          </p:nvPr>
        </p:nvSpPr>
        <p:spPr>
          <a:xfrm>
            <a:off x="1141412" y="1630392"/>
            <a:ext cx="9905999" cy="4822166"/>
          </a:xfrm>
        </p:spPr>
        <p:txBody>
          <a:bodyPr>
            <a:normAutofit fontScale="92500" lnSpcReduction="20000"/>
          </a:bodyPr>
          <a:lstStyle/>
          <a:p>
            <a:r>
              <a:rPr lang="tr-TR" dirty="0">
                <a:solidFill>
                  <a:srgbClr val="002060"/>
                </a:solidFill>
                <a:latin typeface="Times New Roman" panose="02020603050405020304" pitchFamily="18" charset="0"/>
                <a:cs typeface="Times New Roman" panose="02020603050405020304" pitchFamily="18" charset="0"/>
              </a:rPr>
              <a:t>Overfitting: Aslında overfit durumu karar ağaçlarına özgü bir durum değildir. Başka yaklaşımlarla kurula modeller de overfit olabilir. Ancak karar ağaçlarıyla çalışırken sık rastlanabilen bir durumdur. Algoritmanın veri setini tamamen ezberleyerek başka veri setlerine uyum gösterebilme esnekliğini kaybetmesi durumu olarak özetlenebilir. Bunun neticesinde karar ağacı gereksiz yere karmaşıklaşacaktır.</a:t>
            </a:r>
          </a:p>
          <a:p>
            <a:r>
              <a:rPr lang="tr-TR" dirty="0">
                <a:solidFill>
                  <a:srgbClr val="002060"/>
                </a:solidFill>
                <a:latin typeface="Times New Roman" panose="02020603050405020304" pitchFamily="18" charset="0"/>
                <a:cs typeface="Times New Roman" panose="02020603050405020304" pitchFamily="18" charset="0"/>
              </a:rPr>
              <a:t>Pruning (Budama): Overfit durumlarını çözmek için karar ağaçlarında budama yapmak sık sık gerekebilir. Karar ağacının isabetli sınıflama oranına yeterince katkı yapmayan dallarda yer alan tahmin edici değişkenlerin modelden çıkarılması işlemidir. Budama iki türlü yapılabilir. Daha herhangi bir ayrım yapmadan tahmin edici değişkenleri teker teker ele alarak modelin tahmin gücü açısından hangisinin daha iyi olduğu irdelenerek adım adım dallanmalar ilerletilebilir. Buna Preprunning denir. Diğer bir yol ise tamamlanmış bir karar ağacının modele katkı yapmayan dallarını tespit ederek modelden çıkarma işlemdir. Buna da Postprunning denir.</a:t>
            </a:r>
          </a:p>
        </p:txBody>
      </p:sp>
    </p:spTree>
    <p:extLst>
      <p:ext uri="{BB962C8B-B14F-4D97-AF65-F5344CB8AC3E}">
        <p14:creationId xmlns:p14="http://schemas.microsoft.com/office/powerpoint/2010/main" val="1042571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424470AF-F3DB-967F-967B-5B1565E723DE}"/>
              </a:ext>
            </a:extLst>
          </p:cNvPr>
          <p:cNvSpPr>
            <a:spLocks noGrp="1"/>
          </p:cNvSpPr>
          <p:nvPr>
            <p:ph idx="1"/>
          </p:nvPr>
        </p:nvSpPr>
        <p:spPr>
          <a:xfrm>
            <a:off x="977510" y="2413389"/>
            <a:ext cx="9905999" cy="3541714"/>
          </a:xfrm>
        </p:spPr>
        <p:txBody>
          <a:bodyPr>
            <a:normAutofit/>
          </a:bodyPr>
          <a:lstStyle/>
          <a:p>
            <a:pPr marL="1371600" lvl="3" indent="0">
              <a:buNone/>
            </a:pPr>
            <a:r>
              <a:rPr lang="tr-TR" sz="3200" dirty="0">
                <a:latin typeface="Times New Roman" panose="02020603050405020304" pitchFamily="18" charset="0"/>
                <a:cs typeface="Times New Roman" panose="02020603050405020304" pitchFamily="18" charset="0"/>
              </a:rPr>
              <a:t>		</a:t>
            </a:r>
            <a:r>
              <a:rPr lang="tr-TR" sz="3200" dirty="0">
                <a:solidFill>
                  <a:srgbClr val="7030A0"/>
                </a:solidFill>
                <a:latin typeface="Times New Roman" panose="02020603050405020304" pitchFamily="18" charset="0"/>
                <a:cs typeface="Times New Roman" panose="02020603050405020304" pitchFamily="18" charset="0"/>
              </a:rPr>
              <a:t>BİZİ DİNLEDİĞİNİZ İÇİN 	</a:t>
            </a:r>
          </a:p>
          <a:p>
            <a:pPr marL="1371600" lvl="3" indent="0">
              <a:buNone/>
            </a:pPr>
            <a:r>
              <a:rPr lang="tr-TR" sz="3200" dirty="0">
                <a:solidFill>
                  <a:srgbClr val="7030A0"/>
                </a:solidFill>
                <a:latin typeface="Times New Roman" panose="02020603050405020304" pitchFamily="18" charset="0"/>
                <a:cs typeface="Times New Roman" panose="02020603050405020304" pitchFamily="18" charset="0"/>
              </a:rPr>
              <a:t>		    TEŞEKKÜR EDERİZ…</a:t>
            </a:r>
          </a:p>
        </p:txBody>
      </p:sp>
    </p:spTree>
    <p:extLst>
      <p:ext uri="{BB962C8B-B14F-4D97-AF65-F5344CB8AC3E}">
        <p14:creationId xmlns:p14="http://schemas.microsoft.com/office/powerpoint/2010/main" val="194507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40189A-EE7D-EC55-5298-DF9C4BBADC45}"/>
              </a:ext>
            </a:extLst>
          </p:cNvPr>
          <p:cNvSpPr>
            <a:spLocks noGrp="1"/>
          </p:cNvSpPr>
          <p:nvPr>
            <p:ph type="title"/>
          </p:nvPr>
        </p:nvSpPr>
        <p:spPr>
          <a:xfrm>
            <a:off x="1581360" y="618518"/>
            <a:ext cx="9905998" cy="1478570"/>
          </a:xfrm>
        </p:spPr>
        <p:txBody>
          <a:bodyPr>
            <a:normAutofit/>
          </a:bodyPr>
          <a:lstStyle/>
          <a:p>
            <a:r>
              <a:rPr lang="tr-TR" sz="3200" dirty="0">
                <a:solidFill>
                  <a:srgbClr val="7030A0"/>
                </a:solidFill>
                <a:latin typeface="Times New Roman" panose="02020603050405020304" pitchFamily="18" charset="0"/>
                <a:cs typeface="Times New Roman" panose="02020603050405020304" pitchFamily="18" charset="0"/>
              </a:rPr>
              <a:t>Karar ağacı yapısını tanıyalım </a:t>
            </a:r>
          </a:p>
        </p:txBody>
      </p:sp>
      <p:pic>
        <p:nvPicPr>
          <p:cNvPr id="5" name="Resim 4">
            <a:extLst>
              <a:ext uri="{FF2B5EF4-FFF2-40B4-BE49-F238E27FC236}">
                <a16:creationId xmlns:a16="http://schemas.microsoft.com/office/drawing/2014/main" id="{A2AFA57A-AF73-5AB5-B803-B0635E8FB377}"/>
              </a:ext>
            </a:extLst>
          </p:cNvPr>
          <p:cNvPicPr>
            <a:picLocks noChangeAspect="1"/>
          </p:cNvPicPr>
          <p:nvPr/>
        </p:nvPicPr>
        <p:blipFill>
          <a:blip r:embed="rId2"/>
          <a:stretch>
            <a:fillRect/>
          </a:stretch>
        </p:blipFill>
        <p:spPr>
          <a:xfrm>
            <a:off x="1650371" y="2097088"/>
            <a:ext cx="7611537" cy="383788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23910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6126116-08CE-164A-FBBA-E11CDB53616A}"/>
              </a:ext>
            </a:extLst>
          </p:cNvPr>
          <p:cNvSpPr>
            <a:spLocks noGrp="1"/>
          </p:cNvSpPr>
          <p:nvPr>
            <p:ph idx="1"/>
          </p:nvPr>
        </p:nvSpPr>
        <p:spPr>
          <a:xfrm>
            <a:off x="1141412" y="1328468"/>
            <a:ext cx="9905999" cy="4462733"/>
          </a:xfrm>
        </p:spPr>
        <p:txBody>
          <a:bodyPr>
            <a:normAutofit lnSpcReduction="10000"/>
          </a:bodyPr>
          <a:lstStyle/>
          <a:p>
            <a:r>
              <a:rPr lang="tr-TR" dirty="0">
                <a:solidFill>
                  <a:srgbClr val="002060"/>
                </a:solidFill>
                <a:latin typeface="Times New Roman" panose="02020603050405020304" pitchFamily="18" charset="0"/>
                <a:cs typeface="Times New Roman" panose="02020603050405020304" pitchFamily="18" charset="0"/>
              </a:rPr>
              <a:t>Karar ağaçlarının ilk hücrelerine kök (root veya root node) denir. Her bir gözlem kökteki koşula göre “Evet” veya “Hayır” olarak sınıflandırılır.</a:t>
            </a:r>
          </a:p>
          <a:p>
            <a:endParaRPr lang="tr-TR" dirty="0">
              <a:solidFill>
                <a:srgbClr val="002060"/>
              </a:solidFill>
              <a:latin typeface="Times New Roman" panose="02020603050405020304" pitchFamily="18" charset="0"/>
              <a:cs typeface="Times New Roman" panose="02020603050405020304" pitchFamily="18" charset="0"/>
            </a:endParaRPr>
          </a:p>
          <a:p>
            <a:r>
              <a:rPr lang="tr-TR" dirty="0">
                <a:solidFill>
                  <a:srgbClr val="002060"/>
                </a:solidFill>
                <a:latin typeface="Times New Roman" panose="02020603050405020304" pitchFamily="18" charset="0"/>
                <a:cs typeface="Times New Roman" panose="02020603050405020304" pitchFamily="18" charset="0"/>
              </a:rPr>
              <a:t>Kök hücrelerinin altında düğümler (interval nodes veya nodes) bulunur. Her bir gözlem düğümler yardımıyla sınıflandırılır. Düğüm sayısı arttıkça modelin karmaşıklığı da artar.</a:t>
            </a:r>
          </a:p>
          <a:p>
            <a:endParaRPr lang="tr-TR" dirty="0">
              <a:solidFill>
                <a:srgbClr val="002060"/>
              </a:solidFill>
              <a:latin typeface="Times New Roman" panose="02020603050405020304" pitchFamily="18" charset="0"/>
              <a:cs typeface="Times New Roman" panose="02020603050405020304" pitchFamily="18" charset="0"/>
            </a:endParaRPr>
          </a:p>
          <a:p>
            <a:r>
              <a:rPr lang="tr-TR" dirty="0">
                <a:solidFill>
                  <a:srgbClr val="002060"/>
                </a:solidFill>
                <a:latin typeface="Times New Roman" panose="02020603050405020304" pitchFamily="18" charset="0"/>
                <a:cs typeface="Times New Roman" panose="02020603050405020304" pitchFamily="18" charset="0"/>
              </a:rPr>
              <a:t>Karar ağacının en altında yapraklar (leaf nodes veya leaves) bulunur. Yapraklar, bize sonucu verir.</a:t>
            </a:r>
          </a:p>
        </p:txBody>
      </p:sp>
    </p:spTree>
    <p:extLst>
      <p:ext uri="{BB962C8B-B14F-4D97-AF65-F5344CB8AC3E}">
        <p14:creationId xmlns:p14="http://schemas.microsoft.com/office/powerpoint/2010/main" val="172940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D662BCD-1398-6C17-A80E-279040548C85}"/>
              </a:ext>
            </a:extLst>
          </p:cNvPr>
          <p:cNvPicPr>
            <a:picLocks noGrp="1" noChangeAspect="1"/>
          </p:cNvPicPr>
          <p:nvPr>
            <p:ph idx="1"/>
          </p:nvPr>
        </p:nvPicPr>
        <p:blipFill>
          <a:blip r:embed="rId2"/>
          <a:stretch>
            <a:fillRect/>
          </a:stretch>
        </p:blipFill>
        <p:spPr>
          <a:xfrm>
            <a:off x="2132638" y="973415"/>
            <a:ext cx="7261527" cy="481778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9195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545C0-340A-EF83-AA7E-4085F6C2D8CB}"/>
              </a:ext>
            </a:extLst>
          </p:cNvPr>
          <p:cNvSpPr>
            <a:spLocks noGrp="1"/>
          </p:cNvSpPr>
          <p:nvPr>
            <p:ph type="title"/>
          </p:nvPr>
        </p:nvSpPr>
        <p:spPr>
          <a:xfrm>
            <a:off x="1141413" y="618518"/>
            <a:ext cx="9905998" cy="1201656"/>
          </a:xfrm>
        </p:spPr>
        <p:txBody>
          <a:bodyPr>
            <a:normAutofit/>
          </a:bodyPr>
          <a:lstStyle/>
          <a:p>
            <a:r>
              <a:rPr lang="tr-TR" sz="2800" dirty="0">
                <a:latin typeface="Times New Roman" panose="02020603050405020304" pitchFamily="18" charset="0"/>
                <a:cs typeface="Times New Roman" panose="02020603050405020304" pitchFamily="18" charset="0"/>
              </a:rPr>
              <a:t>PEKİ YA KÖK HÜCREYİ NASIL SEÇİYORUZ ??</a:t>
            </a:r>
          </a:p>
        </p:txBody>
      </p:sp>
      <p:sp>
        <p:nvSpPr>
          <p:cNvPr id="3" name="İçerik Yer Tutucusu 2">
            <a:extLst>
              <a:ext uri="{FF2B5EF4-FFF2-40B4-BE49-F238E27FC236}">
                <a16:creationId xmlns:a16="http://schemas.microsoft.com/office/drawing/2014/main" id="{CF0F8D40-ECC8-6F65-AF59-DC77627B5AB3}"/>
              </a:ext>
            </a:extLst>
          </p:cNvPr>
          <p:cNvSpPr>
            <a:spLocks noGrp="1"/>
          </p:cNvSpPr>
          <p:nvPr>
            <p:ph idx="1"/>
          </p:nvPr>
        </p:nvSpPr>
        <p:spPr/>
        <p:txBody>
          <a:bodyPr/>
          <a:lstStyle/>
          <a:p>
            <a:r>
              <a:rPr lang="tr-TR" dirty="0">
                <a:solidFill>
                  <a:srgbClr val="002060"/>
                </a:solidFill>
                <a:latin typeface="Times New Roman" panose="02020603050405020304" pitchFamily="18" charset="0"/>
                <a:cs typeface="Times New Roman" panose="02020603050405020304" pitchFamily="18" charset="0"/>
              </a:rPr>
              <a:t>Seçeceğimiz kökün veri setimizi olabildiğince çok açıklamasını isteriz. Örneğin diğer slayttaki örnek karar ağacına bakarsak, bu kişi için iş teklifinde en önemli etken maaşmış.</a:t>
            </a:r>
          </a:p>
          <a:p>
            <a:endParaRPr lang="tr-TR" dirty="0">
              <a:solidFill>
                <a:srgbClr val="002060"/>
              </a:solidFill>
              <a:latin typeface="Times New Roman" panose="02020603050405020304" pitchFamily="18" charset="0"/>
              <a:cs typeface="Times New Roman" panose="02020603050405020304" pitchFamily="18" charset="0"/>
            </a:endParaRPr>
          </a:p>
          <a:p>
            <a:r>
              <a:rPr lang="tr-TR" dirty="0">
                <a:solidFill>
                  <a:srgbClr val="002060"/>
                </a:solidFill>
                <a:latin typeface="Times New Roman" panose="02020603050405020304" pitchFamily="18" charset="0"/>
                <a:cs typeface="Times New Roman" panose="02020603050405020304" pitchFamily="18" charset="0"/>
              </a:rPr>
              <a:t>Köke tabi ki biz karar vermiyoruz. Buna karar vermek için çeşitli değerler var. Bunlardan bazıları:</a:t>
            </a:r>
          </a:p>
        </p:txBody>
      </p:sp>
    </p:spTree>
    <p:extLst>
      <p:ext uri="{BB962C8B-B14F-4D97-AF65-F5344CB8AC3E}">
        <p14:creationId xmlns:p14="http://schemas.microsoft.com/office/powerpoint/2010/main" val="385703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3B85610-0B85-3BF3-708F-21242E9255F9}"/>
              </a:ext>
            </a:extLst>
          </p:cNvPr>
          <p:cNvSpPr>
            <a:spLocks noGrp="1"/>
          </p:cNvSpPr>
          <p:nvPr>
            <p:ph idx="1"/>
          </p:nvPr>
        </p:nvSpPr>
        <p:spPr>
          <a:xfrm>
            <a:off x="1055148" y="379562"/>
            <a:ext cx="9905999" cy="6003985"/>
          </a:xfrm>
        </p:spPr>
        <p:txBody>
          <a:bodyPr/>
          <a:lstStyle/>
          <a:p>
            <a:r>
              <a:rPr lang="tr-TR" dirty="0">
                <a:solidFill>
                  <a:srgbClr val="7030A0"/>
                </a:solidFill>
                <a:latin typeface="Times New Roman" panose="02020603050405020304" pitchFamily="18" charset="0"/>
                <a:cs typeface="Times New Roman" panose="02020603050405020304" pitchFamily="18" charset="0"/>
              </a:rPr>
              <a:t>Gini: Alt kümenin saflık değeri </a:t>
            </a:r>
          </a:p>
          <a:p>
            <a:endParaRPr lang="tr-TR" dirty="0">
              <a:solidFill>
                <a:srgbClr val="7030A0"/>
              </a:solidFill>
            </a:endParaRPr>
          </a:p>
          <a:p>
            <a:endParaRPr lang="tr-TR" dirty="0">
              <a:solidFill>
                <a:srgbClr val="7030A0"/>
              </a:solidFill>
            </a:endParaRPr>
          </a:p>
          <a:p>
            <a:r>
              <a:rPr lang="tr-TR" dirty="0" err="1">
                <a:solidFill>
                  <a:srgbClr val="002060"/>
                </a:solidFill>
                <a:latin typeface="Times New Roman" panose="02020603050405020304" pitchFamily="18" charset="0"/>
                <a:cs typeface="Times New Roman" panose="02020603050405020304" pitchFamily="18" charset="0"/>
              </a:rPr>
              <a:t>Pj</a:t>
            </a:r>
            <a:r>
              <a:rPr lang="tr-TR" dirty="0">
                <a:solidFill>
                  <a:srgbClr val="002060"/>
                </a:solidFill>
                <a:latin typeface="Times New Roman" panose="02020603050405020304" pitchFamily="18" charset="0"/>
                <a:cs typeface="Times New Roman" panose="02020603050405020304" pitchFamily="18" charset="0"/>
              </a:rPr>
              <a:t>, j sınıfının gerçekleşme olasılığıdır. Her sınıf için hesaplanır ve çıkan sonuçların karelerinin toplamı birden çıkartılır. Gini değeri 0 ile 1 arasında bir sonuç alır ve sonuç 0’a ne kadar yakınsa o kadar iyi ayrım yapmış olur.</a:t>
            </a:r>
          </a:p>
          <a:p>
            <a:r>
              <a:rPr lang="tr-TR" dirty="0">
                <a:solidFill>
                  <a:srgbClr val="7030A0"/>
                </a:solidFill>
                <a:latin typeface="Times New Roman" panose="02020603050405020304" pitchFamily="18" charset="0"/>
                <a:cs typeface="Times New Roman" panose="02020603050405020304" pitchFamily="18" charset="0"/>
              </a:rPr>
              <a:t>ENTROPİ </a:t>
            </a:r>
          </a:p>
          <a:p>
            <a:r>
              <a:rPr lang="tr-TR" dirty="0">
                <a:solidFill>
                  <a:srgbClr val="002060"/>
                </a:solidFill>
                <a:latin typeface="Times New Roman" panose="02020603050405020304" pitchFamily="18" charset="0"/>
                <a:cs typeface="Times New Roman" panose="02020603050405020304" pitchFamily="18" charset="0"/>
              </a:rPr>
              <a:t>Temel fikir, bir gruplamanın bozukluğunu hedef değişkene göre ölçmektir ama bunu log2 tabanında yapar.</a:t>
            </a:r>
          </a:p>
          <a:p>
            <a:endParaRPr lang="tr-TR" dirty="0">
              <a:solidFill>
                <a:srgbClr val="002060"/>
              </a:solidFill>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2AE4E1F6-1D34-6737-91BF-68C87B87CBED}"/>
              </a:ext>
            </a:extLst>
          </p:cNvPr>
          <p:cNvPicPr>
            <a:picLocks noChangeAspect="1"/>
          </p:cNvPicPr>
          <p:nvPr/>
        </p:nvPicPr>
        <p:blipFill>
          <a:blip r:embed="rId2"/>
          <a:stretch>
            <a:fillRect/>
          </a:stretch>
        </p:blipFill>
        <p:spPr>
          <a:xfrm>
            <a:off x="1653160" y="1010950"/>
            <a:ext cx="2591036" cy="923153"/>
          </a:xfrm>
          <a:prstGeom prst="rect">
            <a:avLst/>
          </a:prstGeom>
        </p:spPr>
      </p:pic>
      <p:pic>
        <p:nvPicPr>
          <p:cNvPr id="7" name="Resim 6">
            <a:extLst>
              <a:ext uri="{FF2B5EF4-FFF2-40B4-BE49-F238E27FC236}">
                <a16:creationId xmlns:a16="http://schemas.microsoft.com/office/drawing/2014/main" id="{40C415E0-F3ED-BEBA-26C6-A04DB2C03AEA}"/>
              </a:ext>
            </a:extLst>
          </p:cNvPr>
          <p:cNvPicPr>
            <a:picLocks noChangeAspect="1"/>
          </p:cNvPicPr>
          <p:nvPr/>
        </p:nvPicPr>
        <p:blipFill>
          <a:blip r:embed="rId3"/>
          <a:stretch>
            <a:fillRect/>
          </a:stretch>
        </p:blipFill>
        <p:spPr>
          <a:xfrm>
            <a:off x="1719338" y="5116224"/>
            <a:ext cx="2524858" cy="923152"/>
          </a:xfrm>
          <a:prstGeom prst="rect">
            <a:avLst/>
          </a:prstGeom>
        </p:spPr>
      </p:pic>
    </p:spTree>
    <p:extLst>
      <p:ext uri="{BB962C8B-B14F-4D97-AF65-F5344CB8AC3E}">
        <p14:creationId xmlns:p14="http://schemas.microsoft.com/office/powerpoint/2010/main" val="286948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3F84B9-CB6A-C46B-E531-D36A7B4BEC05}"/>
              </a:ext>
            </a:extLst>
          </p:cNvPr>
          <p:cNvSpPr>
            <a:spLocks noGrp="1"/>
          </p:cNvSpPr>
          <p:nvPr>
            <p:ph type="title"/>
          </p:nvPr>
        </p:nvSpPr>
        <p:spPr>
          <a:xfrm>
            <a:off x="1141413" y="618518"/>
            <a:ext cx="9905998" cy="448281"/>
          </a:xfrm>
        </p:spPr>
        <p:txBody>
          <a:bodyPr>
            <a:normAutofit/>
          </a:bodyPr>
          <a:lstStyle/>
          <a:p>
            <a:r>
              <a:rPr lang="tr-TR" sz="1800" dirty="0">
                <a:solidFill>
                  <a:srgbClr val="7030A0"/>
                </a:solidFill>
                <a:latin typeface="Times New Roman" panose="02020603050405020304" pitchFamily="18" charset="0"/>
                <a:cs typeface="Times New Roman" panose="02020603050405020304" pitchFamily="18" charset="0"/>
              </a:rPr>
              <a:t>GİNİ HESAPLAMA ÖRNEK</a:t>
            </a:r>
          </a:p>
        </p:txBody>
      </p:sp>
      <p:pic>
        <p:nvPicPr>
          <p:cNvPr id="5" name="İçerik Yer Tutucusu 4">
            <a:extLst>
              <a:ext uri="{FF2B5EF4-FFF2-40B4-BE49-F238E27FC236}">
                <a16:creationId xmlns:a16="http://schemas.microsoft.com/office/drawing/2014/main" id="{40ED61EE-FAD3-C425-80C4-FB8B617F780E}"/>
              </a:ext>
            </a:extLst>
          </p:cNvPr>
          <p:cNvPicPr>
            <a:picLocks noGrp="1" noChangeAspect="1"/>
          </p:cNvPicPr>
          <p:nvPr>
            <p:ph idx="1"/>
          </p:nvPr>
        </p:nvPicPr>
        <p:blipFill>
          <a:blip r:embed="rId2"/>
          <a:stretch>
            <a:fillRect/>
          </a:stretch>
        </p:blipFill>
        <p:spPr>
          <a:xfrm>
            <a:off x="1141413" y="1229028"/>
            <a:ext cx="4094011" cy="2029899"/>
          </a:xfrm>
        </p:spPr>
      </p:pic>
      <p:pic>
        <p:nvPicPr>
          <p:cNvPr id="7" name="Resim 6">
            <a:extLst>
              <a:ext uri="{FF2B5EF4-FFF2-40B4-BE49-F238E27FC236}">
                <a16:creationId xmlns:a16="http://schemas.microsoft.com/office/drawing/2014/main" id="{3AEB29CC-8FED-502A-804C-322C1B2A65C8}"/>
              </a:ext>
            </a:extLst>
          </p:cNvPr>
          <p:cNvPicPr>
            <a:picLocks noChangeAspect="1"/>
          </p:cNvPicPr>
          <p:nvPr/>
        </p:nvPicPr>
        <p:blipFill>
          <a:blip r:embed="rId3"/>
          <a:stretch>
            <a:fillRect/>
          </a:stretch>
        </p:blipFill>
        <p:spPr>
          <a:xfrm>
            <a:off x="5715764" y="1229028"/>
            <a:ext cx="4094011" cy="2029899"/>
          </a:xfrm>
          <a:prstGeom prst="rect">
            <a:avLst/>
          </a:prstGeom>
        </p:spPr>
      </p:pic>
      <p:pic>
        <p:nvPicPr>
          <p:cNvPr id="9" name="Resim 8">
            <a:extLst>
              <a:ext uri="{FF2B5EF4-FFF2-40B4-BE49-F238E27FC236}">
                <a16:creationId xmlns:a16="http://schemas.microsoft.com/office/drawing/2014/main" id="{F1191DB4-0F5A-3FAB-6028-69EC2A594FF4}"/>
              </a:ext>
            </a:extLst>
          </p:cNvPr>
          <p:cNvPicPr>
            <a:picLocks noChangeAspect="1"/>
          </p:cNvPicPr>
          <p:nvPr/>
        </p:nvPicPr>
        <p:blipFill>
          <a:blip r:embed="rId4"/>
          <a:stretch>
            <a:fillRect/>
          </a:stretch>
        </p:blipFill>
        <p:spPr>
          <a:xfrm>
            <a:off x="3519518" y="3599073"/>
            <a:ext cx="4347460" cy="2029899"/>
          </a:xfrm>
          <a:prstGeom prst="rect">
            <a:avLst/>
          </a:prstGeom>
        </p:spPr>
      </p:pic>
    </p:spTree>
    <p:extLst>
      <p:ext uri="{BB962C8B-B14F-4D97-AF65-F5344CB8AC3E}">
        <p14:creationId xmlns:p14="http://schemas.microsoft.com/office/powerpoint/2010/main" val="2395266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562</TotalTime>
  <Words>1779</Words>
  <Application>Microsoft Office PowerPoint</Application>
  <PresentationFormat>Geniş ekran</PresentationFormat>
  <Paragraphs>100</Paragraphs>
  <Slides>35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35</vt:i4>
      </vt:variant>
    </vt:vector>
  </HeadingPairs>
  <TitlesOfParts>
    <vt:vector size="39" baseType="lpstr">
      <vt:lpstr>Arial</vt:lpstr>
      <vt:lpstr>Times New Roman</vt:lpstr>
      <vt:lpstr>Tw Cen MT</vt:lpstr>
      <vt:lpstr>Devre</vt:lpstr>
      <vt:lpstr>Sınıflandırma algoritmaları      KARAR AĞAÇLARI </vt:lpstr>
      <vt:lpstr>Karar ağaçları nedir ? </vt:lpstr>
      <vt:lpstr>PowerPoint Sunusu</vt:lpstr>
      <vt:lpstr>Karar ağacı yapısını tanıyalım </vt:lpstr>
      <vt:lpstr>PowerPoint Sunusu</vt:lpstr>
      <vt:lpstr>PowerPoint Sunusu</vt:lpstr>
      <vt:lpstr>PEKİ YA KÖK HÜCREYİ NASIL SEÇİYORUZ ??</vt:lpstr>
      <vt:lpstr>PowerPoint Sunusu</vt:lpstr>
      <vt:lpstr>GİNİ HESAPLAMA ÖRNEK</vt:lpstr>
      <vt:lpstr>PowerPoint Sunusu</vt:lpstr>
      <vt:lpstr>EN ÇOK KULLANILAN KARAR AĞACI ALGORİTMALARI</vt:lpstr>
      <vt:lpstr>İd3 ALGORİTMASI : </vt:lpstr>
      <vt:lpstr>CHAİD ALGORİTMASI :  </vt:lpstr>
      <vt:lpstr>CART ALGORİTMASI </vt:lpstr>
      <vt:lpstr>PowerPoint Sunusu</vt:lpstr>
      <vt:lpstr>PowerPoint Sunusu</vt:lpstr>
      <vt:lpstr>ÖRNEK VERİ KÜMESİ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TAHMİN</vt:lpstr>
      <vt:lpstr>PowerPoint Sunusu</vt:lpstr>
      <vt:lpstr>Karar ağaçlarında budama ve overfitting</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Sınıflandırma algoritmaları      KARAR AĞAÇLARI </dc:title>
  <dc:creator>RECEP AKSU</dc:creator>
  <cp:lastModifiedBy>RECEP AKSU</cp:lastModifiedBy>
  <cp:revision>4</cp:revision>
  <dcterms:created xsi:type="dcterms:W3CDTF">2022-10-25T19:51:16Z</dcterms:created>
  <dcterms:modified xsi:type="dcterms:W3CDTF">2022-10-26T17:56:57Z</dcterms:modified>
</cp:coreProperties>
</file>