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53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8726F1-9C90-EE4D-10D9-BB1D4431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8F5A814-1441-97EA-1A78-CAA6083A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135970-1B84-DE32-A89E-77087C27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8AC1C2-B59E-9B9E-270D-1B22698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9F51D5-1E1D-EFC5-33D4-4C153864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21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D8198A-7B4A-9C54-15AB-91EAF4F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64AF11-B2E5-C129-6549-1400E1051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B87D8B-C884-D3B6-27A3-9F020AF2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5570B4-6CCD-2E9E-5C1A-661E25A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F24B58-82F7-8284-D1BC-050B0FE5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53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F5D9953-5AE8-ECAB-CC69-DCB2235AA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C15C637-BABD-BE4B-B765-88D0578FA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69B90A-BCC8-A79B-39D2-F9A8E85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59E3982-5C69-1051-E3C7-C76B7C69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016A56-9812-B0F7-305A-276A220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07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9E5C23-89AD-998C-8BD2-5ADB46A7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E2CE7E-B034-83A7-EA80-25E2790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3601E9-37CE-EA4D-4CD9-3195A034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6DBE97-264A-9A25-5DFA-0418ED97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6F5E39-3967-3E2E-B545-DF8CFFE6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4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4A47F-878B-2823-EB15-63A044EC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883849-E539-CCAB-F1EA-E5ED03F0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76AC65-6495-2EB3-983B-131173C9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F0B0DA-1CE1-34A8-0A9D-0B9669F4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224F0B-988E-88EA-6E02-932573E2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21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A61B6-BE72-8E0C-158F-A1578357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EFD3BF-EFFF-6CEC-F609-19F449CE0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F8388F-302A-FE99-9D91-02A3B19DA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8F33AF-AC73-B945-BBE6-42F6CC55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0B659F-9639-697A-3931-6DAC1293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F885C4-FFFE-335D-6ECC-527E465C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5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29B79A-D20C-23DE-9843-1CDEEE0B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6610B6-D933-4387-D206-50552083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5604C8-83A9-2185-0718-663BD982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28D4D21-9F02-8B78-F5BA-B45D114FC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28D6C8D-ED83-1D85-BD60-37528AE10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171FE59-5030-8EAB-2A62-B2C19707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347CA06-1154-5699-7412-58699788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6D7AAEC-029F-047E-AA3B-A558977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96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9857E-2B0E-A8B4-A79C-05F18A0D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13C343C-0B2A-1353-2A2A-F3CF7366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8340CFF-C266-740B-736D-2EB71C40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2DF1854-C7C1-E2AC-CEA7-F3A4DE19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20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7174461-D085-1485-981C-5D53ECEC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343C6F1-10C4-DC3A-5D5E-157271C9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E37C3D5-45AF-571A-BE83-B1AF8287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B77062-E1CF-C973-26A3-AACF0E7E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366FAB-E249-6BCC-0F5D-60D18104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7A3B6D-2AEA-53A9-1BD8-4C82900FE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5F4059-1D95-3074-739B-70F90D2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6B7486-CB44-DECD-9D16-ED2835B7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A3C9FC-AF3B-3439-6DCD-C2311BE2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90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362F7A-47FC-0A4C-31AA-BFDCABF9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D625539-C2DD-2985-F71D-1D3AF1698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4EDD132-0E28-3DC6-7E38-B3739C91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174BE9-4C2D-FF57-B25B-8A49C73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317BC1-7B56-E2A2-37AC-7F0CC52D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45DBD0-B128-B930-97DF-3675D16D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7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2A02308-AA03-972B-B85C-990FB6C1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F68E8A0-34A3-BD6F-D3E1-BA1D8F38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C586E3-A742-4EF0-E5CB-FFD799F0A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134A-DB69-469D-ABAB-9B60DE153C81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D707F3-FF1D-F77B-8542-6EDFBF5BF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D6DB5D-B259-F0CF-DF67-71FBDEF89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6892-20E5-4A37-8365-9B876E0418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51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74C4FA-5755-8274-01D7-18686AE2E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173" y="1790732"/>
            <a:ext cx="3267942" cy="32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506EC9C-F432-D873-F0E5-6560A7CAD496}"/>
              </a:ext>
            </a:extLst>
          </p:cNvPr>
          <p:cNvSpPr txBox="1"/>
          <p:nvPr/>
        </p:nvSpPr>
        <p:spPr>
          <a:xfrm>
            <a:off x="6055490" y="508474"/>
            <a:ext cx="5383652" cy="6126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TC.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Necmettin Erbakan </a:t>
            </a:r>
            <a:r>
              <a:rPr lang="en-US" sz="2400" b="1" dirty="0" err="1"/>
              <a:t>Üniversitesi</a:t>
            </a:r>
            <a:endParaRPr lang="en-US" sz="24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Uygulamalı</a:t>
            </a:r>
            <a:r>
              <a:rPr lang="en-US" sz="2400" b="1" dirty="0"/>
              <a:t> </a:t>
            </a:r>
            <a:r>
              <a:rPr lang="en-US" sz="2400" b="1" dirty="0" err="1"/>
              <a:t>Bilimler</a:t>
            </a:r>
            <a:r>
              <a:rPr lang="en-US" sz="2400" b="1" dirty="0"/>
              <a:t> </a:t>
            </a:r>
            <a:r>
              <a:rPr lang="en-US" sz="2400" b="1" dirty="0" err="1"/>
              <a:t>Fakültesi</a:t>
            </a:r>
            <a:r>
              <a:rPr lang="en-US" sz="2400" b="1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Yönetim</a:t>
            </a:r>
            <a:r>
              <a:rPr lang="en-US" sz="2400" b="1" dirty="0"/>
              <a:t> </a:t>
            </a:r>
            <a:r>
              <a:rPr lang="en-US" sz="2400" b="1" dirty="0" err="1"/>
              <a:t>Bilişim</a:t>
            </a:r>
            <a:r>
              <a:rPr lang="en-US" sz="2400" b="1" dirty="0"/>
              <a:t> </a:t>
            </a:r>
            <a:r>
              <a:rPr lang="en-US" sz="2400" b="1" dirty="0" err="1"/>
              <a:t>Sistemleri</a:t>
            </a:r>
            <a:r>
              <a:rPr lang="en-US" sz="2400" b="1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Makine</a:t>
            </a:r>
            <a:r>
              <a:rPr lang="en-US" sz="2400" b="1" dirty="0"/>
              <a:t> </a:t>
            </a:r>
            <a:r>
              <a:rPr lang="en-US" sz="2400" b="1" dirty="0" err="1"/>
              <a:t>Öğrenmesi</a:t>
            </a:r>
            <a:r>
              <a:rPr lang="en-US" sz="2400" b="1" dirty="0"/>
              <a:t> </a:t>
            </a:r>
            <a:r>
              <a:rPr lang="en-US" sz="2400" b="1" dirty="0" err="1"/>
              <a:t>Dersi</a:t>
            </a:r>
            <a:endParaRPr lang="en-US" sz="24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Sunum</a:t>
            </a:r>
            <a:r>
              <a:rPr lang="en-US" sz="2400" b="1" dirty="0"/>
              <a:t> </a:t>
            </a:r>
            <a:r>
              <a:rPr lang="en-US" sz="2400" b="1" dirty="0" err="1"/>
              <a:t>Konusu</a:t>
            </a:r>
            <a:r>
              <a:rPr lang="en-US" sz="2400" b="1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Topluluk</a:t>
            </a:r>
            <a:r>
              <a:rPr lang="en-US" sz="2400" b="1" dirty="0"/>
              <a:t> </a:t>
            </a:r>
            <a:r>
              <a:rPr lang="en-US" sz="2400" b="1" dirty="0" err="1"/>
              <a:t>Öğrenme</a:t>
            </a:r>
            <a:r>
              <a:rPr lang="en-US" sz="2400" b="1" dirty="0"/>
              <a:t> 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Öğrenci</a:t>
            </a:r>
            <a:r>
              <a:rPr lang="en-US" sz="2400" b="1" dirty="0"/>
              <a:t> Ad  </a:t>
            </a:r>
            <a:r>
              <a:rPr lang="en-US" sz="2400" b="1" dirty="0" err="1"/>
              <a:t>Soyad</a:t>
            </a:r>
            <a:r>
              <a:rPr lang="en-US" sz="2400" b="1" dirty="0"/>
              <a:t>  Numara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Fatma DURU 20410082041 </a:t>
            </a:r>
            <a:endParaRPr lang="tr-TR" sz="24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Öğrenim</a:t>
            </a:r>
            <a:r>
              <a:rPr lang="en-US" sz="2400" b="1" dirty="0"/>
              <a:t> </a:t>
            </a:r>
            <a:r>
              <a:rPr lang="en-US" sz="2400" b="1" dirty="0" err="1"/>
              <a:t>Üyesi</a:t>
            </a:r>
            <a:r>
              <a:rPr lang="en-US" sz="2400" b="1" dirty="0"/>
              <a:t> </a:t>
            </a:r>
            <a:endParaRPr lang="tr-TR" sz="2400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Mehmet Yasin  </a:t>
            </a:r>
            <a:r>
              <a:rPr lang="en-US" sz="2400" b="1" dirty="0" err="1"/>
              <a:t>Özsağlam</a:t>
            </a:r>
            <a:r>
              <a:rPr lang="en-US" sz="2400" b="1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25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etin kutusu 2">
            <a:extLst>
              <a:ext uri="{FF2B5EF4-FFF2-40B4-BE49-F238E27FC236}">
                <a16:creationId xmlns:a16="http://schemas.microsoft.com/office/drawing/2014/main" id="{28342211-8FA0-E98B-151E-A0CBAB5CE07F}"/>
              </a:ext>
            </a:extLst>
          </p:cNvPr>
          <p:cNvSpPr txBox="1"/>
          <p:nvPr/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Boosting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76DD5A9-9AC0-8209-F6F1-5813360C70BE}"/>
              </a:ext>
            </a:extLst>
          </p:cNvPr>
          <p:cNvSpPr txBox="1"/>
          <p:nvPr/>
        </p:nvSpPr>
        <p:spPr>
          <a:xfrm>
            <a:off x="5749683" y="116609"/>
            <a:ext cx="6350167" cy="66456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2"/>
                </a:solidFill>
              </a:rPr>
              <a:t>M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odeller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sıralı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olarak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eğitilmektedir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Rastgele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seçilen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eğitim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setiyle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çalışmaktadır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</a:rPr>
              <a:t>Her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eğitim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sonucu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eğitim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seti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iade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edilmektedir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Her model,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bir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önceki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modelden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ders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almaktadır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Yanlış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ve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doğru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sınıflanan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örneklerin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ağırlığı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değiştirilmektedir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1" dirty="0" err="1">
                <a:solidFill>
                  <a:schemeClr val="tx2"/>
                </a:solidFill>
                <a:effectLst/>
              </a:rPr>
              <a:t>Adaboost</a:t>
            </a:r>
            <a:r>
              <a:rPr lang="en-US" sz="2400" b="0" i="1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</a:rPr>
              <a:t>bu</a:t>
            </a:r>
            <a:r>
              <a:rPr lang="en-US" sz="2400" b="0" i="1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</a:rPr>
              <a:t>yöntemi</a:t>
            </a:r>
            <a:r>
              <a:rPr lang="en-US" sz="2400" b="0" i="1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</a:rPr>
              <a:t>kullanmaktadır</a:t>
            </a:r>
            <a:r>
              <a:rPr lang="en-US" sz="2400" b="0" i="1" dirty="0">
                <a:solidFill>
                  <a:schemeClr val="tx2"/>
                </a:solidFill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Yanlış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sınıflanan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örneğin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hata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değerini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artırırken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,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doğru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olanların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ağırlığını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düşürmektedir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Böylece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hatalı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sınıflananları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eğitilmesine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ağırlık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vererek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doğru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sınıflandırılmasını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2400" b="0" i="1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amaçlamaktadır</a:t>
            </a:r>
            <a:r>
              <a:rPr lang="en-US" sz="2400" b="0" i="1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.</a:t>
            </a:r>
            <a:endParaRPr lang="en-US" sz="24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815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B5AE227-ADDD-8DD4-5512-019644A23311}"/>
              </a:ext>
            </a:extLst>
          </p:cNvPr>
          <p:cNvSpPr txBox="1"/>
          <p:nvPr/>
        </p:nvSpPr>
        <p:spPr>
          <a:xfrm>
            <a:off x="265814" y="649480"/>
            <a:ext cx="3466214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i="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AdaBoost </a:t>
            </a:r>
            <a:r>
              <a:rPr lang="en-US" sz="40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Algoritması</a:t>
            </a:r>
            <a:endParaRPr lang="en-US" sz="4000" b="1" i="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E825FED-9D7D-2847-6FB8-0AB078D88D9D}"/>
              </a:ext>
            </a:extLst>
          </p:cNvPr>
          <p:cNvSpPr txBox="1"/>
          <p:nvPr/>
        </p:nvSpPr>
        <p:spPr>
          <a:xfrm>
            <a:off x="4166787" y="127592"/>
            <a:ext cx="7922432" cy="656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Bu </a:t>
            </a:r>
            <a:r>
              <a:rPr lang="en-US" sz="2000" b="0" i="0" dirty="0" err="1">
                <a:effectLst/>
              </a:rPr>
              <a:t>modelde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eğitim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kümesi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önce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bir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zayıf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öğrenici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ile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eğitilir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Eğitim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sonrası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yanlış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olarak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tahminlenen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</a:rPr>
              <a:t>örnekler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algoritma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için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önemlidir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Bir </a:t>
            </a:r>
            <a:r>
              <a:rPr lang="en-US" sz="2000" b="0" i="0" dirty="0" err="1">
                <a:effectLst/>
              </a:rPr>
              <a:t>sonraki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eğitimde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ilk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tahminlemede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yanlış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öğrenilen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eğitim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verilerine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daha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fazla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öncelik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verilerek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yani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ağırlıkları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artırarak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tekrar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eğitilir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Bu </a:t>
            </a:r>
            <a:r>
              <a:rPr lang="en-US" sz="2000" b="0" i="0" dirty="0" err="1">
                <a:effectLst/>
              </a:rPr>
              <a:t>şekilde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zayıf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öğrenici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çıkışı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diğer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öğreniciye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giriş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olacak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şekilde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eğitilerek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devam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edilir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ve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en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sonunda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sonuçlar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birleştirilerek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nihai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karar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sınırları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C0C0C0"/>
                </a:highlight>
              </a:rPr>
              <a:t>oluşturulur</a:t>
            </a:r>
            <a:r>
              <a:rPr lang="en-US" sz="2000" b="0" i="0" dirty="0">
                <a:effectLst/>
                <a:highlight>
                  <a:srgbClr val="C0C0C0"/>
                </a:highlight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İlk </a:t>
            </a:r>
            <a:r>
              <a:rPr lang="en-US" sz="2000" b="0" i="0" dirty="0" err="1">
                <a:effectLst/>
              </a:rPr>
              <a:t>karar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ağacının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yaptığı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hata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ikinci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ağacın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ağırlıklarını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etkiler</a:t>
            </a:r>
            <a:r>
              <a:rPr lang="en-US" sz="20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 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Bagging 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yönteminin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aksine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parelel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bir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hesaplama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yapmaz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bunun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yerine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ardışık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bir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hesaplama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2000" b="0" i="0" dirty="0" err="1">
                <a:effectLst/>
                <a:highlight>
                  <a:srgbClr val="FFFF00"/>
                </a:highlight>
              </a:rPr>
              <a:t>yapılır</a:t>
            </a:r>
            <a:r>
              <a:rPr lang="en-US" sz="2000" b="0" i="0" dirty="0">
                <a:effectLst/>
                <a:highlight>
                  <a:srgbClr val="FFFF00"/>
                </a:highlight>
              </a:rPr>
              <a:t>.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83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72D524-5DC2-502E-9389-F307A7CF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633022"/>
            <a:ext cx="1217464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4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544E2976-8705-1311-EAFB-DEAAF1954AA8}"/>
              </a:ext>
            </a:extLst>
          </p:cNvPr>
          <p:cNvSpPr txBox="1"/>
          <p:nvPr/>
        </p:nvSpPr>
        <p:spPr>
          <a:xfrm>
            <a:off x="795342" y="2053641"/>
            <a:ext cx="367849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Rastgele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alt-</a:t>
            </a:r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uzay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DE9548F-1F10-CD7A-D5C6-00EE1D8688D6}"/>
              </a:ext>
            </a:extLst>
          </p:cNvPr>
          <p:cNvSpPr txBox="1"/>
          <p:nvPr/>
        </p:nvSpPr>
        <p:spPr>
          <a:xfrm>
            <a:off x="6090574" y="813683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tr-TR" dirty="0">
                <a:solidFill>
                  <a:schemeClr val="tx2"/>
                </a:solidFill>
                <a:sym typeface="Wingdings" panose="05000000000000000000" pitchFamily="2" charset="2"/>
              </a:rPr>
              <a:t>Ö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znitelikler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arasından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rastgele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seçimde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bulunarak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modelleri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eğitmekte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ve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yapıyı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oluşturmaktadır</a:t>
            </a:r>
            <a:r>
              <a:rPr lang="en-US" b="0" i="0" dirty="0">
                <a:solidFill>
                  <a:schemeClr val="tx2"/>
                </a:solidFill>
                <a:effectLst/>
              </a:rPr>
              <a:t>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Benzer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öznitelikleri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seçebilmektedir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Karar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modellerin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ortalaması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alınarak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oluşturulmaktadır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Amac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rastgele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hatayı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azaltmaktır</a:t>
            </a:r>
            <a:r>
              <a:rPr lang="en-US" b="0" i="0" dirty="0">
                <a:solidFill>
                  <a:schemeClr val="tx2"/>
                </a:solidFill>
                <a:effectLst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5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E5E80EA-D49D-CCC6-E270-08ECFB0B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4" y="138545"/>
            <a:ext cx="12197354" cy="67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5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5C7741-7D8A-1E67-C832-1EDFEAC0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53301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tr-TR" sz="4000" dirty="0">
                <a:solidFill>
                  <a:schemeClr val="tx2"/>
                </a:solidFill>
              </a:rPr>
              <a:t>Topluluk Öğrenme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575355-9477-5E3C-A645-9B3E52EA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1815320"/>
            <a:ext cx="4805691" cy="4266503"/>
          </a:xfrm>
        </p:spPr>
        <p:txBody>
          <a:bodyPr anchor="b">
            <a:noAutofit/>
          </a:bodyPr>
          <a:lstStyle/>
          <a:p>
            <a:pPr algn="l"/>
            <a:r>
              <a:rPr lang="tr-TR" sz="3000" dirty="0">
                <a:solidFill>
                  <a:schemeClr val="tx2"/>
                </a:solidFill>
                <a:sym typeface="Wingdings" panose="05000000000000000000" pitchFamily="2" charset="2"/>
              </a:rPr>
              <a:t>Klasik makine öğrenme algoritmaları normalde tek bir sınıflandırıcı kullanarak tahminler yapmaya çalışırken </a:t>
            </a:r>
            <a:r>
              <a:rPr lang="tr-TR" sz="3000" dirty="0">
                <a:solidFill>
                  <a:schemeClr val="tx2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topluluk öğrenme algoritmaları birden çok sınıflandırıcı kullanarak tahmin yapmaya çalışır.</a:t>
            </a:r>
          </a:p>
          <a:p>
            <a:pPr algn="l"/>
            <a:endParaRPr lang="tr-TR" sz="30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pic>
        <p:nvPicPr>
          <p:cNvPr id="7" name="Graphic 6" descr="Grup">
            <a:extLst>
              <a:ext uri="{FF2B5EF4-FFF2-40B4-BE49-F238E27FC236}">
                <a16:creationId xmlns:a16="http://schemas.microsoft.com/office/drawing/2014/main" id="{02BAF773-8914-DEDD-B51C-C3B33314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00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63720AFE-4091-1527-B20F-40C7B6A98093}"/>
              </a:ext>
            </a:extLst>
          </p:cNvPr>
          <p:cNvSpPr txBox="1"/>
          <p:nvPr/>
        </p:nvSpPr>
        <p:spPr>
          <a:xfrm>
            <a:off x="1646372" y="2262782"/>
            <a:ext cx="8898950" cy="2775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3500" dirty="0" err="1">
                <a:solidFill>
                  <a:schemeClr val="tx2"/>
                </a:solidFill>
              </a:rPr>
              <a:t>Topluluk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öğrenme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kullanılarak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birden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fazla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sınıflandırıcıdan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alınan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değerler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  <a:highlight>
                  <a:srgbClr val="FFFF00"/>
                </a:highlight>
              </a:rPr>
              <a:t>en</a:t>
            </a:r>
            <a:r>
              <a:rPr lang="en-US" sz="3500" dirty="0">
                <a:solidFill>
                  <a:schemeClr val="tx2"/>
                </a:solidFill>
                <a:highlight>
                  <a:srgbClr val="FFFF00"/>
                </a:highlight>
              </a:rPr>
              <a:t> son </a:t>
            </a:r>
            <a:r>
              <a:rPr lang="en-US" sz="3500" dirty="0" err="1">
                <a:solidFill>
                  <a:schemeClr val="tx2"/>
                </a:solidFill>
                <a:highlight>
                  <a:srgbClr val="FFFF00"/>
                </a:highlight>
              </a:rPr>
              <a:t>aşamada</a:t>
            </a:r>
            <a:r>
              <a:rPr lang="en-US" sz="35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500" dirty="0" err="1">
                <a:solidFill>
                  <a:schemeClr val="tx2"/>
                </a:solidFill>
                <a:highlight>
                  <a:srgbClr val="FFFF00"/>
                </a:highlight>
              </a:rPr>
              <a:t>birleştirilip</a:t>
            </a:r>
            <a:r>
              <a:rPr lang="en-US" sz="35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500" dirty="0" err="1">
                <a:solidFill>
                  <a:schemeClr val="tx2"/>
                </a:solidFill>
                <a:highlight>
                  <a:srgbClr val="FFFF00"/>
                </a:highlight>
              </a:rPr>
              <a:t>sonuçlar</a:t>
            </a:r>
            <a:r>
              <a:rPr lang="en-US" sz="35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500" dirty="0" err="1">
                <a:solidFill>
                  <a:schemeClr val="tx2"/>
                </a:solidFill>
                <a:highlight>
                  <a:srgbClr val="FFFF00"/>
                </a:highlight>
              </a:rPr>
              <a:t>elde</a:t>
            </a:r>
            <a:r>
              <a:rPr lang="en-US" sz="35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500" dirty="0" err="1">
                <a:solidFill>
                  <a:schemeClr val="tx2"/>
                </a:solidFill>
                <a:highlight>
                  <a:srgbClr val="FFFF00"/>
                </a:highlight>
              </a:rPr>
              <a:t>edilmektedir</a:t>
            </a:r>
            <a:r>
              <a:rPr lang="en-US" sz="35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11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D7132AB5-7E6D-D69D-14DD-43667959F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44"/>
          <a:stretch/>
        </p:blipFill>
        <p:spPr>
          <a:xfrm>
            <a:off x="786062" y="368968"/>
            <a:ext cx="11117179" cy="2871537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7BD44F5A-75AA-84D7-B9F7-A180B374457E}"/>
              </a:ext>
            </a:extLst>
          </p:cNvPr>
          <p:cNvSpPr txBox="1"/>
          <p:nvPr/>
        </p:nvSpPr>
        <p:spPr>
          <a:xfrm>
            <a:off x="208547" y="3429000"/>
            <a:ext cx="116946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 err="1"/>
              <a:t>logistic</a:t>
            </a:r>
            <a:r>
              <a:rPr lang="tr-TR" sz="3600" dirty="0"/>
              <a:t> </a:t>
            </a:r>
            <a:r>
              <a:rPr lang="tr-TR" sz="3600" dirty="0" err="1"/>
              <a:t>regression</a:t>
            </a:r>
            <a:r>
              <a:rPr lang="tr-TR" sz="3600" dirty="0"/>
              <a:t> başarı oranını 0.81 (81%), SVM </a:t>
            </a:r>
            <a:r>
              <a:rPr lang="tr-TR" sz="3600" dirty="0" err="1"/>
              <a:t>classifier</a:t>
            </a:r>
            <a:r>
              <a:rPr lang="tr-TR" sz="3600" dirty="0"/>
              <a:t> başarı oranını 0.71, </a:t>
            </a:r>
            <a:r>
              <a:rPr lang="tr-TR" sz="3600" dirty="0" err="1"/>
              <a:t>random</a:t>
            </a:r>
            <a:r>
              <a:rPr lang="tr-TR" sz="3600" dirty="0"/>
              <a:t> </a:t>
            </a:r>
            <a:r>
              <a:rPr lang="tr-TR" sz="3600" dirty="0" err="1"/>
              <a:t>forest</a:t>
            </a:r>
            <a:r>
              <a:rPr lang="tr-TR" sz="3600" dirty="0"/>
              <a:t> </a:t>
            </a:r>
            <a:r>
              <a:rPr lang="tr-TR" sz="3600" dirty="0" err="1"/>
              <a:t>classifier</a:t>
            </a:r>
            <a:r>
              <a:rPr lang="tr-TR" sz="3600" dirty="0"/>
              <a:t> başarı oranını 0.78, </a:t>
            </a:r>
            <a:r>
              <a:rPr lang="tr-TR" sz="3600" dirty="0" err="1"/>
              <a:t>other</a:t>
            </a:r>
            <a:r>
              <a:rPr lang="tr-TR" sz="3600" dirty="0"/>
              <a:t> (diğer yöntemlerinkini) 0.77 olarak görülmektedir. </a:t>
            </a:r>
            <a:r>
              <a:rPr lang="tr-TR" sz="3600" dirty="0" err="1">
                <a:highlight>
                  <a:srgbClr val="FFFF00"/>
                </a:highlight>
              </a:rPr>
              <a:t>Ensemble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learning</a:t>
            </a:r>
            <a:r>
              <a:rPr lang="tr-TR" sz="3600" dirty="0">
                <a:highlight>
                  <a:srgbClr val="FFFF00"/>
                </a:highlight>
              </a:rPr>
              <a:t> bu tüm algoritmaları kullanarak başarı oranını yukarı çekmeyi amaçlar.</a:t>
            </a:r>
          </a:p>
        </p:txBody>
      </p:sp>
    </p:spTree>
    <p:extLst>
      <p:ext uri="{BB962C8B-B14F-4D97-AF65-F5344CB8AC3E}">
        <p14:creationId xmlns:p14="http://schemas.microsoft.com/office/powerpoint/2010/main" val="428982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İki beyaz şekil satırının önünde kırmızı oyuncak kişi">
            <a:extLst>
              <a:ext uri="{FF2B5EF4-FFF2-40B4-BE49-F238E27FC236}">
                <a16:creationId xmlns:a16="http://schemas.microsoft.com/office/drawing/2014/main" id="{42C490B4-1421-8A47-3894-8222CF653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2" r="20018" b="1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etin kutusu 2">
            <a:extLst>
              <a:ext uri="{FF2B5EF4-FFF2-40B4-BE49-F238E27FC236}">
                <a16:creationId xmlns:a16="http://schemas.microsoft.com/office/drawing/2014/main" id="{08F818BA-ADB3-A800-8FCE-D6DD0B9A8685}"/>
              </a:ext>
            </a:extLst>
          </p:cNvPr>
          <p:cNvSpPr txBox="1"/>
          <p:nvPr/>
        </p:nvSpPr>
        <p:spPr>
          <a:xfrm>
            <a:off x="6245305" y="227938"/>
            <a:ext cx="4977976" cy="1233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Çoğunluk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Oylaması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(Majority </a:t>
            </a:r>
            <a:r>
              <a:rPr lang="en-US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Voiting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 (MAVL)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2F4B4D1-58AB-1B08-E31F-CA9D2E97D8D5}"/>
              </a:ext>
            </a:extLst>
          </p:cNvPr>
          <p:cNvSpPr txBox="1"/>
          <p:nvPr/>
        </p:nvSpPr>
        <p:spPr>
          <a:xfrm>
            <a:off x="6090573" y="2415756"/>
            <a:ext cx="5615873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Çoğunluğun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dediğinin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olduğu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oylama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yöntemi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demektir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.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En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basit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ve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en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etkili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yöntemlerden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biri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sayılabilir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(</a:t>
            </a:r>
            <a:r>
              <a:rPr lang="en-US" sz="3200" dirty="0" err="1">
                <a:solidFill>
                  <a:schemeClr val="tx2"/>
                </a:solidFill>
              </a:rPr>
              <a:t>Bizim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yaptığımız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kodlama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Çoğunluk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Oylamasına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Örnektir</a:t>
            </a:r>
            <a:r>
              <a:rPr lang="en-US" sz="3200" dirty="0">
                <a:solidFill>
                  <a:schemeClr val="tx2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4603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89B018A-4486-2763-6FEE-4CBFD823A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2011079"/>
            <a:ext cx="5468347" cy="282708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CB4587E-F417-7EA1-8233-8E1771CF3BCB}"/>
              </a:ext>
            </a:extLst>
          </p:cNvPr>
          <p:cNvSpPr txBox="1"/>
          <p:nvPr/>
        </p:nvSpPr>
        <p:spPr>
          <a:xfrm>
            <a:off x="6727696" y="2012317"/>
            <a:ext cx="4589328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algoritmadan</a:t>
            </a:r>
            <a:r>
              <a:rPr lang="en-US" dirty="0"/>
              <a:t> 1. </a:t>
            </a:r>
            <a:r>
              <a:rPr lang="en-US" dirty="0" err="1"/>
              <a:t>Sınıf</a:t>
            </a:r>
            <a:r>
              <a:rPr lang="en-US" dirty="0"/>
              <a:t>, 2. </a:t>
            </a:r>
            <a:r>
              <a:rPr lang="en-US" dirty="0" err="1"/>
              <a:t>Algoritmadan</a:t>
            </a:r>
            <a:r>
              <a:rPr lang="en-US" dirty="0"/>
              <a:t> 1. </a:t>
            </a:r>
            <a:r>
              <a:rPr lang="en-US" dirty="0" err="1"/>
              <a:t>Sınıf</a:t>
            </a:r>
            <a:r>
              <a:rPr lang="en-US" dirty="0"/>
              <a:t>, 3. </a:t>
            </a:r>
            <a:r>
              <a:rPr lang="en-US" dirty="0" err="1"/>
              <a:t>Algoritmadan</a:t>
            </a:r>
            <a:r>
              <a:rPr lang="en-US" dirty="0"/>
              <a:t> 2.sınıf </a:t>
            </a:r>
            <a:r>
              <a:rPr lang="en-US" dirty="0" err="1"/>
              <a:t>ve</a:t>
            </a:r>
            <a:r>
              <a:rPr lang="en-US" dirty="0"/>
              <a:t> 4. </a:t>
            </a:r>
            <a:r>
              <a:rPr lang="en-US" dirty="0" err="1"/>
              <a:t>Algoritmadan</a:t>
            </a:r>
            <a:r>
              <a:rPr lang="en-US" dirty="0"/>
              <a:t> 1.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1.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seçilir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2 </a:t>
            </a:r>
            <a:r>
              <a:rPr lang="en-US" dirty="0" err="1"/>
              <a:t>tane</a:t>
            </a:r>
            <a:r>
              <a:rPr lang="en-US" dirty="0"/>
              <a:t> 2.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seçilseydi</a:t>
            </a:r>
            <a:r>
              <a:rPr lang="en-US" dirty="0"/>
              <a:t> </a:t>
            </a:r>
            <a:r>
              <a:rPr lang="en-US" dirty="0" err="1"/>
              <a:t>algoritmaların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yüzdeliklerine</a:t>
            </a:r>
            <a:r>
              <a:rPr lang="en-US" dirty="0"/>
              <a:t> </a:t>
            </a:r>
            <a:r>
              <a:rPr lang="en-US" dirty="0" err="1"/>
              <a:t>bakılırdı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her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o zaman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seçenekten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seçilirdi</a:t>
            </a:r>
            <a:r>
              <a:rPr lang="en-US" dirty="0"/>
              <a:t>. </a:t>
            </a:r>
            <a:r>
              <a:rPr lang="en-US" dirty="0" err="1"/>
              <a:t>Algoritmaların</a:t>
            </a:r>
            <a:r>
              <a:rPr lang="en-US" dirty="0"/>
              <a:t> </a:t>
            </a:r>
            <a:r>
              <a:rPr lang="en-US" dirty="0" err="1"/>
              <a:t>ağırlıklarına</a:t>
            </a:r>
            <a:r>
              <a:rPr lang="en-US" dirty="0"/>
              <a:t> da </a:t>
            </a:r>
            <a:r>
              <a:rPr lang="en-US" dirty="0" err="1"/>
              <a:t>bakılarak</a:t>
            </a:r>
            <a:r>
              <a:rPr lang="en-US" dirty="0"/>
              <a:t> </a:t>
            </a:r>
            <a:r>
              <a:rPr lang="en-US" dirty="0" err="1"/>
              <a:t>sonuca</a:t>
            </a:r>
            <a:r>
              <a:rPr lang="en-US" dirty="0"/>
              <a:t> </a:t>
            </a:r>
            <a:r>
              <a:rPr lang="en-US" dirty="0" err="1"/>
              <a:t>varılabilir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651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BD64F27-6520-023B-82DF-5F03073D5371}"/>
              </a:ext>
            </a:extLst>
          </p:cNvPr>
          <p:cNvSpPr txBox="1"/>
          <p:nvPr/>
        </p:nvSpPr>
        <p:spPr>
          <a:xfrm>
            <a:off x="6244132" y="289919"/>
            <a:ext cx="4766330" cy="840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Stacking (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İstifleme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689251E3-352A-9BD0-003D-DD1DAEFA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7" y="2067968"/>
            <a:ext cx="3785616" cy="305124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A498080-DC66-39DD-3033-A9EDEC437852}"/>
              </a:ext>
            </a:extLst>
          </p:cNvPr>
          <p:cNvSpPr txBox="1"/>
          <p:nvPr/>
        </p:nvSpPr>
        <p:spPr>
          <a:xfrm>
            <a:off x="6244132" y="1690578"/>
            <a:ext cx="5794744" cy="4877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2"/>
                </a:solidFill>
              </a:rPr>
              <a:t>sınıflandırma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algoritması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sonuçlarının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ağırlıklarıyla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verilmesini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göstermektedir</a:t>
            </a:r>
            <a:r>
              <a:rPr lang="en-US" sz="3200" dirty="0">
                <a:solidFill>
                  <a:schemeClr val="tx2"/>
                </a:solidFill>
              </a:rPr>
              <a:t>. Bu </a:t>
            </a:r>
            <a:r>
              <a:rPr lang="en-US" sz="3200" dirty="0" err="1">
                <a:solidFill>
                  <a:schemeClr val="tx2"/>
                </a:solidFill>
              </a:rPr>
              <a:t>ağırlıklar</a:t>
            </a:r>
            <a:r>
              <a:rPr lang="en-US" sz="3200" dirty="0">
                <a:solidFill>
                  <a:schemeClr val="tx2"/>
                </a:solidFill>
              </a:rPr>
              <a:t> blend </a:t>
            </a:r>
            <a:r>
              <a:rPr lang="en-US" sz="3200" dirty="0" err="1">
                <a:solidFill>
                  <a:schemeClr val="tx2"/>
                </a:solidFill>
              </a:rPr>
              <a:t>edilir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yani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orta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  <a:highlight>
                  <a:srgbClr val="FFFF00"/>
                </a:highlight>
              </a:rPr>
              <a:t>noktası</a:t>
            </a:r>
            <a:r>
              <a:rPr lang="en-US" sz="3200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bulunur</a:t>
            </a:r>
            <a:r>
              <a:rPr lang="en-US" sz="3200" dirty="0">
                <a:solidFill>
                  <a:schemeClr val="tx2"/>
                </a:solidFill>
              </a:rPr>
              <a:t>. </a:t>
            </a:r>
            <a:r>
              <a:rPr lang="en-US" sz="3200" dirty="0" err="1">
                <a:solidFill>
                  <a:schemeClr val="tx2"/>
                </a:solidFill>
              </a:rPr>
              <a:t>Farkları</a:t>
            </a:r>
            <a:r>
              <a:rPr lang="en-US" sz="3200" dirty="0">
                <a:solidFill>
                  <a:schemeClr val="tx2"/>
                </a:solidFill>
              </a:rPr>
              <a:t>, </a:t>
            </a:r>
            <a:r>
              <a:rPr lang="en-US" sz="3200" dirty="0" err="1">
                <a:solidFill>
                  <a:schemeClr val="tx2"/>
                </a:solidFill>
              </a:rPr>
              <a:t>yukarıdaki</a:t>
            </a:r>
            <a:r>
              <a:rPr lang="en-US" sz="3200" dirty="0">
                <a:solidFill>
                  <a:schemeClr val="tx2"/>
                </a:solidFill>
              </a:rPr>
              <a:t> classification(</a:t>
            </a:r>
            <a:r>
              <a:rPr lang="en-US" sz="3200" dirty="0" err="1">
                <a:solidFill>
                  <a:schemeClr val="tx2"/>
                </a:solidFill>
              </a:rPr>
              <a:t>Sınıflandırma</a:t>
            </a:r>
            <a:r>
              <a:rPr lang="en-US" sz="3200" dirty="0">
                <a:solidFill>
                  <a:schemeClr val="tx2"/>
                </a:solidFill>
              </a:rPr>
              <a:t> ) </a:t>
            </a:r>
            <a:r>
              <a:rPr lang="en-US" sz="3200" dirty="0" err="1">
                <a:solidFill>
                  <a:schemeClr val="tx2"/>
                </a:solidFill>
              </a:rPr>
              <a:t>için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kullanılırken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bu</a:t>
            </a:r>
            <a:r>
              <a:rPr lang="en-US" sz="3200" dirty="0">
                <a:solidFill>
                  <a:schemeClr val="tx2"/>
                </a:solidFill>
              </a:rPr>
              <a:t> prediction(</a:t>
            </a:r>
            <a:r>
              <a:rPr lang="en-US" sz="3200" dirty="0" err="1">
                <a:solidFill>
                  <a:schemeClr val="tx2"/>
                </a:solidFill>
              </a:rPr>
              <a:t>Tahmin</a:t>
            </a:r>
            <a:r>
              <a:rPr lang="en-US" sz="3200" dirty="0">
                <a:solidFill>
                  <a:schemeClr val="tx2"/>
                </a:solidFill>
              </a:rPr>
              <a:t>) </a:t>
            </a:r>
            <a:r>
              <a:rPr lang="en-US" sz="3200" dirty="0" err="1">
                <a:solidFill>
                  <a:schemeClr val="tx2"/>
                </a:solidFill>
              </a:rPr>
              <a:t>için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kullanılmaktadır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20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1F7C743-BFF6-BECD-49A6-6DF98CDD50FD}"/>
              </a:ext>
            </a:extLst>
          </p:cNvPr>
          <p:cNvSpPr txBox="1"/>
          <p:nvPr/>
        </p:nvSpPr>
        <p:spPr>
          <a:xfrm>
            <a:off x="798011" y="935432"/>
            <a:ext cx="7037434" cy="60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Bagging (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BootSt</a:t>
            </a:r>
            <a:r>
              <a:rPr lang="tr-TR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</a:t>
            </a: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tr-TR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Aggregation)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E33ADF-B78D-3236-F6FC-40B3164B4B89}"/>
              </a:ext>
            </a:extLst>
          </p:cNvPr>
          <p:cNvSpPr txBox="1"/>
          <p:nvPr/>
        </p:nvSpPr>
        <p:spPr>
          <a:xfrm>
            <a:off x="637953" y="1913860"/>
            <a:ext cx="7357551" cy="399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Burada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eğitim</a:t>
            </a:r>
            <a:r>
              <a:rPr lang="en-US" sz="2400" dirty="0"/>
              <a:t> </a:t>
            </a:r>
            <a:r>
              <a:rPr lang="en-US" sz="2400" dirty="0" err="1"/>
              <a:t>kümesiyle</a:t>
            </a:r>
            <a:r>
              <a:rPr lang="en-US" sz="2400" dirty="0"/>
              <a:t> </a:t>
            </a:r>
            <a:r>
              <a:rPr lang="en-US" sz="2400" dirty="0" err="1"/>
              <a:t>algoritmalar</a:t>
            </a:r>
            <a:r>
              <a:rPr lang="en-US" sz="2400" dirty="0"/>
              <a:t> </a:t>
            </a:r>
            <a:r>
              <a:rPr lang="en-US" sz="2400" dirty="0" err="1"/>
              <a:t>öncelikle</a:t>
            </a:r>
            <a:r>
              <a:rPr lang="en-US" sz="2400" dirty="0"/>
              <a:t> train </a:t>
            </a:r>
            <a:r>
              <a:rPr lang="en-US" sz="2400" dirty="0" err="1"/>
              <a:t>edilir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Veri </a:t>
            </a:r>
            <a:r>
              <a:rPr lang="en-US" sz="2400" dirty="0" err="1"/>
              <a:t>setinin</a:t>
            </a:r>
            <a:r>
              <a:rPr lang="en-US" sz="2400" dirty="0"/>
              <a:t> </a:t>
            </a:r>
            <a:r>
              <a:rPr lang="en-US" sz="2400" dirty="0" err="1"/>
              <a:t>tamamı</a:t>
            </a:r>
            <a:r>
              <a:rPr lang="en-US" sz="2400" dirty="0"/>
              <a:t> </a:t>
            </a:r>
            <a:r>
              <a:rPr lang="en-US" sz="2400" dirty="0" err="1"/>
              <a:t>algoritmalara</a:t>
            </a:r>
            <a:r>
              <a:rPr lang="en-US" sz="2400" dirty="0"/>
              <a:t> </a:t>
            </a:r>
            <a:r>
              <a:rPr lang="en-US" sz="2400" dirty="0" err="1"/>
              <a:t>verilmez</a:t>
            </a:r>
            <a:r>
              <a:rPr lang="en-US" sz="2400" dirty="0"/>
              <a:t>, her </a:t>
            </a:r>
            <a:r>
              <a:rPr lang="en-US" sz="2400" dirty="0" err="1"/>
              <a:t>algoritmaya</a:t>
            </a:r>
            <a:r>
              <a:rPr lang="en-US" sz="2400" dirty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kısmı</a:t>
            </a:r>
            <a:r>
              <a:rPr lang="en-US" sz="2400" dirty="0"/>
              <a:t> </a:t>
            </a:r>
            <a:r>
              <a:rPr lang="en-US" sz="2400" dirty="0" err="1"/>
              <a:t>verilerek</a:t>
            </a:r>
            <a:r>
              <a:rPr lang="en-US" sz="2400" dirty="0"/>
              <a:t> </a:t>
            </a:r>
            <a:r>
              <a:rPr lang="en-US" sz="2400" dirty="0" err="1"/>
              <a:t>eğitilir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Algoritmaların</a:t>
            </a:r>
            <a:r>
              <a:rPr lang="en-US" sz="2400" dirty="0"/>
              <a:t> </a:t>
            </a:r>
            <a:r>
              <a:rPr lang="en-US" sz="2400" dirty="0" err="1"/>
              <a:t>testlerinden</a:t>
            </a:r>
            <a:r>
              <a:rPr lang="en-US" sz="2400" dirty="0"/>
              <a:t> </a:t>
            </a:r>
            <a:r>
              <a:rPr lang="en-US" sz="2400" dirty="0" err="1"/>
              <a:t>çıkan</a:t>
            </a:r>
            <a:r>
              <a:rPr lang="en-US" sz="2400" dirty="0"/>
              <a:t> </a:t>
            </a:r>
            <a:r>
              <a:rPr lang="en-US" sz="2400" dirty="0" err="1"/>
              <a:t>sonuçlar</a:t>
            </a:r>
            <a:r>
              <a:rPr lang="en-US" sz="2400" dirty="0"/>
              <a:t> da her </a:t>
            </a:r>
            <a:r>
              <a:rPr lang="en-US" sz="2400" dirty="0" err="1"/>
              <a:t>algoritmanın</a:t>
            </a:r>
            <a:r>
              <a:rPr lang="en-US" sz="2400" dirty="0"/>
              <a:t> train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setinin</a:t>
            </a:r>
            <a:r>
              <a:rPr lang="en-US" sz="2400" dirty="0"/>
              <a:t> </a:t>
            </a:r>
            <a:r>
              <a:rPr lang="en-US" sz="2400" dirty="0" err="1"/>
              <a:t>bölgesi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tahminde</a:t>
            </a:r>
            <a:r>
              <a:rPr lang="en-US" sz="2400" dirty="0"/>
              <a:t> </a:t>
            </a:r>
            <a:r>
              <a:rPr lang="en-US" sz="2400" dirty="0" err="1"/>
              <a:t>bulunur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>
                <a:sym typeface="Wingdings" panose="05000000000000000000" pitchFamily="2" charset="2"/>
              </a:rPr>
              <a:t>Yöntem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ayrıca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aşırı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uyumu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engeller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Veri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seti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içersinde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kayıp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verilerin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var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olduğu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durumlarda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bile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sınıflandırma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başarısı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oldukça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yüksektir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8489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AA004E0-BC51-B98A-71C1-307523442021}"/>
              </a:ext>
            </a:extLst>
          </p:cNvPr>
          <p:cNvSpPr txBox="1"/>
          <p:nvPr/>
        </p:nvSpPr>
        <p:spPr>
          <a:xfrm>
            <a:off x="275334" y="543147"/>
            <a:ext cx="4403755" cy="572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Bir </a:t>
            </a:r>
            <a:r>
              <a:rPr lang="en-US" sz="2800" dirty="0" err="1">
                <a:highlight>
                  <a:srgbClr val="FFFF00"/>
                </a:highlight>
              </a:rPr>
              <a:t>veri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setinin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parçalar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halinde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algoritmalarda</a:t>
            </a:r>
            <a:r>
              <a:rPr lang="en-US" sz="2800" dirty="0">
                <a:highlight>
                  <a:srgbClr val="FFFF00"/>
                </a:highlight>
              </a:rPr>
              <a:t> training </a:t>
            </a:r>
            <a:r>
              <a:rPr lang="en-US" sz="2800" dirty="0" err="1">
                <a:highlight>
                  <a:srgbClr val="FFFF00"/>
                </a:highlight>
              </a:rPr>
              <a:t>için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kullanılmasını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ve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sonra</a:t>
            </a:r>
            <a:r>
              <a:rPr lang="en-US" sz="2800" dirty="0">
                <a:highlight>
                  <a:srgbClr val="FFFF00"/>
                </a:highlight>
              </a:rPr>
              <a:t> test </a:t>
            </a:r>
            <a:r>
              <a:rPr lang="en-US" sz="2800" dirty="0" err="1">
                <a:highlight>
                  <a:srgbClr val="FFFF00"/>
                </a:highlight>
              </a:rPr>
              <a:t>edilmesini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göstermektedir</a:t>
            </a:r>
            <a:r>
              <a:rPr lang="en-US" sz="2800" dirty="0">
                <a:highlight>
                  <a:srgbClr val="FFFF00"/>
                </a:highlight>
              </a:rPr>
              <a:t>. </a:t>
            </a:r>
            <a:endParaRPr lang="tr-TR" sz="2800" dirty="0">
              <a:highlight>
                <a:srgbClr val="FFFF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highlight>
                <a:srgbClr val="FFFF00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 err="1">
                <a:effectLst/>
                <a:highlight>
                  <a:srgbClr val="FFFF00"/>
                </a:highlight>
              </a:rPr>
              <a:t>Rastgele</a:t>
            </a:r>
            <a:r>
              <a:rPr lang="en-US" sz="2800" i="1" dirty="0">
                <a:effectLst/>
                <a:highlight>
                  <a:srgbClr val="FFFF00"/>
                </a:highlight>
              </a:rPr>
              <a:t> </a:t>
            </a:r>
            <a:r>
              <a:rPr lang="en-US" sz="2800" i="1" dirty="0" err="1">
                <a:effectLst/>
                <a:highlight>
                  <a:srgbClr val="FFFF00"/>
                </a:highlight>
              </a:rPr>
              <a:t>orman</a:t>
            </a:r>
            <a:r>
              <a:rPr lang="en-US" sz="2800" i="1" dirty="0">
                <a:effectLst/>
                <a:highlight>
                  <a:srgbClr val="FFFF00"/>
                </a:highlight>
              </a:rPr>
              <a:t> (RO) bagging </a:t>
            </a:r>
            <a:r>
              <a:rPr lang="en-US" sz="2800" i="1" dirty="0" err="1">
                <a:effectLst/>
                <a:highlight>
                  <a:srgbClr val="FFFF00"/>
                </a:highlight>
              </a:rPr>
              <a:t>yöntemine</a:t>
            </a:r>
            <a:r>
              <a:rPr lang="en-US" sz="2800" i="1" dirty="0">
                <a:effectLst/>
                <a:highlight>
                  <a:srgbClr val="FFFF00"/>
                </a:highlight>
              </a:rPr>
              <a:t> </a:t>
            </a:r>
            <a:r>
              <a:rPr lang="en-US" sz="2800" i="1" dirty="0" err="1">
                <a:effectLst/>
                <a:highlight>
                  <a:srgbClr val="FFFF00"/>
                </a:highlight>
              </a:rPr>
              <a:t>örnek</a:t>
            </a:r>
            <a:r>
              <a:rPr lang="en-US" sz="2800" i="1" dirty="0">
                <a:effectLst/>
                <a:highlight>
                  <a:srgbClr val="FFFF00"/>
                </a:highlight>
              </a:rPr>
              <a:t> </a:t>
            </a:r>
            <a:r>
              <a:rPr lang="en-US" sz="2800" i="1" dirty="0" err="1">
                <a:effectLst/>
                <a:highlight>
                  <a:srgbClr val="FFFF00"/>
                </a:highlight>
              </a:rPr>
              <a:t>bir</a:t>
            </a:r>
            <a:r>
              <a:rPr lang="en-US" sz="2800" i="1" dirty="0">
                <a:effectLst/>
                <a:highlight>
                  <a:srgbClr val="FFFF00"/>
                </a:highlight>
              </a:rPr>
              <a:t> </a:t>
            </a:r>
            <a:r>
              <a:rPr lang="en-US" sz="2800" i="1" dirty="0" err="1">
                <a:effectLst/>
                <a:highlight>
                  <a:srgbClr val="FFFF00"/>
                </a:highlight>
              </a:rPr>
              <a:t>algoritmadır</a:t>
            </a:r>
            <a:r>
              <a:rPr lang="en-US" sz="2800" i="1" dirty="0">
                <a:effectLst/>
                <a:highlight>
                  <a:srgbClr val="FFFF00"/>
                </a:highlight>
              </a:rPr>
              <a:t>. </a:t>
            </a:r>
            <a:r>
              <a:rPr lang="en-US" sz="2800" i="1" dirty="0" err="1">
                <a:effectLst/>
              </a:rPr>
              <a:t>RO’da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karar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ağaçları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rastgele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oluşturularak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paralel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şekilde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eğitilmektedir</a:t>
            </a:r>
            <a:r>
              <a:rPr lang="en-US" sz="2800" i="1" dirty="0">
                <a:effectLst/>
              </a:rPr>
              <a:t>. </a:t>
            </a:r>
            <a:r>
              <a:rPr lang="en-US" sz="2800" i="1" dirty="0" err="1">
                <a:effectLst/>
              </a:rPr>
              <a:t>Sonuçlar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oylama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ile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birleştirilerek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orman</a:t>
            </a:r>
            <a:r>
              <a:rPr lang="en-US" sz="2800" i="1" dirty="0">
                <a:effectLst/>
              </a:rPr>
              <a:t> </a:t>
            </a:r>
            <a:r>
              <a:rPr lang="en-US" sz="2800" i="1" dirty="0" err="1">
                <a:effectLst/>
              </a:rPr>
              <a:t>oluşturulmaktadır</a:t>
            </a:r>
            <a:r>
              <a:rPr lang="en-US" sz="2800" i="1" dirty="0">
                <a:effectLst/>
              </a:rPr>
              <a:t>.</a:t>
            </a:r>
            <a:endParaRPr lang="en-US"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35B03977-D6E1-C2EF-326E-8C327273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3" y="591343"/>
            <a:ext cx="6896679" cy="55856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1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560</Words>
  <Application>Microsoft Office PowerPoint</Application>
  <PresentationFormat>Geniş ekran</PresentationFormat>
  <Paragraphs>61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PowerPoint Sunusu</vt:lpstr>
      <vt:lpstr>Topluluk Öğrenme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FATMA DURU</dc:creator>
  <cp:lastModifiedBy>FATMA DURU</cp:lastModifiedBy>
  <cp:revision>6</cp:revision>
  <dcterms:created xsi:type="dcterms:W3CDTF">2022-12-07T23:40:21Z</dcterms:created>
  <dcterms:modified xsi:type="dcterms:W3CDTF">2022-12-15T14:20:33Z</dcterms:modified>
</cp:coreProperties>
</file>