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59" r:id="rId5"/>
    <p:sldId id="262" r:id="rId6"/>
    <p:sldId id="266" r:id="rId7"/>
    <p:sldId id="263" r:id="rId8"/>
    <p:sldId id="261" r:id="rId9"/>
    <p:sldId id="264" r:id="rId10"/>
    <p:sldId id="265" r:id="rId11"/>
    <p:sldId id="271" r:id="rId12"/>
    <p:sldId id="273" r:id="rId13"/>
    <p:sldId id="270" r:id="rId14"/>
    <p:sldId id="268" r:id="rId15"/>
    <p:sldId id="269"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B87FED-EF5C-431D-938D-6C9BC2E71C23}" type="doc">
      <dgm:prSet loTypeId="urn:microsoft.com/office/officeart/2005/8/layout/vList5" loCatId="list" qsTypeId="urn:microsoft.com/office/officeart/2005/8/quickstyle/simple1" qsCatId="simple" csTypeId="urn:microsoft.com/office/officeart/2005/8/colors/accent0_3" csCatId="mainScheme"/>
      <dgm:spPr/>
      <dgm:t>
        <a:bodyPr/>
        <a:lstStyle/>
        <a:p>
          <a:endParaRPr lang="en-US"/>
        </a:p>
      </dgm:t>
    </dgm:pt>
    <dgm:pt modelId="{50790740-3ED6-4638-843C-08544BEA78E8}">
      <dgm:prSet/>
      <dgm:spPr/>
      <dgm:t>
        <a:bodyPr/>
        <a:lstStyle/>
        <a:p>
          <a:r>
            <a:rPr lang="tr-TR" b="0" i="0" dirty="0"/>
            <a:t>Sıklıkla kullanılan bağlantı (linkage) yöntemleri şöyledir:</a:t>
          </a:r>
          <a:endParaRPr lang="en-US" dirty="0"/>
        </a:p>
      </dgm:t>
    </dgm:pt>
    <dgm:pt modelId="{ADD2404B-F429-45E1-AC79-21B1AD203FBB}" type="parTrans" cxnId="{4EC47CB5-D993-4CC9-A797-E1A859DDFF9F}">
      <dgm:prSet/>
      <dgm:spPr/>
      <dgm:t>
        <a:bodyPr/>
        <a:lstStyle/>
        <a:p>
          <a:endParaRPr lang="en-US"/>
        </a:p>
      </dgm:t>
    </dgm:pt>
    <dgm:pt modelId="{E5A87CE0-08C8-4CCF-A800-BB65EAA59DD3}" type="sibTrans" cxnId="{4EC47CB5-D993-4CC9-A797-E1A859DDFF9F}">
      <dgm:prSet/>
      <dgm:spPr/>
      <dgm:t>
        <a:bodyPr/>
        <a:lstStyle/>
        <a:p>
          <a:endParaRPr lang="en-US"/>
        </a:p>
      </dgm:t>
    </dgm:pt>
    <dgm:pt modelId="{5B8C0A21-988C-4DA0-870D-7FCD32A080B0}">
      <dgm:prSet/>
      <dgm:spPr/>
      <dgm:t>
        <a:bodyPr/>
        <a:lstStyle/>
        <a:p>
          <a:r>
            <a:rPr lang="tr-TR" b="1" i="0" dirty="0"/>
            <a:t>Bağlantı Temelli Teknikler:</a:t>
          </a:r>
          <a:endParaRPr lang="en-US" dirty="0"/>
        </a:p>
      </dgm:t>
    </dgm:pt>
    <dgm:pt modelId="{706FFAD2-CC6F-42A4-B141-444469848853}" type="parTrans" cxnId="{0B6251E8-8404-4004-897F-BA79466ADC4E}">
      <dgm:prSet/>
      <dgm:spPr/>
      <dgm:t>
        <a:bodyPr/>
        <a:lstStyle/>
        <a:p>
          <a:endParaRPr lang="en-US"/>
        </a:p>
      </dgm:t>
    </dgm:pt>
    <dgm:pt modelId="{34656295-7DF2-4CC5-A07B-555D304B764E}" type="sibTrans" cxnId="{0B6251E8-8404-4004-897F-BA79466ADC4E}">
      <dgm:prSet/>
      <dgm:spPr/>
      <dgm:t>
        <a:bodyPr/>
        <a:lstStyle/>
        <a:p>
          <a:endParaRPr lang="en-US"/>
        </a:p>
      </dgm:t>
    </dgm:pt>
    <dgm:pt modelId="{1EEF7849-EE7D-4267-BC92-5EC28DEDF3D2}">
      <dgm:prSet/>
      <dgm:spPr/>
      <dgm:t>
        <a:bodyPr/>
        <a:lstStyle/>
        <a:p>
          <a:r>
            <a:rPr lang="tr-TR" b="0" i="0" dirty="0"/>
            <a:t>Tek Bağlantı (Single Linkage) / En Yakın Komşu Yöntemi (Nearest Neighbor)</a:t>
          </a:r>
          <a:endParaRPr lang="en-US" dirty="0"/>
        </a:p>
      </dgm:t>
    </dgm:pt>
    <dgm:pt modelId="{48A9F10F-6246-499A-87A3-1CAC5A87A46E}" type="parTrans" cxnId="{26177A52-9F4D-47AB-8A84-CA2664ABA20E}">
      <dgm:prSet/>
      <dgm:spPr/>
      <dgm:t>
        <a:bodyPr/>
        <a:lstStyle/>
        <a:p>
          <a:endParaRPr lang="en-US"/>
        </a:p>
      </dgm:t>
    </dgm:pt>
    <dgm:pt modelId="{56087A98-CE3D-4C46-8C2C-3CBE30635984}" type="sibTrans" cxnId="{26177A52-9F4D-47AB-8A84-CA2664ABA20E}">
      <dgm:prSet/>
      <dgm:spPr/>
      <dgm:t>
        <a:bodyPr/>
        <a:lstStyle/>
        <a:p>
          <a:endParaRPr lang="en-US"/>
        </a:p>
      </dgm:t>
    </dgm:pt>
    <dgm:pt modelId="{095CB626-A3E7-42B5-9A9E-2E9B425C005E}">
      <dgm:prSet/>
      <dgm:spPr/>
      <dgm:t>
        <a:bodyPr/>
        <a:lstStyle/>
        <a:p>
          <a:r>
            <a:rPr lang="tr-TR" b="0" i="0" dirty="0"/>
            <a:t>Tam Bağlantı (Complete Linkage)  / En Uzak Komşu Yöntemi (Furthest Neighbor)</a:t>
          </a:r>
          <a:endParaRPr lang="en-US" dirty="0"/>
        </a:p>
      </dgm:t>
    </dgm:pt>
    <dgm:pt modelId="{82A100A0-6E9F-43DA-A6C2-E263886FEA91}" type="parTrans" cxnId="{4F1BF0C6-7A3E-4F83-9284-CB681EB1AE47}">
      <dgm:prSet/>
      <dgm:spPr/>
      <dgm:t>
        <a:bodyPr/>
        <a:lstStyle/>
        <a:p>
          <a:endParaRPr lang="en-US"/>
        </a:p>
      </dgm:t>
    </dgm:pt>
    <dgm:pt modelId="{FAA44CD1-C18D-4485-BC83-43066D527171}" type="sibTrans" cxnId="{4F1BF0C6-7A3E-4F83-9284-CB681EB1AE47}">
      <dgm:prSet/>
      <dgm:spPr/>
      <dgm:t>
        <a:bodyPr/>
        <a:lstStyle/>
        <a:p>
          <a:endParaRPr lang="en-US"/>
        </a:p>
      </dgm:t>
    </dgm:pt>
    <dgm:pt modelId="{2B9FBBB4-7DB0-4100-83CC-23CA04A1585F}">
      <dgm:prSet/>
      <dgm:spPr/>
      <dgm:t>
        <a:bodyPr/>
        <a:lstStyle/>
        <a:p>
          <a:r>
            <a:rPr lang="tr-TR" b="0" i="0" dirty="0"/>
            <a:t>Ortalama Bağlantı (Average Linkage)</a:t>
          </a:r>
          <a:endParaRPr lang="en-US" dirty="0"/>
        </a:p>
      </dgm:t>
    </dgm:pt>
    <dgm:pt modelId="{C3D236D2-5794-4795-9FEF-20323C127064}" type="parTrans" cxnId="{5C50B082-1C2D-4E98-A9BE-3CD28801E5FF}">
      <dgm:prSet/>
      <dgm:spPr/>
      <dgm:t>
        <a:bodyPr/>
        <a:lstStyle/>
        <a:p>
          <a:endParaRPr lang="en-US"/>
        </a:p>
      </dgm:t>
    </dgm:pt>
    <dgm:pt modelId="{5B0C35F4-0741-4909-90AC-1D9D32D6864D}" type="sibTrans" cxnId="{5C50B082-1C2D-4E98-A9BE-3CD28801E5FF}">
      <dgm:prSet/>
      <dgm:spPr/>
      <dgm:t>
        <a:bodyPr/>
        <a:lstStyle/>
        <a:p>
          <a:endParaRPr lang="en-US"/>
        </a:p>
      </dgm:t>
    </dgm:pt>
    <dgm:pt modelId="{FD4B3CF9-551A-45D7-9DC3-8073C2DFCC8C}">
      <dgm:prSet/>
      <dgm:spPr/>
      <dgm:t>
        <a:bodyPr/>
        <a:lstStyle/>
        <a:p>
          <a:r>
            <a:rPr lang="tr-TR" b="1" i="0" dirty="0"/>
            <a:t>Varyans Temelli Teknikler </a:t>
          </a:r>
          <a:endParaRPr lang="en-US" dirty="0"/>
        </a:p>
      </dgm:t>
    </dgm:pt>
    <dgm:pt modelId="{62678D2F-5D70-4F10-A1A0-8CBCAD460A50}" type="parTrans" cxnId="{DC648F33-C0E0-44EF-AA97-01FBB85FB679}">
      <dgm:prSet/>
      <dgm:spPr/>
      <dgm:t>
        <a:bodyPr/>
        <a:lstStyle/>
        <a:p>
          <a:endParaRPr lang="en-US"/>
        </a:p>
      </dgm:t>
    </dgm:pt>
    <dgm:pt modelId="{9FA34176-AAFB-476B-9915-D5E2B2D4C5BC}" type="sibTrans" cxnId="{DC648F33-C0E0-44EF-AA97-01FBB85FB679}">
      <dgm:prSet/>
      <dgm:spPr/>
      <dgm:t>
        <a:bodyPr/>
        <a:lstStyle/>
        <a:p>
          <a:endParaRPr lang="en-US"/>
        </a:p>
      </dgm:t>
    </dgm:pt>
    <dgm:pt modelId="{AACDA197-4347-436E-BDA5-0A9716BF79E7}">
      <dgm:prSet/>
      <dgm:spPr/>
      <dgm:t>
        <a:bodyPr/>
        <a:lstStyle/>
        <a:p>
          <a:r>
            <a:rPr lang="tr-TR" b="0" i="0" dirty="0"/>
            <a:t>Ward Yöntemi (Ward’s Linkage)</a:t>
          </a:r>
          <a:endParaRPr lang="en-US" dirty="0"/>
        </a:p>
      </dgm:t>
    </dgm:pt>
    <dgm:pt modelId="{5260DC14-C1B8-421D-A8E8-DA0606B3228D}" type="parTrans" cxnId="{DCDA1A70-8BCE-4DD6-A6F6-4732ED2E5FB1}">
      <dgm:prSet/>
      <dgm:spPr/>
      <dgm:t>
        <a:bodyPr/>
        <a:lstStyle/>
        <a:p>
          <a:endParaRPr lang="en-US"/>
        </a:p>
      </dgm:t>
    </dgm:pt>
    <dgm:pt modelId="{234D0D89-B115-48E9-856D-BF085EEBC881}" type="sibTrans" cxnId="{DCDA1A70-8BCE-4DD6-A6F6-4732ED2E5FB1}">
      <dgm:prSet/>
      <dgm:spPr/>
      <dgm:t>
        <a:bodyPr/>
        <a:lstStyle/>
        <a:p>
          <a:endParaRPr lang="en-US"/>
        </a:p>
      </dgm:t>
    </dgm:pt>
    <dgm:pt modelId="{4394B3E3-19CF-46A8-A15F-840C986A7F5F}">
      <dgm:prSet/>
      <dgm:spPr/>
      <dgm:t>
        <a:bodyPr/>
        <a:lstStyle/>
        <a:p>
          <a:r>
            <a:rPr lang="tr-TR" b="1" i="0" dirty="0"/>
            <a:t>Merkezileştirme Temelli Teknikler</a:t>
          </a:r>
          <a:endParaRPr lang="en-US" dirty="0"/>
        </a:p>
      </dgm:t>
    </dgm:pt>
    <dgm:pt modelId="{24A7BAFE-1682-4599-83C6-5FD096D7CE3C}" type="parTrans" cxnId="{8DF74101-2A13-4E4C-A2FB-8EFF9793AB29}">
      <dgm:prSet/>
      <dgm:spPr/>
      <dgm:t>
        <a:bodyPr/>
        <a:lstStyle/>
        <a:p>
          <a:endParaRPr lang="en-US"/>
        </a:p>
      </dgm:t>
    </dgm:pt>
    <dgm:pt modelId="{FCA9AD06-3938-4100-9FD5-FBB253102D8E}" type="sibTrans" cxnId="{8DF74101-2A13-4E4C-A2FB-8EFF9793AB29}">
      <dgm:prSet/>
      <dgm:spPr/>
      <dgm:t>
        <a:bodyPr/>
        <a:lstStyle/>
        <a:p>
          <a:endParaRPr lang="en-US"/>
        </a:p>
      </dgm:t>
    </dgm:pt>
    <dgm:pt modelId="{C13372EB-FFC3-4831-BA16-B760A68EC971}">
      <dgm:prSet/>
      <dgm:spPr/>
      <dgm:t>
        <a:bodyPr/>
        <a:lstStyle/>
        <a:p>
          <a:r>
            <a:rPr lang="tr-TR" b="0" i="0" dirty="0"/>
            <a:t>Medyan Bağlantı (Median Linkage)</a:t>
          </a:r>
          <a:endParaRPr lang="en-US" dirty="0"/>
        </a:p>
      </dgm:t>
    </dgm:pt>
    <dgm:pt modelId="{268C2B1A-6AA1-4D94-A6DC-935B97BB8DFF}" type="parTrans" cxnId="{60D1FD02-0431-4A8C-ABBA-6A7A84FA69EF}">
      <dgm:prSet/>
      <dgm:spPr/>
      <dgm:t>
        <a:bodyPr/>
        <a:lstStyle/>
        <a:p>
          <a:endParaRPr lang="en-US"/>
        </a:p>
      </dgm:t>
    </dgm:pt>
    <dgm:pt modelId="{1AE2A012-904A-4253-A131-05249390D203}" type="sibTrans" cxnId="{60D1FD02-0431-4A8C-ABBA-6A7A84FA69EF}">
      <dgm:prSet/>
      <dgm:spPr/>
      <dgm:t>
        <a:bodyPr/>
        <a:lstStyle/>
        <a:p>
          <a:endParaRPr lang="en-US"/>
        </a:p>
      </dgm:t>
    </dgm:pt>
    <dgm:pt modelId="{137EF135-B102-4BC0-96C8-F23060982550}">
      <dgm:prSet/>
      <dgm:spPr/>
      <dgm:t>
        <a:bodyPr/>
        <a:lstStyle/>
        <a:p>
          <a:r>
            <a:rPr lang="tr-TR" b="0" i="0" dirty="0"/>
            <a:t>Merkezi Yöntem (Centroid Linkage)</a:t>
          </a:r>
          <a:endParaRPr lang="en-US" dirty="0"/>
        </a:p>
      </dgm:t>
    </dgm:pt>
    <dgm:pt modelId="{0E8A0B37-0F91-4033-8912-1F8FD58FBFCB}" type="parTrans" cxnId="{1434F28B-C51D-48EB-A07F-6E39C5E033E5}">
      <dgm:prSet/>
      <dgm:spPr/>
      <dgm:t>
        <a:bodyPr/>
        <a:lstStyle/>
        <a:p>
          <a:endParaRPr lang="en-US"/>
        </a:p>
      </dgm:t>
    </dgm:pt>
    <dgm:pt modelId="{D07D9485-19E0-4976-92F9-F402BE0BECBD}" type="sibTrans" cxnId="{1434F28B-C51D-48EB-A07F-6E39C5E033E5}">
      <dgm:prSet/>
      <dgm:spPr/>
      <dgm:t>
        <a:bodyPr/>
        <a:lstStyle/>
        <a:p>
          <a:endParaRPr lang="en-US"/>
        </a:p>
      </dgm:t>
    </dgm:pt>
    <dgm:pt modelId="{AF9B4840-453F-42CF-8660-A6587E7F3088}" type="pres">
      <dgm:prSet presAssocID="{1CB87FED-EF5C-431D-938D-6C9BC2E71C23}" presName="Name0" presStyleCnt="0">
        <dgm:presLayoutVars>
          <dgm:dir/>
          <dgm:animLvl val="lvl"/>
          <dgm:resizeHandles val="exact"/>
        </dgm:presLayoutVars>
      </dgm:prSet>
      <dgm:spPr/>
    </dgm:pt>
    <dgm:pt modelId="{6924EB1E-2F06-44FF-873E-A22374057B13}" type="pres">
      <dgm:prSet presAssocID="{50790740-3ED6-4638-843C-08544BEA78E8}" presName="linNode" presStyleCnt="0"/>
      <dgm:spPr/>
    </dgm:pt>
    <dgm:pt modelId="{298562FF-4132-4A73-B5F9-BEE13911763D}" type="pres">
      <dgm:prSet presAssocID="{50790740-3ED6-4638-843C-08544BEA78E8}" presName="parentText" presStyleLbl="node1" presStyleIdx="0" presStyleCnt="4">
        <dgm:presLayoutVars>
          <dgm:chMax val="1"/>
          <dgm:bulletEnabled val="1"/>
        </dgm:presLayoutVars>
      </dgm:prSet>
      <dgm:spPr/>
    </dgm:pt>
    <dgm:pt modelId="{A9A63DEF-390D-4FBE-A852-2A6DC2BA3F88}" type="pres">
      <dgm:prSet presAssocID="{E5A87CE0-08C8-4CCF-A800-BB65EAA59DD3}" presName="sp" presStyleCnt="0"/>
      <dgm:spPr/>
    </dgm:pt>
    <dgm:pt modelId="{F60125EC-C8CA-4686-AC68-305C9C7DAE22}" type="pres">
      <dgm:prSet presAssocID="{5B8C0A21-988C-4DA0-870D-7FCD32A080B0}" presName="linNode" presStyleCnt="0"/>
      <dgm:spPr/>
    </dgm:pt>
    <dgm:pt modelId="{7972F96A-0ECE-4C6E-AFF6-078A62B71AAD}" type="pres">
      <dgm:prSet presAssocID="{5B8C0A21-988C-4DA0-870D-7FCD32A080B0}" presName="parentText" presStyleLbl="node1" presStyleIdx="1" presStyleCnt="4">
        <dgm:presLayoutVars>
          <dgm:chMax val="1"/>
          <dgm:bulletEnabled val="1"/>
        </dgm:presLayoutVars>
      </dgm:prSet>
      <dgm:spPr/>
    </dgm:pt>
    <dgm:pt modelId="{20FDA2E1-47E6-4424-AAD5-454D70B7FF5B}" type="pres">
      <dgm:prSet presAssocID="{5B8C0A21-988C-4DA0-870D-7FCD32A080B0}" presName="descendantText" presStyleLbl="alignAccFollowNode1" presStyleIdx="0" presStyleCnt="3">
        <dgm:presLayoutVars>
          <dgm:bulletEnabled val="1"/>
        </dgm:presLayoutVars>
      </dgm:prSet>
      <dgm:spPr/>
    </dgm:pt>
    <dgm:pt modelId="{CD0EB083-864A-4593-B6C4-35766D59F4CE}" type="pres">
      <dgm:prSet presAssocID="{34656295-7DF2-4CC5-A07B-555D304B764E}" presName="sp" presStyleCnt="0"/>
      <dgm:spPr/>
    </dgm:pt>
    <dgm:pt modelId="{F301CA4B-9165-4085-99EA-12E7B2CA9675}" type="pres">
      <dgm:prSet presAssocID="{FD4B3CF9-551A-45D7-9DC3-8073C2DFCC8C}" presName="linNode" presStyleCnt="0"/>
      <dgm:spPr/>
    </dgm:pt>
    <dgm:pt modelId="{A690F44C-8877-4C57-AECE-6556C49BD2E3}" type="pres">
      <dgm:prSet presAssocID="{FD4B3CF9-551A-45D7-9DC3-8073C2DFCC8C}" presName="parentText" presStyleLbl="node1" presStyleIdx="2" presStyleCnt="4">
        <dgm:presLayoutVars>
          <dgm:chMax val="1"/>
          <dgm:bulletEnabled val="1"/>
        </dgm:presLayoutVars>
      </dgm:prSet>
      <dgm:spPr/>
    </dgm:pt>
    <dgm:pt modelId="{BCA28B2B-E3D1-4C64-87B8-50F441E2B32A}" type="pres">
      <dgm:prSet presAssocID="{FD4B3CF9-551A-45D7-9DC3-8073C2DFCC8C}" presName="descendantText" presStyleLbl="alignAccFollowNode1" presStyleIdx="1" presStyleCnt="3">
        <dgm:presLayoutVars>
          <dgm:bulletEnabled val="1"/>
        </dgm:presLayoutVars>
      </dgm:prSet>
      <dgm:spPr/>
    </dgm:pt>
    <dgm:pt modelId="{6259E866-3A8C-4AE8-B34A-A9936130B2FE}" type="pres">
      <dgm:prSet presAssocID="{9FA34176-AAFB-476B-9915-D5E2B2D4C5BC}" presName="sp" presStyleCnt="0"/>
      <dgm:spPr/>
    </dgm:pt>
    <dgm:pt modelId="{0FC077EC-BA31-44E8-81CE-08CA13E2AA30}" type="pres">
      <dgm:prSet presAssocID="{4394B3E3-19CF-46A8-A15F-840C986A7F5F}" presName="linNode" presStyleCnt="0"/>
      <dgm:spPr/>
    </dgm:pt>
    <dgm:pt modelId="{D44D1B30-EB4A-43CB-BC5F-3D0623E64214}" type="pres">
      <dgm:prSet presAssocID="{4394B3E3-19CF-46A8-A15F-840C986A7F5F}" presName="parentText" presStyleLbl="node1" presStyleIdx="3" presStyleCnt="4">
        <dgm:presLayoutVars>
          <dgm:chMax val="1"/>
          <dgm:bulletEnabled val="1"/>
        </dgm:presLayoutVars>
      </dgm:prSet>
      <dgm:spPr/>
    </dgm:pt>
    <dgm:pt modelId="{48538A35-BA5E-4F48-A3DD-C7E916D1399F}" type="pres">
      <dgm:prSet presAssocID="{4394B3E3-19CF-46A8-A15F-840C986A7F5F}" presName="descendantText" presStyleLbl="alignAccFollowNode1" presStyleIdx="2" presStyleCnt="3">
        <dgm:presLayoutVars>
          <dgm:bulletEnabled val="1"/>
        </dgm:presLayoutVars>
      </dgm:prSet>
      <dgm:spPr/>
    </dgm:pt>
  </dgm:ptLst>
  <dgm:cxnLst>
    <dgm:cxn modelId="{8DF74101-2A13-4E4C-A2FB-8EFF9793AB29}" srcId="{1CB87FED-EF5C-431D-938D-6C9BC2E71C23}" destId="{4394B3E3-19CF-46A8-A15F-840C986A7F5F}" srcOrd="3" destOrd="0" parTransId="{24A7BAFE-1682-4599-83C6-5FD096D7CE3C}" sibTransId="{FCA9AD06-3938-4100-9FD5-FBB253102D8E}"/>
    <dgm:cxn modelId="{60D1FD02-0431-4A8C-ABBA-6A7A84FA69EF}" srcId="{4394B3E3-19CF-46A8-A15F-840C986A7F5F}" destId="{C13372EB-FFC3-4831-BA16-B760A68EC971}" srcOrd="0" destOrd="0" parTransId="{268C2B1A-6AA1-4D94-A6DC-935B97BB8DFF}" sibTransId="{1AE2A012-904A-4253-A131-05249390D203}"/>
    <dgm:cxn modelId="{48CFC10E-3F0E-43C7-AB0E-81F77910487A}" type="presOf" srcId="{095CB626-A3E7-42B5-9A9E-2E9B425C005E}" destId="{20FDA2E1-47E6-4424-AAD5-454D70B7FF5B}" srcOrd="0" destOrd="1" presId="urn:microsoft.com/office/officeart/2005/8/layout/vList5"/>
    <dgm:cxn modelId="{490C6C10-EF13-4527-82F0-87AF301BC631}" type="presOf" srcId="{FD4B3CF9-551A-45D7-9DC3-8073C2DFCC8C}" destId="{A690F44C-8877-4C57-AECE-6556C49BD2E3}" srcOrd="0" destOrd="0" presId="urn:microsoft.com/office/officeart/2005/8/layout/vList5"/>
    <dgm:cxn modelId="{6BCCB611-4379-4720-A685-A963B99E8E46}" type="presOf" srcId="{1EEF7849-EE7D-4267-BC92-5EC28DEDF3D2}" destId="{20FDA2E1-47E6-4424-AAD5-454D70B7FF5B}" srcOrd="0" destOrd="0" presId="urn:microsoft.com/office/officeart/2005/8/layout/vList5"/>
    <dgm:cxn modelId="{B79C3F12-DE6B-421F-B5DC-71BEEC711419}" type="presOf" srcId="{4394B3E3-19CF-46A8-A15F-840C986A7F5F}" destId="{D44D1B30-EB4A-43CB-BC5F-3D0623E64214}" srcOrd="0" destOrd="0" presId="urn:microsoft.com/office/officeart/2005/8/layout/vList5"/>
    <dgm:cxn modelId="{DC648F33-C0E0-44EF-AA97-01FBB85FB679}" srcId="{1CB87FED-EF5C-431D-938D-6C9BC2E71C23}" destId="{FD4B3CF9-551A-45D7-9DC3-8073C2DFCC8C}" srcOrd="2" destOrd="0" parTransId="{62678D2F-5D70-4F10-A1A0-8CBCAD460A50}" sibTransId="{9FA34176-AAFB-476B-9915-D5E2B2D4C5BC}"/>
    <dgm:cxn modelId="{1D21CA6A-5CD1-44D7-9B33-86B177F58A4C}" type="presOf" srcId="{1CB87FED-EF5C-431D-938D-6C9BC2E71C23}" destId="{AF9B4840-453F-42CF-8660-A6587E7F3088}" srcOrd="0" destOrd="0" presId="urn:microsoft.com/office/officeart/2005/8/layout/vList5"/>
    <dgm:cxn modelId="{DCDA1A70-8BCE-4DD6-A6F6-4732ED2E5FB1}" srcId="{FD4B3CF9-551A-45D7-9DC3-8073C2DFCC8C}" destId="{AACDA197-4347-436E-BDA5-0A9716BF79E7}" srcOrd="0" destOrd="0" parTransId="{5260DC14-C1B8-421D-A8E8-DA0606B3228D}" sibTransId="{234D0D89-B115-48E9-856D-BF085EEBC881}"/>
    <dgm:cxn modelId="{26177A52-9F4D-47AB-8A84-CA2664ABA20E}" srcId="{5B8C0A21-988C-4DA0-870D-7FCD32A080B0}" destId="{1EEF7849-EE7D-4267-BC92-5EC28DEDF3D2}" srcOrd="0" destOrd="0" parTransId="{48A9F10F-6246-499A-87A3-1CAC5A87A46E}" sibTransId="{56087A98-CE3D-4C46-8C2C-3CBE30635984}"/>
    <dgm:cxn modelId="{5C50B082-1C2D-4E98-A9BE-3CD28801E5FF}" srcId="{5B8C0A21-988C-4DA0-870D-7FCD32A080B0}" destId="{2B9FBBB4-7DB0-4100-83CC-23CA04A1585F}" srcOrd="2" destOrd="0" parTransId="{C3D236D2-5794-4795-9FEF-20323C127064}" sibTransId="{5B0C35F4-0741-4909-90AC-1D9D32D6864D}"/>
    <dgm:cxn modelId="{0322F787-4F8F-4BC3-A830-B26F57B44492}" type="presOf" srcId="{50790740-3ED6-4638-843C-08544BEA78E8}" destId="{298562FF-4132-4A73-B5F9-BEE13911763D}" srcOrd="0" destOrd="0" presId="urn:microsoft.com/office/officeart/2005/8/layout/vList5"/>
    <dgm:cxn modelId="{1434F28B-C51D-48EB-A07F-6E39C5E033E5}" srcId="{4394B3E3-19CF-46A8-A15F-840C986A7F5F}" destId="{137EF135-B102-4BC0-96C8-F23060982550}" srcOrd="1" destOrd="0" parTransId="{0E8A0B37-0F91-4033-8912-1F8FD58FBFCB}" sibTransId="{D07D9485-19E0-4976-92F9-F402BE0BECBD}"/>
    <dgm:cxn modelId="{FAC12CA3-2C29-42D9-9F98-19E7D87BEDB0}" type="presOf" srcId="{2B9FBBB4-7DB0-4100-83CC-23CA04A1585F}" destId="{20FDA2E1-47E6-4424-AAD5-454D70B7FF5B}" srcOrd="0" destOrd="2" presId="urn:microsoft.com/office/officeart/2005/8/layout/vList5"/>
    <dgm:cxn modelId="{C3834BB0-AA1C-46C8-BAED-10D7390A152B}" type="presOf" srcId="{AACDA197-4347-436E-BDA5-0A9716BF79E7}" destId="{BCA28B2B-E3D1-4C64-87B8-50F441E2B32A}" srcOrd="0" destOrd="0" presId="urn:microsoft.com/office/officeart/2005/8/layout/vList5"/>
    <dgm:cxn modelId="{4EC47CB5-D993-4CC9-A797-E1A859DDFF9F}" srcId="{1CB87FED-EF5C-431D-938D-6C9BC2E71C23}" destId="{50790740-3ED6-4638-843C-08544BEA78E8}" srcOrd="0" destOrd="0" parTransId="{ADD2404B-F429-45E1-AC79-21B1AD203FBB}" sibTransId="{E5A87CE0-08C8-4CCF-A800-BB65EAA59DD3}"/>
    <dgm:cxn modelId="{EDAEB9BA-6AAA-4D45-9EC8-358EBE447A94}" type="presOf" srcId="{137EF135-B102-4BC0-96C8-F23060982550}" destId="{48538A35-BA5E-4F48-A3DD-C7E916D1399F}" srcOrd="0" destOrd="1" presId="urn:microsoft.com/office/officeart/2005/8/layout/vList5"/>
    <dgm:cxn modelId="{D7F194BC-9766-49B9-9BDD-3707F18C97A4}" type="presOf" srcId="{C13372EB-FFC3-4831-BA16-B760A68EC971}" destId="{48538A35-BA5E-4F48-A3DD-C7E916D1399F}" srcOrd="0" destOrd="0" presId="urn:microsoft.com/office/officeart/2005/8/layout/vList5"/>
    <dgm:cxn modelId="{4F1BF0C6-7A3E-4F83-9284-CB681EB1AE47}" srcId="{5B8C0A21-988C-4DA0-870D-7FCD32A080B0}" destId="{095CB626-A3E7-42B5-9A9E-2E9B425C005E}" srcOrd="1" destOrd="0" parTransId="{82A100A0-6E9F-43DA-A6C2-E263886FEA91}" sibTransId="{FAA44CD1-C18D-4485-BC83-43066D527171}"/>
    <dgm:cxn modelId="{613C2BD5-D012-40B3-A7B5-49E53C4F2B2D}" type="presOf" srcId="{5B8C0A21-988C-4DA0-870D-7FCD32A080B0}" destId="{7972F96A-0ECE-4C6E-AFF6-078A62B71AAD}" srcOrd="0" destOrd="0" presId="urn:microsoft.com/office/officeart/2005/8/layout/vList5"/>
    <dgm:cxn modelId="{0B6251E8-8404-4004-897F-BA79466ADC4E}" srcId="{1CB87FED-EF5C-431D-938D-6C9BC2E71C23}" destId="{5B8C0A21-988C-4DA0-870D-7FCD32A080B0}" srcOrd="1" destOrd="0" parTransId="{706FFAD2-CC6F-42A4-B141-444469848853}" sibTransId="{34656295-7DF2-4CC5-A07B-555D304B764E}"/>
    <dgm:cxn modelId="{458FCC5C-C282-444B-94A3-A7309641FE45}" type="presParOf" srcId="{AF9B4840-453F-42CF-8660-A6587E7F3088}" destId="{6924EB1E-2F06-44FF-873E-A22374057B13}" srcOrd="0" destOrd="0" presId="urn:microsoft.com/office/officeart/2005/8/layout/vList5"/>
    <dgm:cxn modelId="{6CB62A20-3B7C-40B8-B284-B8CD7C07F88D}" type="presParOf" srcId="{6924EB1E-2F06-44FF-873E-A22374057B13}" destId="{298562FF-4132-4A73-B5F9-BEE13911763D}" srcOrd="0" destOrd="0" presId="urn:microsoft.com/office/officeart/2005/8/layout/vList5"/>
    <dgm:cxn modelId="{F683FB79-3B26-4206-9540-CD258B547E48}" type="presParOf" srcId="{AF9B4840-453F-42CF-8660-A6587E7F3088}" destId="{A9A63DEF-390D-4FBE-A852-2A6DC2BA3F88}" srcOrd="1" destOrd="0" presId="urn:microsoft.com/office/officeart/2005/8/layout/vList5"/>
    <dgm:cxn modelId="{55347D52-4ADA-486E-B914-17E82C35C8ED}" type="presParOf" srcId="{AF9B4840-453F-42CF-8660-A6587E7F3088}" destId="{F60125EC-C8CA-4686-AC68-305C9C7DAE22}" srcOrd="2" destOrd="0" presId="urn:microsoft.com/office/officeart/2005/8/layout/vList5"/>
    <dgm:cxn modelId="{E408A143-37AF-4BFF-BA6E-FB2854D47472}" type="presParOf" srcId="{F60125EC-C8CA-4686-AC68-305C9C7DAE22}" destId="{7972F96A-0ECE-4C6E-AFF6-078A62B71AAD}" srcOrd="0" destOrd="0" presId="urn:microsoft.com/office/officeart/2005/8/layout/vList5"/>
    <dgm:cxn modelId="{A43F645F-2D96-4DBB-B172-A59DFAE48842}" type="presParOf" srcId="{F60125EC-C8CA-4686-AC68-305C9C7DAE22}" destId="{20FDA2E1-47E6-4424-AAD5-454D70B7FF5B}" srcOrd="1" destOrd="0" presId="urn:microsoft.com/office/officeart/2005/8/layout/vList5"/>
    <dgm:cxn modelId="{4FC28A71-870C-4C31-9FF7-4C9B78A07934}" type="presParOf" srcId="{AF9B4840-453F-42CF-8660-A6587E7F3088}" destId="{CD0EB083-864A-4593-B6C4-35766D59F4CE}" srcOrd="3" destOrd="0" presId="urn:microsoft.com/office/officeart/2005/8/layout/vList5"/>
    <dgm:cxn modelId="{7EEFD200-571B-4F35-9727-1C25525C3490}" type="presParOf" srcId="{AF9B4840-453F-42CF-8660-A6587E7F3088}" destId="{F301CA4B-9165-4085-99EA-12E7B2CA9675}" srcOrd="4" destOrd="0" presId="urn:microsoft.com/office/officeart/2005/8/layout/vList5"/>
    <dgm:cxn modelId="{69E40AFE-068F-4348-9206-5ECF21713DFB}" type="presParOf" srcId="{F301CA4B-9165-4085-99EA-12E7B2CA9675}" destId="{A690F44C-8877-4C57-AECE-6556C49BD2E3}" srcOrd="0" destOrd="0" presId="urn:microsoft.com/office/officeart/2005/8/layout/vList5"/>
    <dgm:cxn modelId="{689732F3-C737-48CE-8DD0-214ECDE096B0}" type="presParOf" srcId="{F301CA4B-9165-4085-99EA-12E7B2CA9675}" destId="{BCA28B2B-E3D1-4C64-87B8-50F441E2B32A}" srcOrd="1" destOrd="0" presId="urn:microsoft.com/office/officeart/2005/8/layout/vList5"/>
    <dgm:cxn modelId="{74C92D48-0537-456D-9730-CB5D1FE619AE}" type="presParOf" srcId="{AF9B4840-453F-42CF-8660-A6587E7F3088}" destId="{6259E866-3A8C-4AE8-B34A-A9936130B2FE}" srcOrd="5" destOrd="0" presId="urn:microsoft.com/office/officeart/2005/8/layout/vList5"/>
    <dgm:cxn modelId="{59A606BF-529D-4BB4-AC14-F54133A10B7B}" type="presParOf" srcId="{AF9B4840-453F-42CF-8660-A6587E7F3088}" destId="{0FC077EC-BA31-44E8-81CE-08CA13E2AA30}" srcOrd="6" destOrd="0" presId="urn:microsoft.com/office/officeart/2005/8/layout/vList5"/>
    <dgm:cxn modelId="{CC8F4283-D480-4D46-8FF6-2B06A0B5F29F}" type="presParOf" srcId="{0FC077EC-BA31-44E8-81CE-08CA13E2AA30}" destId="{D44D1B30-EB4A-43CB-BC5F-3D0623E64214}" srcOrd="0" destOrd="0" presId="urn:microsoft.com/office/officeart/2005/8/layout/vList5"/>
    <dgm:cxn modelId="{7734B2A4-A04F-4DF0-A97C-F1CE386AE43B}" type="presParOf" srcId="{0FC077EC-BA31-44E8-81CE-08CA13E2AA30}" destId="{48538A35-BA5E-4F48-A3DD-C7E916D1399F}"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8562FF-4132-4A73-B5F9-BEE13911763D}">
      <dsp:nvSpPr>
        <dsp:cNvPr id="0" name=""/>
        <dsp:cNvSpPr/>
      </dsp:nvSpPr>
      <dsp:spPr>
        <a:xfrm>
          <a:off x="0" y="1792"/>
          <a:ext cx="3456432" cy="862124"/>
        </a:xfrm>
        <a:prstGeom prst="roundRect">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tr-TR" sz="2100" b="0" i="0" kern="1200" dirty="0"/>
            <a:t>Sıklıkla kullanılan bağlantı (linkage) yöntemleri şöyledir:</a:t>
          </a:r>
          <a:endParaRPr lang="en-US" sz="2100" kern="1200" dirty="0"/>
        </a:p>
      </dsp:txBody>
      <dsp:txXfrm>
        <a:off x="42085" y="43877"/>
        <a:ext cx="3372262" cy="777954"/>
      </dsp:txXfrm>
    </dsp:sp>
    <dsp:sp modelId="{20FDA2E1-47E6-4424-AAD5-454D70B7FF5B}">
      <dsp:nvSpPr>
        <dsp:cNvPr id="0" name=""/>
        <dsp:cNvSpPr/>
      </dsp:nvSpPr>
      <dsp:spPr>
        <a:xfrm rot="5400000">
          <a:off x="6183966" y="-1734299"/>
          <a:ext cx="689699" cy="6144768"/>
        </a:xfrm>
        <a:prstGeom prst="round2SameRect">
          <a:avLst/>
        </a:prstGeom>
        <a:solidFill>
          <a:schemeClr val="dk2">
            <a:alpha val="90000"/>
            <a:tint val="40000"/>
            <a:hueOff val="0"/>
            <a:satOff val="0"/>
            <a:lumOff val="0"/>
            <a:alphaOff val="0"/>
          </a:schemeClr>
        </a:solidFill>
        <a:ln w="34925" cap="flat" cmpd="sng" algn="in">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tr-TR" sz="1300" b="0" i="0" kern="1200" dirty="0"/>
            <a:t>Tek Bağlantı (Single Linkage) / En Yakın Komşu Yöntemi (Nearest Neighbor)</a:t>
          </a:r>
          <a:endParaRPr lang="en-US" sz="1300" kern="1200" dirty="0"/>
        </a:p>
        <a:p>
          <a:pPr marL="114300" lvl="1" indent="-114300" algn="l" defTabSz="577850">
            <a:lnSpc>
              <a:spcPct val="90000"/>
            </a:lnSpc>
            <a:spcBef>
              <a:spcPct val="0"/>
            </a:spcBef>
            <a:spcAft>
              <a:spcPct val="15000"/>
            </a:spcAft>
            <a:buChar char="•"/>
          </a:pPr>
          <a:r>
            <a:rPr lang="tr-TR" sz="1300" b="0" i="0" kern="1200" dirty="0"/>
            <a:t>Tam Bağlantı (Complete Linkage)  / En Uzak Komşu Yöntemi (Furthest Neighbor)</a:t>
          </a:r>
          <a:endParaRPr lang="en-US" sz="1300" kern="1200" dirty="0"/>
        </a:p>
        <a:p>
          <a:pPr marL="114300" lvl="1" indent="-114300" algn="l" defTabSz="577850">
            <a:lnSpc>
              <a:spcPct val="90000"/>
            </a:lnSpc>
            <a:spcBef>
              <a:spcPct val="0"/>
            </a:spcBef>
            <a:spcAft>
              <a:spcPct val="15000"/>
            </a:spcAft>
            <a:buChar char="•"/>
          </a:pPr>
          <a:r>
            <a:rPr lang="tr-TR" sz="1300" b="0" i="0" kern="1200" dirty="0"/>
            <a:t>Ortalama Bağlantı (Average Linkage)</a:t>
          </a:r>
          <a:endParaRPr lang="en-US" sz="1300" kern="1200" dirty="0"/>
        </a:p>
      </dsp:txBody>
      <dsp:txXfrm rot="-5400000">
        <a:off x="3456432" y="1026903"/>
        <a:ext cx="6111100" cy="622363"/>
      </dsp:txXfrm>
    </dsp:sp>
    <dsp:sp modelId="{7972F96A-0ECE-4C6E-AFF6-078A62B71AAD}">
      <dsp:nvSpPr>
        <dsp:cNvPr id="0" name=""/>
        <dsp:cNvSpPr/>
      </dsp:nvSpPr>
      <dsp:spPr>
        <a:xfrm>
          <a:off x="0" y="907022"/>
          <a:ext cx="3456432" cy="862124"/>
        </a:xfrm>
        <a:prstGeom prst="roundRect">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tr-TR" sz="2100" b="1" i="0" kern="1200" dirty="0"/>
            <a:t>Bağlantı Temelli Teknikler:</a:t>
          </a:r>
          <a:endParaRPr lang="en-US" sz="2100" kern="1200" dirty="0"/>
        </a:p>
      </dsp:txBody>
      <dsp:txXfrm>
        <a:off x="42085" y="949107"/>
        <a:ext cx="3372262" cy="777954"/>
      </dsp:txXfrm>
    </dsp:sp>
    <dsp:sp modelId="{BCA28B2B-E3D1-4C64-87B8-50F441E2B32A}">
      <dsp:nvSpPr>
        <dsp:cNvPr id="0" name=""/>
        <dsp:cNvSpPr/>
      </dsp:nvSpPr>
      <dsp:spPr>
        <a:xfrm rot="5400000">
          <a:off x="6183966" y="-829068"/>
          <a:ext cx="689699" cy="6144768"/>
        </a:xfrm>
        <a:prstGeom prst="round2SameRect">
          <a:avLst/>
        </a:prstGeom>
        <a:solidFill>
          <a:schemeClr val="dk2">
            <a:alpha val="90000"/>
            <a:tint val="40000"/>
            <a:hueOff val="0"/>
            <a:satOff val="0"/>
            <a:lumOff val="0"/>
            <a:alphaOff val="0"/>
          </a:schemeClr>
        </a:solidFill>
        <a:ln w="34925" cap="flat" cmpd="sng" algn="in">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tr-TR" sz="1300" b="0" i="0" kern="1200" dirty="0"/>
            <a:t>Ward Yöntemi (Ward’s Linkage)</a:t>
          </a:r>
          <a:endParaRPr lang="en-US" sz="1300" kern="1200" dirty="0"/>
        </a:p>
      </dsp:txBody>
      <dsp:txXfrm rot="-5400000">
        <a:off x="3456432" y="1932134"/>
        <a:ext cx="6111100" cy="622363"/>
      </dsp:txXfrm>
    </dsp:sp>
    <dsp:sp modelId="{A690F44C-8877-4C57-AECE-6556C49BD2E3}">
      <dsp:nvSpPr>
        <dsp:cNvPr id="0" name=""/>
        <dsp:cNvSpPr/>
      </dsp:nvSpPr>
      <dsp:spPr>
        <a:xfrm>
          <a:off x="0" y="1812253"/>
          <a:ext cx="3456432" cy="862124"/>
        </a:xfrm>
        <a:prstGeom prst="roundRect">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tr-TR" sz="2100" b="1" i="0" kern="1200" dirty="0"/>
            <a:t>Varyans Temelli Teknikler </a:t>
          </a:r>
          <a:endParaRPr lang="en-US" sz="2100" kern="1200" dirty="0"/>
        </a:p>
      </dsp:txBody>
      <dsp:txXfrm>
        <a:off x="42085" y="1854338"/>
        <a:ext cx="3372262" cy="777954"/>
      </dsp:txXfrm>
    </dsp:sp>
    <dsp:sp modelId="{48538A35-BA5E-4F48-A3DD-C7E916D1399F}">
      <dsp:nvSpPr>
        <dsp:cNvPr id="0" name=""/>
        <dsp:cNvSpPr/>
      </dsp:nvSpPr>
      <dsp:spPr>
        <a:xfrm rot="5400000">
          <a:off x="6183966" y="76161"/>
          <a:ext cx="689699" cy="6144768"/>
        </a:xfrm>
        <a:prstGeom prst="round2SameRect">
          <a:avLst/>
        </a:prstGeom>
        <a:solidFill>
          <a:schemeClr val="dk2">
            <a:alpha val="90000"/>
            <a:tint val="40000"/>
            <a:hueOff val="0"/>
            <a:satOff val="0"/>
            <a:lumOff val="0"/>
            <a:alphaOff val="0"/>
          </a:schemeClr>
        </a:solidFill>
        <a:ln w="34925" cap="flat" cmpd="sng" algn="in">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tr-TR" sz="1300" b="0" i="0" kern="1200" dirty="0"/>
            <a:t>Medyan Bağlantı (Median Linkage)</a:t>
          </a:r>
          <a:endParaRPr lang="en-US" sz="1300" kern="1200" dirty="0"/>
        </a:p>
        <a:p>
          <a:pPr marL="114300" lvl="1" indent="-114300" algn="l" defTabSz="577850">
            <a:lnSpc>
              <a:spcPct val="90000"/>
            </a:lnSpc>
            <a:spcBef>
              <a:spcPct val="0"/>
            </a:spcBef>
            <a:spcAft>
              <a:spcPct val="15000"/>
            </a:spcAft>
            <a:buChar char="•"/>
          </a:pPr>
          <a:r>
            <a:rPr lang="tr-TR" sz="1300" b="0" i="0" kern="1200" dirty="0"/>
            <a:t>Merkezi Yöntem (Centroid Linkage)</a:t>
          </a:r>
          <a:endParaRPr lang="en-US" sz="1300" kern="1200" dirty="0"/>
        </a:p>
      </dsp:txBody>
      <dsp:txXfrm rot="-5400000">
        <a:off x="3456432" y="2837363"/>
        <a:ext cx="6111100" cy="622363"/>
      </dsp:txXfrm>
    </dsp:sp>
    <dsp:sp modelId="{D44D1B30-EB4A-43CB-BC5F-3D0623E64214}">
      <dsp:nvSpPr>
        <dsp:cNvPr id="0" name=""/>
        <dsp:cNvSpPr/>
      </dsp:nvSpPr>
      <dsp:spPr>
        <a:xfrm>
          <a:off x="0" y="2717483"/>
          <a:ext cx="3456432" cy="862124"/>
        </a:xfrm>
        <a:prstGeom prst="roundRect">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tr-TR" sz="2100" b="1" i="0" kern="1200" dirty="0"/>
            <a:t>Merkezileştirme Temelli Teknikler</a:t>
          </a:r>
          <a:endParaRPr lang="en-US" sz="2100" kern="1200" dirty="0"/>
        </a:p>
      </dsp:txBody>
      <dsp:txXfrm>
        <a:off x="42085" y="2759568"/>
        <a:ext cx="3372262" cy="777954"/>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6ABD764C-8B91-4D55-A795-3DFDAADA8E3D}" type="datetimeFigureOut">
              <a:rPr lang="tr-TR" smtClean="0"/>
              <a:t>1.12.2022</a:t>
            </a:fld>
            <a:endParaRPr lang="tr-TR"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tr-TR"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D36A067A-425D-4654-BFEA-35DC2E7D4511}" type="slidenum">
              <a:rPr lang="tr-TR" smtClean="0"/>
              <a:t>‹#›</a:t>
            </a:fld>
            <a:endParaRPr lang="tr-TR"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6702732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6ABD764C-8B91-4D55-A795-3DFDAADA8E3D}" type="datetimeFigureOut">
              <a:rPr lang="tr-TR" smtClean="0"/>
              <a:t>1.12.2022</a:t>
            </a:fld>
            <a:endParaRPr lang="tr-TR" dirty="0"/>
          </a:p>
        </p:txBody>
      </p:sp>
      <p:sp>
        <p:nvSpPr>
          <p:cNvPr id="5" name="Footer Placeholder 4"/>
          <p:cNvSpPr>
            <a:spLocks noGrp="1"/>
          </p:cNvSpPr>
          <p:nvPr>
            <p:ph type="ftr" sz="quarter" idx="11"/>
          </p:nvPr>
        </p:nvSpPr>
        <p:spPr/>
        <p:txBody>
          <a:bodyPr/>
          <a:lstStyle/>
          <a:p>
            <a:endParaRPr lang="tr-TR" dirty="0"/>
          </a:p>
        </p:txBody>
      </p:sp>
      <p:sp>
        <p:nvSpPr>
          <p:cNvPr id="6" name="Slide Number Placeholder 5"/>
          <p:cNvSpPr>
            <a:spLocks noGrp="1"/>
          </p:cNvSpPr>
          <p:nvPr>
            <p:ph type="sldNum" sz="quarter" idx="12"/>
          </p:nvPr>
        </p:nvSpPr>
        <p:spPr/>
        <p:txBody>
          <a:bodyPr/>
          <a:lstStyle/>
          <a:p>
            <a:fld id="{D36A067A-425D-4654-BFEA-35DC2E7D4511}" type="slidenum">
              <a:rPr lang="tr-TR" smtClean="0"/>
              <a:t>‹#›</a:t>
            </a:fld>
            <a:endParaRPr lang="tr-TR" dirty="0"/>
          </a:p>
        </p:txBody>
      </p:sp>
    </p:spTree>
    <p:extLst>
      <p:ext uri="{BB962C8B-B14F-4D97-AF65-F5344CB8AC3E}">
        <p14:creationId xmlns:p14="http://schemas.microsoft.com/office/powerpoint/2010/main" val="89378223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6ABD764C-8B91-4D55-A795-3DFDAADA8E3D}" type="datetimeFigureOut">
              <a:rPr lang="tr-TR" smtClean="0"/>
              <a:t>1.12.2022</a:t>
            </a:fld>
            <a:endParaRPr lang="tr-TR" dirty="0"/>
          </a:p>
        </p:txBody>
      </p:sp>
      <p:sp>
        <p:nvSpPr>
          <p:cNvPr id="5" name="Footer Placeholder 4"/>
          <p:cNvSpPr>
            <a:spLocks noGrp="1"/>
          </p:cNvSpPr>
          <p:nvPr>
            <p:ph type="ftr" sz="quarter" idx="11"/>
          </p:nvPr>
        </p:nvSpPr>
        <p:spPr/>
        <p:txBody>
          <a:bodyPr/>
          <a:lstStyle/>
          <a:p>
            <a:endParaRPr lang="tr-TR" dirty="0"/>
          </a:p>
        </p:txBody>
      </p:sp>
      <p:sp>
        <p:nvSpPr>
          <p:cNvPr id="6" name="Slide Number Placeholder 5"/>
          <p:cNvSpPr>
            <a:spLocks noGrp="1"/>
          </p:cNvSpPr>
          <p:nvPr>
            <p:ph type="sldNum" sz="quarter" idx="12"/>
          </p:nvPr>
        </p:nvSpPr>
        <p:spPr/>
        <p:txBody>
          <a:bodyPr/>
          <a:lstStyle/>
          <a:p>
            <a:fld id="{D36A067A-425D-4654-BFEA-35DC2E7D4511}" type="slidenum">
              <a:rPr lang="tr-TR" smtClean="0"/>
              <a:t>‹#›</a:t>
            </a:fld>
            <a:endParaRPr lang="tr-TR" dirty="0"/>
          </a:p>
        </p:txBody>
      </p:sp>
    </p:spTree>
    <p:extLst>
      <p:ext uri="{BB962C8B-B14F-4D97-AF65-F5344CB8AC3E}">
        <p14:creationId xmlns:p14="http://schemas.microsoft.com/office/powerpoint/2010/main" val="140095226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6ABD764C-8B91-4D55-A795-3DFDAADA8E3D}" type="datetimeFigureOut">
              <a:rPr lang="tr-TR" smtClean="0"/>
              <a:t>1.12.2022</a:t>
            </a:fld>
            <a:endParaRPr lang="tr-TR" dirty="0"/>
          </a:p>
        </p:txBody>
      </p:sp>
      <p:sp>
        <p:nvSpPr>
          <p:cNvPr id="5" name="Footer Placeholder 4"/>
          <p:cNvSpPr>
            <a:spLocks noGrp="1"/>
          </p:cNvSpPr>
          <p:nvPr>
            <p:ph type="ftr" sz="quarter" idx="11"/>
          </p:nvPr>
        </p:nvSpPr>
        <p:spPr/>
        <p:txBody>
          <a:bodyPr/>
          <a:lstStyle/>
          <a:p>
            <a:endParaRPr lang="tr-TR" dirty="0"/>
          </a:p>
        </p:txBody>
      </p:sp>
      <p:sp>
        <p:nvSpPr>
          <p:cNvPr id="6" name="Slide Number Placeholder 5"/>
          <p:cNvSpPr>
            <a:spLocks noGrp="1"/>
          </p:cNvSpPr>
          <p:nvPr>
            <p:ph type="sldNum" sz="quarter" idx="12"/>
          </p:nvPr>
        </p:nvSpPr>
        <p:spPr/>
        <p:txBody>
          <a:bodyPr/>
          <a:lstStyle/>
          <a:p>
            <a:fld id="{D36A067A-425D-4654-BFEA-35DC2E7D4511}" type="slidenum">
              <a:rPr lang="tr-TR" smtClean="0"/>
              <a:t>‹#›</a:t>
            </a:fld>
            <a:endParaRPr lang="tr-TR" dirty="0"/>
          </a:p>
        </p:txBody>
      </p:sp>
    </p:spTree>
    <p:extLst>
      <p:ext uri="{BB962C8B-B14F-4D97-AF65-F5344CB8AC3E}">
        <p14:creationId xmlns:p14="http://schemas.microsoft.com/office/powerpoint/2010/main" val="420869124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6ABD764C-8B91-4D55-A795-3DFDAADA8E3D}" type="datetimeFigureOut">
              <a:rPr lang="tr-TR" smtClean="0"/>
              <a:t>1.12.2022</a:t>
            </a:fld>
            <a:endParaRPr lang="tr-TR"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tr-TR"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D36A067A-425D-4654-BFEA-35DC2E7D4511}" type="slidenum">
              <a:rPr lang="tr-TR" smtClean="0"/>
              <a:t>‹#›</a:t>
            </a:fld>
            <a:endParaRPr lang="tr-TR"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2625571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tr-TR"/>
              <a:t>Asıl başlık stilini düzenlemek için tıklayın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6ABD764C-8B91-4D55-A795-3DFDAADA8E3D}" type="datetimeFigureOut">
              <a:rPr lang="tr-TR" smtClean="0"/>
              <a:t>1.12.2022</a:t>
            </a:fld>
            <a:endParaRPr lang="tr-TR" dirty="0"/>
          </a:p>
        </p:txBody>
      </p:sp>
      <p:sp>
        <p:nvSpPr>
          <p:cNvPr id="6" name="Footer Placeholder 5"/>
          <p:cNvSpPr>
            <a:spLocks noGrp="1"/>
          </p:cNvSpPr>
          <p:nvPr>
            <p:ph type="ftr" sz="quarter" idx="11"/>
          </p:nvPr>
        </p:nvSpPr>
        <p:spPr/>
        <p:txBody>
          <a:bodyPr/>
          <a:lstStyle/>
          <a:p>
            <a:endParaRPr lang="tr-TR" dirty="0"/>
          </a:p>
        </p:txBody>
      </p:sp>
      <p:sp>
        <p:nvSpPr>
          <p:cNvPr id="7" name="Slide Number Placeholder 6"/>
          <p:cNvSpPr>
            <a:spLocks noGrp="1"/>
          </p:cNvSpPr>
          <p:nvPr>
            <p:ph type="sldNum" sz="quarter" idx="12"/>
          </p:nvPr>
        </p:nvSpPr>
        <p:spPr/>
        <p:txBody>
          <a:bodyPr/>
          <a:lstStyle/>
          <a:p>
            <a:fld id="{D36A067A-425D-4654-BFEA-35DC2E7D4511}" type="slidenum">
              <a:rPr lang="tr-TR" smtClean="0"/>
              <a:t>‹#›</a:t>
            </a:fld>
            <a:endParaRPr lang="tr-TR" dirty="0"/>
          </a:p>
        </p:txBody>
      </p:sp>
    </p:spTree>
    <p:extLst>
      <p:ext uri="{BB962C8B-B14F-4D97-AF65-F5344CB8AC3E}">
        <p14:creationId xmlns:p14="http://schemas.microsoft.com/office/powerpoint/2010/main" val="343361962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6ABD764C-8B91-4D55-A795-3DFDAADA8E3D}" type="datetimeFigureOut">
              <a:rPr lang="tr-TR" smtClean="0"/>
              <a:t>1.12.2022</a:t>
            </a:fld>
            <a:endParaRPr lang="tr-TR" dirty="0"/>
          </a:p>
        </p:txBody>
      </p:sp>
      <p:sp>
        <p:nvSpPr>
          <p:cNvPr id="8" name="Footer Placeholder 7"/>
          <p:cNvSpPr>
            <a:spLocks noGrp="1"/>
          </p:cNvSpPr>
          <p:nvPr>
            <p:ph type="ftr" sz="quarter" idx="11"/>
          </p:nvPr>
        </p:nvSpPr>
        <p:spPr/>
        <p:txBody>
          <a:bodyPr/>
          <a:lstStyle/>
          <a:p>
            <a:endParaRPr lang="tr-TR" dirty="0"/>
          </a:p>
        </p:txBody>
      </p:sp>
      <p:sp>
        <p:nvSpPr>
          <p:cNvPr id="9" name="Slide Number Placeholder 8"/>
          <p:cNvSpPr>
            <a:spLocks noGrp="1"/>
          </p:cNvSpPr>
          <p:nvPr>
            <p:ph type="sldNum" sz="quarter" idx="12"/>
          </p:nvPr>
        </p:nvSpPr>
        <p:spPr/>
        <p:txBody>
          <a:bodyPr/>
          <a:lstStyle/>
          <a:p>
            <a:fld id="{D36A067A-425D-4654-BFEA-35DC2E7D4511}" type="slidenum">
              <a:rPr lang="tr-TR" smtClean="0"/>
              <a:t>‹#›</a:t>
            </a:fld>
            <a:endParaRPr lang="tr-TR" dirty="0"/>
          </a:p>
        </p:txBody>
      </p:sp>
    </p:spTree>
    <p:extLst>
      <p:ext uri="{BB962C8B-B14F-4D97-AF65-F5344CB8AC3E}">
        <p14:creationId xmlns:p14="http://schemas.microsoft.com/office/powerpoint/2010/main" val="380569335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6ABD764C-8B91-4D55-A795-3DFDAADA8E3D}" type="datetimeFigureOut">
              <a:rPr lang="tr-TR" smtClean="0"/>
              <a:t>1.12.2022</a:t>
            </a:fld>
            <a:endParaRPr lang="tr-TR" dirty="0"/>
          </a:p>
        </p:txBody>
      </p:sp>
      <p:sp>
        <p:nvSpPr>
          <p:cNvPr id="4" name="Footer Placeholder 3"/>
          <p:cNvSpPr>
            <a:spLocks noGrp="1"/>
          </p:cNvSpPr>
          <p:nvPr>
            <p:ph type="ftr" sz="quarter" idx="11"/>
          </p:nvPr>
        </p:nvSpPr>
        <p:spPr/>
        <p:txBody>
          <a:bodyPr/>
          <a:lstStyle/>
          <a:p>
            <a:endParaRPr lang="tr-TR" dirty="0"/>
          </a:p>
        </p:txBody>
      </p:sp>
      <p:sp>
        <p:nvSpPr>
          <p:cNvPr id="5" name="Slide Number Placeholder 4"/>
          <p:cNvSpPr>
            <a:spLocks noGrp="1"/>
          </p:cNvSpPr>
          <p:nvPr>
            <p:ph type="sldNum" sz="quarter" idx="12"/>
          </p:nvPr>
        </p:nvSpPr>
        <p:spPr/>
        <p:txBody>
          <a:bodyPr/>
          <a:lstStyle/>
          <a:p>
            <a:fld id="{D36A067A-425D-4654-BFEA-35DC2E7D4511}" type="slidenum">
              <a:rPr lang="tr-TR" smtClean="0"/>
              <a:t>‹#›</a:t>
            </a:fld>
            <a:endParaRPr lang="tr-TR" dirty="0"/>
          </a:p>
        </p:txBody>
      </p:sp>
    </p:spTree>
    <p:extLst>
      <p:ext uri="{BB962C8B-B14F-4D97-AF65-F5344CB8AC3E}">
        <p14:creationId xmlns:p14="http://schemas.microsoft.com/office/powerpoint/2010/main" val="20951278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BD764C-8B91-4D55-A795-3DFDAADA8E3D}" type="datetimeFigureOut">
              <a:rPr lang="tr-TR" smtClean="0"/>
              <a:t>1.12.2022</a:t>
            </a:fld>
            <a:endParaRPr lang="tr-TR" dirty="0"/>
          </a:p>
        </p:txBody>
      </p:sp>
      <p:sp>
        <p:nvSpPr>
          <p:cNvPr id="3" name="Footer Placeholder 2"/>
          <p:cNvSpPr>
            <a:spLocks noGrp="1"/>
          </p:cNvSpPr>
          <p:nvPr>
            <p:ph type="ftr" sz="quarter" idx="11"/>
          </p:nvPr>
        </p:nvSpPr>
        <p:spPr/>
        <p:txBody>
          <a:bodyPr/>
          <a:lstStyle/>
          <a:p>
            <a:endParaRPr lang="tr-TR" dirty="0"/>
          </a:p>
        </p:txBody>
      </p:sp>
      <p:sp>
        <p:nvSpPr>
          <p:cNvPr id="4" name="Slide Number Placeholder 3"/>
          <p:cNvSpPr>
            <a:spLocks noGrp="1"/>
          </p:cNvSpPr>
          <p:nvPr>
            <p:ph type="sldNum" sz="quarter" idx="12"/>
          </p:nvPr>
        </p:nvSpPr>
        <p:spPr/>
        <p:txBody>
          <a:bodyPr/>
          <a:lstStyle/>
          <a:p>
            <a:fld id="{D36A067A-425D-4654-BFEA-35DC2E7D4511}" type="slidenum">
              <a:rPr lang="tr-TR" smtClean="0"/>
              <a:t>‹#›</a:t>
            </a:fld>
            <a:endParaRPr lang="tr-TR" dirty="0"/>
          </a:p>
        </p:txBody>
      </p:sp>
    </p:spTree>
    <p:extLst>
      <p:ext uri="{BB962C8B-B14F-4D97-AF65-F5344CB8AC3E}">
        <p14:creationId xmlns:p14="http://schemas.microsoft.com/office/powerpoint/2010/main" val="266342362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6ABD764C-8B91-4D55-A795-3DFDAADA8E3D}" type="datetimeFigureOut">
              <a:rPr lang="tr-TR" smtClean="0"/>
              <a:t>1.12.2022</a:t>
            </a:fld>
            <a:endParaRPr lang="tr-TR"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tr-TR"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36A067A-425D-4654-BFEA-35DC2E7D4511}" type="slidenum">
              <a:rPr lang="tr-TR" smtClean="0"/>
              <a:t>‹#›</a:t>
            </a:fld>
            <a:endParaRPr lang="tr-TR"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8347775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dirty="0"/>
              <a:t>Resim eklemek için simgeye tıklayın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6ABD764C-8B91-4D55-A795-3DFDAADA8E3D}" type="datetimeFigureOut">
              <a:rPr lang="tr-TR" smtClean="0"/>
              <a:t>1.12.2022</a:t>
            </a:fld>
            <a:endParaRPr lang="tr-TR"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tr-TR"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36A067A-425D-4654-BFEA-35DC2E7D4511}" type="slidenum">
              <a:rPr lang="tr-TR" smtClean="0"/>
              <a:t>‹#›</a:t>
            </a:fld>
            <a:endParaRPr lang="tr-TR"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0702747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6ABD764C-8B91-4D55-A795-3DFDAADA8E3D}" type="datetimeFigureOut">
              <a:rPr lang="tr-TR" smtClean="0"/>
              <a:t>1.12.2022</a:t>
            </a:fld>
            <a:endParaRPr lang="tr-TR"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tr-TR"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D36A067A-425D-4654-BFEA-35DC2E7D4511}" type="slidenum">
              <a:rPr lang="tr-TR" smtClean="0"/>
              <a:t>‹#›</a:t>
            </a:fld>
            <a:endParaRPr lang="tr-TR"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6784194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C798472-B2E1-1CE6-A99C-7B38D6E396ED}"/>
              </a:ext>
            </a:extLst>
          </p:cNvPr>
          <p:cNvSpPr>
            <a:spLocks noGrp="1"/>
          </p:cNvSpPr>
          <p:nvPr>
            <p:ph type="ctrTitle"/>
          </p:nvPr>
        </p:nvSpPr>
        <p:spPr>
          <a:xfrm>
            <a:off x="2979174" y="235974"/>
            <a:ext cx="9144000" cy="1398359"/>
          </a:xfrm>
        </p:spPr>
        <p:txBody>
          <a:bodyPr/>
          <a:lstStyle/>
          <a:p>
            <a:r>
              <a:rPr lang="tr-TR" dirty="0">
                <a:effectLst>
                  <a:outerShdw blurRad="38100" dist="38100" dir="2700000" algn="tl">
                    <a:srgbClr val="000000">
                      <a:alpha val="43137"/>
                    </a:srgbClr>
                  </a:outerShdw>
                </a:effectLst>
              </a:rPr>
              <a:t>S-LINK &amp; C-LINK</a:t>
            </a:r>
          </a:p>
        </p:txBody>
      </p:sp>
      <p:sp>
        <p:nvSpPr>
          <p:cNvPr id="3" name="Alt Başlık 2">
            <a:extLst>
              <a:ext uri="{FF2B5EF4-FFF2-40B4-BE49-F238E27FC236}">
                <a16:creationId xmlns:a16="http://schemas.microsoft.com/office/drawing/2014/main" id="{621D3C88-18AC-A023-7C04-DF6071D65373}"/>
              </a:ext>
            </a:extLst>
          </p:cNvPr>
          <p:cNvSpPr>
            <a:spLocks noGrp="1"/>
          </p:cNvSpPr>
          <p:nvPr>
            <p:ph type="subTitle" idx="1"/>
          </p:nvPr>
        </p:nvSpPr>
        <p:spPr>
          <a:xfrm>
            <a:off x="1524000" y="2601119"/>
            <a:ext cx="9144000" cy="2885282"/>
          </a:xfrm>
        </p:spPr>
        <p:txBody>
          <a:bodyPr>
            <a:normAutofit/>
          </a:bodyPr>
          <a:lstStyle/>
          <a:p>
            <a:r>
              <a:rPr lang="tr-TR" dirty="0">
                <a:effectLst>
                  <a:outerShdw blurRad="38100" dist="38100" dir="2700000" algn="tl">
                    <a:srgbClr val="000000">
                      <a:alpha val="43137"/>
                    </a:srgbClr>
                  </a:outerShdw>
                </a:effectLst>
              </a:rPr>
              <a:t>HAZIRLAYANLAR</a:t>
            </a:r>
          </a:p>
          <a:p>
            <a:pPr algn="l"/>
            <a:endParaRPr lang="tr-TR" dirty="0">
              <a:effectLst>
                <a:outerShdw blurRad="38100" dist="38100" dir="2700000" algn="tl">
                  <a:srgbClr val="000000">
                    <a:alpha val="43137"/>
                  </a:srgbClr>
                </a:outerShdw>
              </a:effectLst>
            </a:endParaRPr>
          </a:p>
          <a:p>
            <a:pPr algn="l"/>
            <a:endParaRPr lang="tr-TR" dirty="0">
              <a:effectLst>
                <a:outerShdw blurRad="38100" dist="38100" dir="2700000" algn="tl">
                  <a:srgbClr val="000000">
                    <a:alpha val="43137"/>
                  </a:srgbClr>
                </a:outerShdw>
              </a:effectLst>
            </a:endParaRPr>
          </a:p>
          <a:p>
            <a:pPr algn="l"/>
            <a:endParaRPr lang="tr-TR" dirty="0">
              <a:effectLst>
                <a:outerShdw blurRad="38100" dist="38100" dir="2700000" algn="tl">
                  <a:srgbClr val="000000">
                    <a:alpha val="43137"/>
                  </a:srgbClr>
                </a:outerShdw>
              </a:effectLst>
            </a:endParaRPr>
          </a:p>
          <a:p>
            <a:pPr algn="l"/>
            <a:endParaRPr lang="tr-TR" dirty="0">
              <a:effectLst>
                <a:outerShdw blurRad="38100" dist="38100" dir="2700000" algn="tl">
                  <a:srgbClr val="000000">
                    <a:alpha val="43137"/>
                  </a:srgbClr>
                </a:outerShdw>
              </a:effectLst>
            </a:endParaRPr>
          </a:p>
          <a:p>
            <a:pPr algn="l"/>
            <a:r>
              <a:rPr lang="tr-TR" dirty="0">
                <a:effectLst>
                  <a:outerShdw blurRad="38100" dist="38100" dir="2700000" algn="tl">
                    <a:srgbClr val="000000">
                      <a:alpha val="43137"/>
                    </a:srgbClr>
                  </a:outerShdw>
                </a:effectLst>
              </a:rPr>
              <a:t>MUHAMMET ENES CEYLAN				SAFA UZUNALİ</a:t>
            </a:r>
            <a:endParaRPr lang="en-US" dirty="0">
              <a:effectLst>
                <a:outerShdw blurRad="38100" dist="38100" dir="2700000" algn="tl">
                  <a:srgbClr val="000000">
                    <a:alpha val="43137"/>
                  </a:srgbClr>
                </a:outerShdw>
              </a:effectLst>
            </a:endParaRPr>
          </a:p>
          <a:p>
            <a:pPr algn="l"/>
            <a:r>
              <a:rPr lang="en-US" dirty="0">
                <a:effectLst>
                  <a:outerShdw blurRad="38100" dist="38100" dir="2700000" algn="tl">
                    <a:srgbClr val="000000">
                      <a:alpha val="43137"/>
                    </a:srgbClr>
                  </a:outerShdw>
                </a:effectLst>
              </a:rPr>
              <a:t>20410082004					</a:t>
            </a:r>
            <a:r>
              <a:rPr lang="tr-TR" dirty="0">
                <a:effectLst>
                  <a:outerShdw blurRad="38100" dist="38100" dir="2700000" algn="tl">
                    <a:srgbClr val="000000">
                      <a:alpha val="43137"/>
                    </a:srgbClr>
                  </a:outerShdw>
                </a:effectLst>
              </a:rPr>
              <a:t>20410082028</a:t>
            </a:r>
          </a:p>
        </p:txBody>
      </p:sp>
    </p:spTree>
    <p:extLst>
      <p:ext uri="{BB962C8B-B14F-4D97-AF65-F5344CB8AC3E}">
        <p14:creationId xmlns:p14="http://schemas.microsoft.com/office/powerpoint/2010/main" val="76931598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EAA0484-A123-7A81-2F54-0FCAFBF98F91}"/>
              </a:ext>
            </a:extLst>
          </p:cNvPr>
          <p:cNvSpPr>
            <a:spLocks noGrp="1"/>
          </p:cNvSpPr>
          <p:nvPr>
            <p:ph type="title"/>
          </p:nvPr>
        </p:nvSpPr>
        <p:spPr>
          <a:xfrm>
            <a:off x="7860667" y="990600"/>
            <a:ext cx="3656419" cy="1485900"/>
          </a:xfrm>
        </p:spPr>
        <p:txBody>
          <a:bodyPr>
            <a:normAutofit/>
          </a:bodyPr>
          <a:lstStyle/>
          <a:p>
            <a:r>
              <a:rPr lang="tr-TR" sz="4100" dirty="0"/>
              <a:t>Dezavantajları:</a:t>
            </a:r>
          </a:p>
        </p:txBody>
      </p:sp>
      <p:sp>
        <p:nvSpPr>
          <p:cNvPr id="10" name="Rectangle 9">
            <a:extLst>
              <a:ext uri="{FF2B5EF4-FFF2-40B4-BE49-F238E27FC236}">
                <a16:creationId xmlns:a16="http://schemas.microsoft.com/office/drawing/2014/main" id="{BEC9E7FA-3295-45ED-8253-D23F9E44E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Resim 4">
            <a:extLst>
              <a:ext uri="{FF2B5EF4-FFF2-40B4-BE49-F238E27FC236}">
                <a16:creationId xmlns:a16="http://schemas.microsoft.com/office/drawing/2014/main" id="{365994D9-AF58-4EFD-BFB2-13A821D6398F}"/>
              </a:ext>
            </a:extLst>
          </p:cNvPr>
          <p:cNvPicPr>
            <a:picLocks noChangeAspect="1"/>
          </p:cNvPicPr>
          <p:nvPr/>
        </p:nvPicPr>
        <p:blipFill>
          <a:blip r:embed="rId2"/>
          <a:stretch>
            <a:fillRect/>
          </a:stretch>
        </p:blipFill>
        <p:spPr>
          <a:xfrm>
            <a:off x="1023561" y="2022591"/>
            <a:ext cx="6517065" cy="2492776"/>
          </a:xfrm>
          <a:prstGeom prst="rect">
            <a:avLst/>
          </a:prstGeom>
        </p:spPr>
      </p:pic>
      <p:sp>
        <p:nvSpPr>
          <p:cNvPr id="3" name="İçerik Yer Tutucusu 2">
            <a:extLst>
              <a:ext uri="{FF2B5EF4-FFF2-40B4-BE49-F238E27FC236}">
                <a16:creationId xmlns:a16="http://schemas.microsoft.com/office/drawing/2014/main" id="{96A8BA54-FC23-D04A-8C83-57F86F0BDB35}"/>
              </a:ext>
            </a:extLst>
          </p:cNvPr>
          <p:cNvSpPr>
            <a:spLocks noGrp="1"/>
          </p:cNvSpPr>
          <p:nvPr>
            <p:ph idx="1"/>
          </p:nvPr>
        </p:nvSpPr>
        <p:spPr>
          <a:xfrm>
            <a:off x="7860667" y="2286000"/>
            <a:ext cx="3656419" cy="3581400"/>
          </a:xfrm>
        </p:spPr>
        <p:txBody>
          <a:bodyPr>
            <a:normAutofit/>
          </a:bodyPr>
          <a:lstStyle/>
          <a:p>
            <a:pPr>
              <a:buFont typeface="Arial" panose="020B0604020202020204" pitchFamily="34" charset="0"/>
              <a:buChar char="•"/>
            </a:pPr>
            <a:r>
              <a:rPr lang="tr-TR" dirty="0">
                <a:latin typeface="source-serif-pro"/>
              </a:rPr>
              <a:t>K</a:t>
            </a:r>
            <a:r>
              <a:rPr lang="tr-TR" b="0" i="0" dirty="0">
                <a:effectLst/>
                <a:latin typeface="source-serif-pro"/>
              </a:rPr>
              <a:t>üresel kümelere yöneliktir.</a:t>
            </a:r>
          </a:p>
          <a:p>
            <a:pPr>
              <a:buFont typeface="Arial" panose="020B0604020202020204" pitchFamily="34" charset="0"/>
              <a:buChar char="•"/>
            </a:pPr>
            <a:r>
              <a:rPr lang="tr-TR" dirty="0">
                <a:latin typeface="source-serif-pro"/>
              </a:rPr>
              <a:t>B</a:t>
            </a:r>
            <a:r>
              <a:rPr lang="tr-TR" b="0" i="0" dirty="0">
                <a:effectLst/>
                <a:latin typeface="source-serif-pro"/>
              </a:rPr>
              <a:t>üyük kümeleri kırma eğilimindedir.</a:t>
            </a:r>
          </a:p>
          <a:p>
            <a:endParaRPr lang="tr-TR" dirty="0"/>
          </a:p>
        </p:txBody>
      </p:sp>
    </p:spTree>
    <p:extLst>
      <p:ext uri="{BB962C8B-B14F-4D97-AF65-F5344CB8AC3E}">
        <p14:creationId xmlns:p14="http://schemas.microsoft.com/office/powerpoint/2010/main" val="24221155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6387B54-37DC-12CF-88D4-2043B4231DA7}"/>
              </a:ext>
            </a:extLst>
          </p:cNvPr>
          <p:cNvSpPr>
            <a:spLocks noGrp="1"/>
          </p:cNvSpPr>
          <p:nvPr>
            <p:ph type="title"/>
          </p:nvPr>
        </p:nvSpPr>
        <p:spPr>
          <a:xfrm>
            <a:off x="599768" y="319548"/>
            <a:ext cx="10058400" cy="1371600"/>
          </a:xfrm>
        </p:spPr>
        <p:txBody>
          <a:bodyPr>
            <a:normAutofit/>
          </a:bodyPr>
          <a:lstStyle/>
          <a:p>
            <a:r>
              <a:rPr lang="tr-TR" dirty="0"/>
              <a:t>Diğer bağlantı yöntemleri şunlardır:</a:t>
            </a:r>
          </a:p>
        </p:txBody>
      </p:sp>
      <p:sp>
        <p:nvSpPr>
          <p:cNvPr id="3" name="İçerik Yer Tutucusu 2">
            <a:extLst>
              <a:ext uri="{FF2B5EF4-FFF2-40B4-BE49-F238E27FC236}">
                <a16:creationId xmlns:a16="http://schemas.microsoft.com/office/drawing/2014/main" id="{DB820454-7406-8B9F-4F98-2686F540269C}"/>
              </a:ext>
            </a:extLst>
          </p:cNvPr>
          <p:cNvSpPr>
            <a:spLocks noGrp="1"/>
          </p:cNvSpPr>
          <p:nvPr>
            <p:ph idx="1"/>
          </p:nvPr>
        </p:nvSpPr>
        <p:spPr>
          <a:xfrm>
            <a:off x="1061884" y="1691148"/>
            <a:ext cx="10668000" cy="4689987"/>
          </a:xfrm>
        </p:spPr>
        <p:txBody>
          <a:bodyPr>
            <a:normAutofit/>
          </a:bodyPr>
          <a:lstStyle/>
          <a:p>
            <a:pPr marL="0" indent="0" algn="just">
              <a:buNone/>
            </a:pPr>
            <a:r>
              <a:rPr lang="tr-TR" b="1" dirty="0"/>
              <a:t>Ortalama Bağlantı (Average Linkage)</a:t>
            </a:r>
            <a:endParaRPr lang="tr-TR" dirty="0"/>
          </a:p>
          <a:p>
            <a:pPr marL="0" indent="0" algn="just">
              <a:buNone/>
            </a:pPr>
            <a:r>
              <a:rPr lang="tr-TR" dirty="0"/>
              <a:t>	İki yapı içerisindeki verilerin birbirleri arasındaki uzaklıkların ortalama değerini dikkate alarak gerçekleşen birleşme işlemidir. Bu yöntem, Tek ve Tam Bağlantı arasında uygun bir tercihtir.</a:t>
            </a:r>
          </a:p>
          <a:p>
            <a:pPr marL="0" indent="0" algn="just">
              <a:buNone/>
            </a:pPr>
            <a:r>
              <a:rPr lang="tr-TR" b="1" dirty="0"/>
              <a:t>Ward Bağlantı (Ward’s Linkage)</a:t>
            </a:r>
            <a:endParaRPr lang="tr-TR" dirty="0"/>
          </a:p>
          <a:p>
            <a:pPr marL="0" indent="0" algn="just">
              <a:buNone/>
            </a:pPr>
            <a:r>
              <a:rPr lang="tr-TR" dirty="0"/>
              <a:t>	Ward (1963),  her gruplamayla ilişkili bilgi kaybını en aza indirecek ve bu kaybı kolayca yorumlanabilir biçimde ölçecek bir yöntem önermiştir. Bilgi kaybı, Ward tarafından hata kareler toplamı olarak tanımlanır. Bu yöntem, en küçük mesafeli grupları bir araya getirmez, ancak belirli bir heterojenite ölçüsünü çok fazla artırmayan yapıları birleştirir (minimum varyans değerine sahip olanları). Ward yönteminin amacı, yapıları, bu yapılar içindeki çeşitliliğin çok fazla artmaması için birleştirmektir. Bu, mümkün olduğunca homojen kümeler halinde yapılar oluşturur.</a:t>
            </a:r>
            <a:endParaRPr lang="en-US" dirty="0"/>
          </a:p>
          <a:p>
            <a:pPr marL="0" indent="0" algn="just">
              <a:buNone/>
            </a:pPr>
            <a:endParaRPr lang="tr-TR" dirty="0"/>
          </a:p>
        </p:txBody>
      </p:sp>
    </p:spTree>
    <p:extLst>
      <p:ext uri="{BB962C8B-B14F-4D97-AF65-F5344CB8AC3E}">
        <p14:creationId xmlns:p14="http://schemas.microsoft.com/office/powerpoint/2010/main" val="371358841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8EEDBC13-426C-8ABF-D111-2DAD8218C47A}"/>
              </a:ext>
            </a:extLst>
          </p:cNvPr>
          <p:cNvSpPr>
            <a:spLocks noGrp="1"/>
          </p:cNvSpPr>
          <p:nvPr>
            <p:ph idx="1"/>
          </p:nvPr>
        </p:nvSpPr>
        <p:spPr>
          <a:xfrm>
            <a:off x="1295400" y="1638300"/>
            <a:ext cx="9601200" cy="3581400"/>
          </a:xfrm>
        </p:spPr>
        <p:txBody>
          <a:bodyPr>
            <a:normAutofit lnSpcReduction="10000"/>
          </a:bodyPr>
          <a:lstStyle/>
          <a:p>
            <a:pPr marL="0" indent="0" algn="just">
              <a:buNone/>
            </a:pPr>
            <a:r>
              <a:rPr lang="tr-TR" b="1" dirty="0"/>
              <a:t>Merkezi Bağlantı ( </a:t>
            </a:r>
            <a:r>
              <a:rPr lang="tr-TR" b="1" dirty="0" err="1"/>
              <a:t>Centroid</a:t>
            </a:r>
            <a:r>
              <a:rPr lang="tr-TR" b="1" dirty="0"/>
              <a:t> </a:t>
            </a:r>
            <a:r>
              <a:rPr lang="tr-TR" b="1" dirty="0" err="1"/>
              <a:t>Linkage</a:t>
            </a:r>
            <a:r>
              <a:rPr lang="tr-TR" b="1" dirty="0"/>
              <a:t>)</a:t>
            </a:r>
            <a:endParaRPr lang="tr-TR" dirty="0"/>
          </a:p>
          <a:p>
            <a:pPr marL="0" indent="0" algn="just">
              <a:buNone/>
            </a:pPr>
            <a:r>
              <a:rPr lang="tr-TR" dirty="0"/>
              <a:t>	Bu yöntemde iki yapı (küme) arasındaki uzaklık ölçüsü olarak Kareli </a:t>
            </a:r>
            <a:r>
              <a:rPr lang="tr-TR" dirty="0" err="1"/>
              <a:t>Euclid</a:t>
            </a:r>
            <a:r>
              <a:rPr lang="tr-TR" dirty="0"/>
              <a:t> (</a:t>
            </a:r>
            <a:r>
              <a:rPr lang="tr-TR" dirty="0" err="1"/>
              <a:t>Squared</a:t>
            </a:r>
            <a:r>
              <a:rPr lang="tr-TR" dirty="0"/>
              <a:t> </a:t>
            </a:r>
            <a:r>
              <a:rPr lang="tr-TR" dirty="0" err="1"/>
              <a:t>Euclidean</a:t>
            </a:r>
            <a:r>
              <a:rPr lang="tr-TR" dirty="0"/>
              <a:t>) uzaklığı kullanılmaktadır. Her küme, o andaki kümenin ağırlık noktası ile temsil edilir. İki küme birleştiğinde, ağırlık noktalarının birbirlerinden minimal uzaklıkta olması yeterlidir. Bu yöntemin en önemli avantajı farklı nitelikteki gözlemlerden çok fazla etkilenmemesidir.</a:t>
            </a:r>
          </a:p>
          <a:p>
            <a:pPr marL="0" indent="0" algn="just">
              <a:buNone/>
            </a:pPr>
            <a:r>
              <a:rPr lang="tr-TR" b="1" dirty="0"/>
              <a:t>Medyan Bağlantı (</a:t>
            </a:r>
            <a:r>
              <a:rPr lang="tr-TR" b="1" dirty="0" err="1"/>
              <a:t>Median</a:t>
            </a:r>
            <a:r>
              <a:rPr lang="tr-TR" b="1" dirty="0"/>
              <a:t> </a:t>
            </a:r>
            <a:r>
              <a:rPr lang="tr-TR" b="1" dirty="0" err="1"/>
              <a:t>Linkage</a:t>
            </a:r>
            <a:r>
              <a:rPr lang="tr-TR" b="1" dirty="0"/>
              <a:t>)</a:t>
            </a:r>
            <a:endParaRPr lang="tr-TR" dirty="0"/>
          </a:p>
          <a:p>
            <a:pPr marL="0" indent="0" algn="just">
              <a:buNone/>
            </a:pPr>
            <a:r>
              <a:rPr lang="tr-TR" dirty="0"/>
              <a:t>	Birleştirilecek iki yapının boyutları çok farklıysa, yeni yapının ağırlık merkezi daha büyük olan yapının ağırlık merkezine çok yakın olacaktır. </a:t>
            </a:r>
            <a:r>
              <a:rPr lang="tr-TR" dirty="0" err="1"/>
              <a:t>Centroid</a:t>
            </a:r>
            <a:r>
              <a:rPr lang="tr-TR" dirty="0"/>
              <a:t> yönteminin bu dezavantajından dolayı 1967 yılında </a:t>
            </a:r>
            <a:r>
              <a:rPr lang="tr-TR" dirty="0" err="1"/>
              <a:t>Gower</a:t>
            </a:r>
            <a:r>
              <a:rPr lang="tr-TR" dirty="0"/>
              <a:t>, medyan yöntemini önermiştir. Bu yöntem hem benzerlik hem de uzaklık yaklaşımları için uygun hale getirilebilir.</a:t>
            </a:r>
          </a:p>
          <a:p>
            <a:pPr marL="0" indent="0">
              <a:buNone/>
            </a:pPr>
            <a:endParaRPr lang="tr-TR" dirty="0"/>
          </a:p>
        </p:txBody>
      </p:sp>
    </p:spTree>
    <p:extLst>
      <p:ext uri="{BB962C8B-B14F-4D97-AF65-F5344CB8AC3E}">
        <p14:creationId xmlns:p14="http://schemas.microsoft.com/office/powerpoint/2010/main" val="232527552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F649217-78DE-CCA4-F36B-F0BAC5D3C1A5}"/>
              </a:ext>
            </a:extLst>
          </p:cNvPr>
          <p:cNvSpPr>
            <a:spLocks noGrp="1"/>
          </p:cNvSpPr>
          <p:nvPr>
            <p:ph idx="1"/>
          </p:nvPr>
        </p:nvSpPr>
        <p:spPr>
          <a:xfrm>
            <a:off x="988142" y="1237882"/>
            <a:ext cx="10122310" cy="4700802"/>
          </a:xfrm>
        </p:spPr>
        <p:txBody>
          <a:bodyPr/>
          <a:lstStyle/>
          <a:p>
            <a:pPr marL="0" indent="0" algn="just">
              <a:buNone/>
            </a:pPr>
            <a:r>
              <a:rPr lang="tr-TR" sz="2500" b="1" i="1" u="sng" dirty="0">
                <a:solidFill>
                  <a:srgbClr val="292929"/>
                </a:solidFill>
                <a:effectLst/>
                <a:latin typeface="source-serif-pro"/>
              </a:rPr>
              <a:t>Bölücü Hiyerarşik Kümeleme Tekniği: </a:t>
            </a:r>
            <a:r>
              <a:rPr lang="tr-TR" sz="2500" i="0" dirty="0">
                <a:solidFill>
                  <a:srgbClr val="292929"/>
                </a:solidFill>
                <a:effectLst/>
                <a:latin typeface="source-serif-pro"/>
              </a:rPr>
              <a:t>Bölücü Hiyerarşik kümeleme Tekniği gerçek dünyada pek kullanılmadığı için Bölücü Hiyerarşik kümeleme Tekniği hakkında kısaca bilgi vereceğim. Basit bir ifadeyle, Bölücü Hiyerarşik kümelemenin, </a:t>
            </a:r>
            <a:r>
              <a:rPr lang="tr-TR" sz="2500" b="1" i="0" dirty="0">
                <a:solidFill>
                  <a:srgbClr val="292929"/>
                </a:solidFill>
                <a:effectLst/>
                <a:latin typeface="source-serif-pro"/>
              </a:rPr>
              <a:t>Agglomerative Hiyerarşik kümelemenin tam tersi olduğunu söyleyebiliriz</a:t>
            </a:r>
            <a:r>
              <a:rPr lang="tr-TR" sz="2500" i="0" dirty="0">
                <a:solidFill>
                  <a:srgbClr val="292929"/>
                </a:solidFill>
                <a:effectLst/>
                <a:latin typeface="source-serif-pro"/>
              </a:rPr>
              <a:t>. Bölücü Hiyerarşik kümelemede, tüm veri noktalarını tek bir küme olarak kabul ediyoruz ve her yinelemede veri noktalarını benzer olmayan kümeden ayırıyoruz. Ayrılan her veri noktası ayrı bir küme olarak kabul edilir. Sonunda, n kümemiz kalacak. </a:t>
            </a:r>
            <a:r>
              <a:rPr lang="tr-TR" sz="2500" b="1" i="0" dirty="0">
                <a:solidFill>
                  <a:srgbClr val="292929"/>
                </a:solidFill>
                <a:effectLst/>
                <a:latin typeface="source-serif-pro"/>
              </a:rPr>
              <a:t>Tek kümeleri n kümeye böldüğümüz için Bölücü Hiyerarşik kümeleme olarak adlandırılır .</a:t>
            </a:r>
          </a:p>
          <a:p>
            <a:endParaRPr lang="tr-TR" dirty="0"/>
          </a:p>
        </p:txBody>
      </p:sp>
    </p:spTree>
    <p:extLst>
      <p:ext uri="{BB962C8B-B14F-4D97-AF65-F5344CB8AC3E}">
        <p14:creationId xmlns:p14="http://schemas.microsoft.com/office/powerpoint/2010/main" val="43571261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A0ED850-1C64-98A8-D5B4-C833788005C4}"/>
              </a:ext>
            </a:extLst>
          </p:cNvPr>
          <p:cNvSpPr>
            <a:spLocks noGrp="1"/>
          </p:cNvSpPr>
          <p:nvPr>
            <p:ph type="title"/>
          </p:nvPr>
        </p:nvSpPr>
        <p:spPr>
          <a:xfrm>
            <a:off x="997974" y="996991"/>
            <a:ext cx="10058400" cy="1371600"/>
          </a:xfrm>
        </p:spPr>
        <p:txBody>
          <a:bodyPr>
            <a:normAutofit/>
          </a:bodyPr>
          <a:lstStyle/>
          <a:p>
            <a:r>
              <a:rPr lang="tr-TR" sz="3900" b="1" dirty="0"/>
              <a:t>Dendrogram ( Öbek Ağacı )</a:t>
            </a:r>
            <a:br>
              <a:rPr lang="tr-TR" b="1" dirty="0"/>
            </a:br>
            <a:endParaRPr lang="tr-TR" dirty="0"/>
          </a:p>
        </p:txBody>
      </p:sp>
      <p:sp>
        <p:nvSpPr>
          <p:cNvPr id="3" name="İçerik Yer Tutucusu 2">
            <a:extLst>
              <a:ext uri="{FF2B5EF4-FFF2-40B4-BE49-F238E27FC236}">
                <a16:creationId xmlns:a16="http://schemas.microsoft.com/office/drawing/2014/main" id="{30B949DE-C22A-516F-9DB4-C6B75E660693}"/>
              </a:ext>
            </a:extLst>
          </p:cNvPr>
          <p:cNvSpPr>
            <a:spLocks noGrp="1"/>
          </p:cNvSpPr>
          <p:nvPr>
            <p:ph idx="1"/>
          </p:nvPr>
        </p:nvSpPr>
        <p:spPr>
          <a:xfrm>
            <a:off x="997974" y="2368591"/>
            <a:ext cx="10058400" cy="3931920"/>
          </a:xfrm>
        </p:spPr>
        <p:txBody>
          <a:bodyPr>
            <a:normAutofit/>
          </a:bodyPr>
          <a:lstStyle/>
          <a:p>
            <a:pPr marL="0" indent="0" algn="just">
              <a:buNone/>
            </a:pPr>
            <a:r>
              <a:rPr lang="tr-TR" sz="2500" dirty="0"/>
              <a:t>	</a:t>
            </a:r>
            <a:r>
              <a:rPr lang="tr-TR" sz="2200" dirty="0"/>
              <a:t>Dendrogram, benzer veri kümeleri arasındaki ilişkileri veya hiyerarşik kümelenmeyi gösteren bir ağaç diyagramıdır. Kaç tane küme oluşturacağımız bilgisini verir.</a:t>
            </a:r>
            <a:r>
              <a:rPr lang="tr-TR" sz="2200" b="1" dirty="0"/>
              <a:t> En uzun bacaktan çizilen yatay çizgi küme sayısını verir. </a:t>
            </a:r>
            <a:r>
              <a:rPr lang="tr-TR" sz="2200" dirty="0"/>
              <a:t>Dendrogram şemasını yorumlarsak kümelenme şekli bir sonraki sayfadadır.</a:t>
            </a:r>
          </a:p>
        </p:txBody>
      </p:sp>
    </p:spTree>
    <p:extLst>
      <p:ext uri="{BB962C8B-B14F-4D97-AF65-F5344CB8AC3E}">
        <p14:creationId xmlns:p14="http://schemas.microsoft.com/office/powerpoint/2010/main" val="104769396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EC9E7FA-3295-45ED-8253-D23F9E44E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Resim 4">
            <a:extLst>
              <a:ext uri="{FF2B5EF4-FFF2-40B4-BE49-F238E27FC236}">
                <a16:creationId xmlns:a16="http://schemas.microsoft.com/office/drawing/2014/main" id="{C526C072-3BA2-A398-C6B2-75E5E5791E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3561" y="1965566"/>
            <a:ext cx="6517065" cy="2606826"/>
          </a:xfrm>
          <a:prstGeom prst="rect">
            <a:avLst/>
          </a:prstGeom>
        </p:spPr>
      </p:pic>
      <p:sp>
        <p:nvSpPr>
          <p:cNvPr id="6" name="Metin kutusu 5">
            <a:extLst>
              <a:ext uri="{FF2B5EF4-FFF2-40B4-BE49-F238E27FC236}">
                <a16:creationId xmlns:a16="http://schemas.microsoft.com/office/drawing/2014/main" id="{72328019-0D83-A6FE-9566-8E2BD1143ACB}"/>
              </a:ext>
            </a:extLst>
          </p:cNvPr>
          <p:cNvSpPr txBox="1"/>
          <p:nvPr/>
        </p:nvSpPr>
        <p:spPr>
          <a:xfrm>
            <a:off x="7860667" y="2286000"/>
            <a:ext cx="4036365" cy="3581400"/>
          </a:xfrm>
          <a:prstGeom prst="rect">
            <a:avLst/>
          </a:prstGeom>
        </p:spPr>
        <p:txBody>
          <a:bodyPr vert="horz" lIns="91440" tIns="45720" rIns="91440" bIns="45720" rtlCol="0">
            <a:normAutofit/>
          </a:bodyPr>
          <a:lstStyle/>
          <a:p>
            <a:pPr marL="384048" indent="-384048" defTabSz="914400">
              <a:lnSpc>
                <a:spcPct val="94000"/>
              </a:lnSpc>
              <a:spcAft>
                <a:spcPts val="200"/>
              </a:spcAft>
              <a:buFont typeface="Franklin Gothic Book" panose="020B0503020102020204" pitchFamily="34" charset="0"/>
              <a:buAutoNum type="arabicPeriod"/>
            </a:pPr>
            <a:r>
              <a:rPr lang="en-US" dirty="0">
                <a:solidFill>
                  <a:schemeClr val="tx2"/>
                </a:solidFill>
              </a:rPr>
              <a:t>E — F kümelenmiş (EF)</a:t>
            </a:r>
          </a:p>
          <a:p>
            <a:pPr marL="384048" indent="-384048" defTabSz="914400">
              <a:lnSpc>
                <a:spcPct val="94000"/>
              </a:lnSpc>
              <a:spcAft>
                <a:spcPts val="200"/>
              </a:spcAft>
              <a:buFont typeface="Franklin Gothic Book" panose="020B0503020102020204" pitchFamily="34" charset="0"/>
              <a:buAutoNum type="arabicPeriod"/>
            </a:pPr>
            <a:r>
              <a:rPr lang="en-US" dirty="0">
                <a:solidFill>
                  <a:schemeClr val="tx2"/>
                </a:solidFill>
              </a:rPr>
              <a:t>A — B kümelenmiş (AB)</a:t>
            </a:r>
          </a:p>
          <a:p>
            <a:pPr marL="384048" indent="-384048" defTabSz="914400">
              <a:lnSpc>
                <a:spcPct val="94000"/>
              </a:lnSpc>
              <a:spcAft>
                <a:spcPts val="200"/>
              </a:spcAft>
              <a:buFont typeface="Franklin Gothic Book" panose="020B0503020102020204" pitchFamily="34" charset="0"/>
              <a:buAutoNum type="arabicPeriod"/>
            </a:pPr>
            <a:r>
              <a:rPr lang="en-US" dirty="0">
                <a:solidFill>
                  <a:schemeClr val="tx2"/>
                </a:solidFill>
              </a:rPr>
              <a:t>D — EF kümelenmiş (DEF)</a:t>
            </a:r>
          </a:p>
          <a:p>
            <a:pPr marL="384048" indent="-384048" defTabSz="914400">
              <a:lnSpc>
                <a:spcPct val="94000"/>
              </a:lnSpc>
              <a:spcAft>
                <a:spcPts val="200"/>
              </a:spcAft>
              <a:buFont typeface="Franklin Gothic Book" panose="020B0503020102020204" pitchFamily="34" charset="0"/>
              <a:buAutoNum type="arabicPeriod"/>
            </a:pPr>
            <a:r>
              <a:rPr lang="en-US" dirty="0">
                <a:solidFill>
                  <a:schemeClr val="tx2"/>
                </a:solidFill>
              </a:rPr>
              <a:t>C — DEF kümelenmiş (CDEF)</a:t>
            </a:r>
          </a:p>
          <a:p>
            <a:pPr marL="384048" indent="-384048" defTabSz="914400">
              <a:lnSpc>
                <a:spcPct val="94000"/>
              </a:lnSpc>
              <a:spcAft>
                <a:spcPts val="200"/>
              </a:spcAft>
              <a:buFont typeface="Franklin Gothic Book" panose="020B0503020102020204" pitchFamily="34" charset="0"/>
              <a:buAutoNum type="arabicPeriod"/>
            </a:pPr>
            <a:r>
              <a:rPr lang="en-US" dirty="0">
                <a:solidFill>
                  <a:schemeClr val="tx2"/>
                </a:solidFill>
              </a:rPr>
              <a:t>AB —CDFE kümelenmiş (ABCDEF)</a:t>
            </a:r>
          </a:p>
          <a:p>
            <a:pPr marL="384048" indent="-384048" defTabSz="914400">
              <a:lnSpc>
                <a:spcPct val="94000"/>
              </a:lnSpc>
              <a:spcAft>
                <a:spcPts val="200"/>
              </a:spcAft>
              <a:buFont typeface="Franklin Gothic Book" panose="020B0503020102020204" pitchFamily="34" charset="0"/>
            </a:pPr>
            <a:endParaRPr lang="en-US" dirty="0">
              <a:solidFill>
                <a:schemeClr val="tx2"/>
              </a:solidFill>
            </a:endParaRPr>
          </a:p>
        </p:txBody>
      </p:sp>
    </p:spTree>
    <p:extLst>
      <p:ext uri="{BB962C8B-B14F-4D97-AF65-F5344CB8AC3E}">
        <p14:creationId xmlns:p14="http://schemas.microsoft.com/office/powerpoint/2010/main" val="32815097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A75F4A0-FEAF-4F1B-9C48-7688BF9D4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F1EC79F3-0DE6-47BA-9C5C-039C54F4AC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1730653" y="-921117"/>
            <a:ext cx="1756584" cy="4408488"/>
          </a:xfrm>
          <a:custGeom>
            <a:avLst/>
            <a:gdLst>
              <a:gd name="connsiteX0" fmla="*/ 1756584 w 1756584"/>
              <a:gd name="connsiteY0" fmla="*/ 4408488 h 4408488"/>
              <a:gd name="connsiteX1" fmla="*/ 1756584 w 1756584"/>
              <a:gd name="connsiteY1" fmla="*/ 0 h 4408488"/>
              <a:gd name="connsiteX2" fmla="*/ 1350810 w 1756584"/>
              <a:gd name="connsiteY2" fmla="*/ 0 h 4408488"/>
              <a:gd name="connsiteX3" fmla="*/ 1350810 w 1756584"/>
              <a:gd name="connsiteY3" fmla="*/ 4024068 h 4408488"/>
              <a:gd name="connsiteX4" fmla="*/ 0 w 1756584"/>
              <a:gd name="connsiteY4" fmla="*/ 4023445 h 4408488"/>
              <a:gd name="connsiteX5" fmla="*/ 0 w 1756584"/>
              <a:gd name="connsiteY5" fmla="*/ 4408488 h 440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56584" h="4408488">
                <a:moveTo>
                  <a:pt x="1756584" y="4408488"/>
                </a:moveTo>
                <a:lnTo>
                  <a:pt x="1756584" y="0"/>
                </a:lnTo>
                <a:lnTo>
                  <a:pt x="1350810" y="0"/>
                </a:lnTo>
                <a:lnTo>
                  <a:pt x="1350810" y="4024068"/>
                </a:lnTo>
                <a:lnTo>
                  <a:pt x="0" y="4023445"/>
                </a:lnTo>
                <a:lnTo>
                  <a:pt x="0" y="4408488"/>
                </a:lnTo>
                <a:close/>
              </a:path>
            </a:pathLst>
          </a:custGeom>
          <a:solidFill>
            <a:schemeClr val="tx2"/>
          </a:solidFill>
          <a:ln w="0">
            <a:noFill/>
            <a:prstDash val="solid"/>
            <a:round/>
            <a:headEnd/>
            <a:tailEnd/>
          </a:ln>
        </p:spPr>
        <p:txBody>
          <a:bodyPr wrap="square">
            <a:noAutofit/>
          </a:bodyPr>
          <a:lstStyle/>
          <a:p>
            <a:endParaRPr lang="en-US" dirty="0"/>
          </a:p>
        </p:txBody>
      </p:sp>
      <p:sp>
        <p:nvSpPr>
          <p:cNvPr id="12" name="Freeform: Shape 11">
            <a:extLst>
              <a:ext uri="{FF2B5EF4-FFF2-40B4-BE49-F238E27FC236}">
                <a16:creationId xmlns:a16="http://schemas.microsoft.com/office/drawing/2014/main" id="{C86C2B07-2A41-4CB1-9C51-F037AF417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V="1">
            <a:off x="8673443" y="2182330"/>
            <a:ext cx="1755930" cy="4408488"/>
          </a:xfrm>
          <a:custGeom>
            <a:avLst/>
            <a:gdLst>
              <a:gd name="connsiteX0" fmla="*/ 0 w 1755930"/>
              <a:gd name="connsiteY0" fmla="*/ 4023420 h 4408488"/>
              <a:gd name="connsiteX1" fmla="*/ 1 w 1755930"/>
              <a:gd name="connsiteY1" fmla="*/ 4408488 h 4408488"/>
              <a:gd name="connsiteX2" fmla="*/ 1755930 w 1755930"/>
              <a:gd name="connsiteY2" fmla="*/ 4408488 h 4408488"/>
              <a:gd name="connsiteX3" fmla="*/ 1755930 w 1755930"/>
              <a:gd name="connsiteY3" fmla="*/ 0 h 4408488"/>
              <a:gd name="connsiteX4" fmla="*/ 1350156 w 1755930"/>
              <a:gd name="connsiteY4" fmla="*/ 0 h 4408488"/>
              <a:gd name="connsiteX5" fmla="*/ 1350156 w 1755930"/>
              <a:gd name="connsiteY5" fmla="*/ 4023628 h 440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55930" h="4408488">
                <a:moveTo>
                  <a:pt x="0" y="4023420"/>
                </a:moveTo>
                <a:lnTo>
                  <a:pt x="1" y="4408488"/>
                </a:lnTo>
                <a:lnTo>
                  <a:pt x="1755930" y="4408488"/>
                </a:lnTo>
                <a:lnTo>
                  <a:pt x="1755930" y="0"/>
                </a:lnTo>
                <a:lnTo>
                  <a:pt x="1350156" y="0"/>
                </a:lnTo>
                <a:lnTo>
                  <a:pt x="1350156" y="4023628"/>
                </a:lnTo>
                <a:close/>
              </a:path>
            </a:pathLst>
          </a:custGeom>
          <a:solidFill>
            <a:schemeClr val="tx2"/>
          </a:solidFill>
          <a:ln w="0">
            <a:noFill/>
            <a:prstDash val="solid"/>
            <a:round/>
            <a:headEnd/>
            <a:tailEnd/>
          </a:ln>
        </p:spPr>
      </p:sp>
      <p:sp>
        <p:nvSpPr>
          <p:cNvPr id="3" name="İçerik Yer Tutucusu 2">
            <a:extLst>
              <a:ext uri="{FF2B5EF4-FFF2-40B4-BE49-F238E27FC236}">
                <a16:creationId xmlns:a16="http://schemas.microsoft.com/office/drawing/2014/main" id="{DA6BD083-722B-3136-188F-55D4C0A574C5}"/>
              </a:ext>
            </a:extLst>
          </p:cNvPr>
          <p:cNvSpPr>
            <a:spLocks noGrp="1"/>
          </p:cNvSpPr>
          <p:nvPr>
            <p:ph idx="1"/>
          </p:nvPr>
        </p:nvSpPr>
        <p:spPr>
          <a:xfrm>
            <a:off x="1219201" y="1123486"/>
            <a:ext cx="9639868" cy="3516753"/>
          </a:xfrm>
        </p:spPr>
        <p:txBody>
          <a:bodyPr anchor="ctr">
            <a:normAutofit/>
          </a:bodyPr>
          <a:lstStyle/>
          <a:p>
            <a:pPr marL="0" indent="0" algn="ctr">
              <a:buNone/>
            </a:pPr>
            <a:r>
              <a:rPr lang="tr-TR" sz="3000" b="1" i="1" dirty="0"/>
              <a:t>Bizi dinlediğiniz için teşekkür ederiz…</a:t>
            </a:r>
          </a:p>
        </p:txBody>
      </p:sp>
      <p:sp>
        <p:nvSpPr>
          <p:cNvPr id="14" name="Rectangle 13">
            <a:extLst>
              <a:ext uri="{FF2B5EF4-FFF2-40B4-BE49-F238E27FC236}">
                <a16:creationId xmlns:a16="http://schemas.microsoft.com/office/drawing/2014/main" id="{A3F67AAC-C977-4759-A5C8-6BC998F96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6453386"/>
            <a:ext cx="12191998" cy="40461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solidFill>
                <a:schemeClr val="bg1"/>
              </a:solidFill>
            </a:endParaRPr>
          </a:p>
        </p:txBody>
      </p:sp>
    </p:spTree>
    <p:extLst>
      <p:ext uri="{BB962C8B-B14F-4D97-AF65-F5344CB8AC3E}">
        <p14:creationId xmlns:p14="http://schemas.microsoft.com/office/powerpoint/2010/main" val="193617330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C159B63-C56D-4E4E-8B07-40A1346DC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7DD48F83-EAD6-8B23-9255-ECACDDF375F4}"/>
              </a:ext>
            </a:extLst>
          </p:cNvPr>
          <p:cNvSpPr>
            <a:spLocks noGrp="1"/>
          </p:cNvSpPr>
          <p:nvPr>
            <p:ph type="title"/>
          </p:nvPr>
        </p:nvSpPr>
        <p:spPr>
          <a:xfrm>
            <a:off x="967902" y="1194180"/>
            <a:ext cx="3523938" cy="5020353"/>
          </a:xfrm>
        </p:spPr>
        <p:txBody>
          <a:bodyPr>
            <a:normAutofit/>
          </a:bodyPr>
          <a:lstStyle/>
          <a:p>
            <a:r>
              <a:rPr lang="tr-TR" b="0" i="0" dirty="0">
                <a:effectLst/>
                <a:latin typeface="Roboto Condensed" panose="020B0604020202020204" pitchFamily="2" charset="0"/>
              </a:rPr>
              <a:t>Hiyerarşik Kümeleme</a:t>
            </a:r>
            <a:br>
              <a:rPr lang="tr-TR" b="0" i="0" dirty="0">
                <a:effectLst/>
                <a:latin typeface="Roboto Condensed" panose="020B0604020202020204" pitchFamily="2" charset="0"/>
              </a:rPr>
            </a:br>
            <a:endParaRPr lang="tr-TR" dirty="0"/>
          </a:p>
        </p:txBody>
      </p:sp>
      <p:sp>
        <p:nvSpPr>
          <p:cNvPr id="19" name="Rectangle 18">
            <a:extLst>
              <a:ext uri="{FF2B5EF4-FFF2-40B4-BE49-F238E27FC236}">
                <a16:creationId xmlns:a16="http://schemas.microsoft.com/office/drawing/2014/main" id="{27DEF201-077E-444A-A3F0-66E142535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İçerik Yer Tutucusu 2">
            <a:extLst>
              <a:ext uri="{FF2B5EF4-FFF2-40B4-BE49-F238E27FC236}">
                <a16:creationId xmlns:a16="http://schemas.microsoft.com/office/drawing/2014/main" id="{620B3D64-1228-1D03-85FF-8B92B911BDD2}"/>
              </a:ext>
            </a:extLst>
          </p:cNvPr>
          <p:cNvSpPr>
            <a:spLocks noGrp="1"/>
          </p:cNvSpPr>
          <p:nvPr>
            <p:ph idx="1"/>
          </p:nvPr>
        </p:nvSpPr>
        <p:spPr>
          <a:xfrm>
            <a:off x="5056541" y="1194179"/>
            <a:ext cx="6114847" cy="5020353"/>
          </a:xfrm>
        </p:spPr>
        <p:txBody>
          <a:bodyPr>
            <a:normAutofit/>
          </a:bodyPr>
          <a:lstStyle/>
          <a:p>
            <a:pPr marL="0" indent="0" algn="just">
              <a:buNone/>
            </a:pPr>
            <a:r>
              <a:rPr lang="tr-TR" dirty="0">
                <a:latin typeface="Times New Roman" panose="02020603050405020304" pitchFamily="18" charset="0"/>
                <a:cs typeface="Times New Roman" panose="02020603050405020304" pitchFamily="18" charset="0"/>
              </a:rPr>
              <a:t>	K</a:t>
            </a:r>
            <a:r>
              <a:rPr lang="tr-TR" b="0" dirty="0">
                <a:effectLst/>
                <a:latin typeface="Times New Roman" panose="02020603050405020304" pitchFamily="18" charset="0"/>
                <a:cs typeface="Times New Roman" panose="02020603050405020304" pitchFamily="18" charset="0"/>
              </a:rPr>
              <a:t>-merkezli kümeleme yönteminin bir dezavantajı vardır. Küme sayısını önceden belirlemeniz gerekmektedir. Bu dezavantajı ortadan kaldırmak için hiyerarşik kümeleme geliştirilmiştir. Hiyerarşik kümeleme algoritmasının temel mantığı, benzer özniteliklerin bir araya gelmesine veya tam tersine bölünmesine dayanmaktadır.</a:t>
            </a:r>
            <a:r>
              <a:rPr lang="tr-TR" dirty="0">
                <a:latin typeface="Times New Roman" panose="02020603050405020304" pitchFamily="18" charset="0"/>
                <a:cs typeface="Times New Roman" panose="02020603050405020304" pitchFamily="18" charset="0"/>
              </a:rPr>
              <a:t> </a:t>
            </a:r>
            <a:r>
              <a:rPr lang="tr-TR" b="0" dirty="0">
                <a:effectLst/>
                <a:latin typeface="Times New Roman" panose="02020603050405020304" pitchFamily="18" charset="0"/>
                <a:cs typeface="Times New Roman" panose="02020603050405020304" pitchFamily="18" charset="0"/>
              </a:rPr>
              <a:t>Hiyerarşik kümeleme, popüler ve anlaşılması kolay kümeleme tekniklerinden biridir. Bu kümeleme tekniği iki türe ayrılır:</a:t>
            </a:r>
          </a:p>
          <a:p>
            <a:pPr marL="0" indent="0" algn="just">
              <a:buNone/>
            </a:pPr>
            <a:endParaRPr lang="tr-TR" b="0" dirty="0">
              <a:effectLst/>
              <a:latin typeface="Times New Roman" panose="02020603050405020304" pitchFamily="18" charset="0"/>
              <a:cs typeface="Times New Roman" panose="02020603050405020304" pitchFamily="18" charset="0"/>
            </a:endParaRPr>
          </a:p>
          <a:p>
            <a:pPr algn="just"/>
            <a:r>
              <a:rPr lang="tr-TR" b="0" dirty="0">
                <a:effectLst/>
                <a:latin typeface="Times New Roman" panose="02020603050405020304" pitchFamily="18" charset="0"/>
                <a:cs typeface="Times New Roman" panose="02020603050405020304" pitchFamily="18" charset="0"/>
              </a:rPr>
              <a:t> </a:t>
            </a:r>
            <a:r>
              <a:rPr lang="tr-TR" b="1" dirty="0">
                <a:effectLst/>
                <a:latin typeface="Times New Roman" panose="02020603050405020304" pitchFamily="18" charset="0"/>
                <a:cs typeface="Times New Roman" panose="02020603050405020304" pitchFamily="18" charset="0"/>
              </a:rPr>
              <a:t>Agglomerative ( Parçadan bütüne ) </a:t>
            </a:r>
          </a:p>
          <a:p>
            <a:pPr algn="just"/>
            <a:r>
              <a:rPr lang="tr-TR" b="0" dirty="0">
                <a:effectLst/>
                <a:latin typeface="Times New Roman" panose="02020603050405020304" pitchFamily="18" charset="0"/>
                <a:cs typeface="Times New Roman" panose="02020603050405020304" pitchFamily="18" charset="0"/>
              </a:rPr>
              <a:t> </a:t>
            </a:r>
            <a:r>
              <a:rPr lang="tr-TR" b="1" dirty="0">
                <a:effectLst/>
                <a:latin typeface="Times New Roman" panose="02020603050405020304" pitchFamily="18" charset="0"/>
                <a:cs typeface="Times New Roman" panose="02020603050405020304" pitchFamily="18" charset="0"/>
              </a:rPr>
              <a:t>Divisive ( Bütünden parçaya ) </a:t>
            </a:r>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106395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C159B63-C56D-4E4E-8B07-40A1346DC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27DEF201-077E-444A-A3F0-66E142535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İçerik Yer Tutucusu 2">
            <a:extLst>
              <a:ext uri="{FF2B5EF4-FFF2-40B4-BE49-F238E27FC236}">
                <a16:creationId xmlns:a16="http://schemas.microsoft.com/office/drawing/2014/main" id="{B876EE4B-6E71-F601-4921-B7EAD2A92275}"/>
              </a:ext>
            </a:extLst>
          </p:cNvPr>
          <p:cNvSpPr>
            <a:spLocks noGrp="1"/>
          </p:cNvSpPr>
          <p:nvPr>
            <p:ph idx="1"/>
          </p:nvPr>
        </p:nvSpPr>
        <p:spPr>
          <a:xfrm>
            <a:off x="1271122" y="1076192"/>
            <a:ext cx="9731175" cy="5020353"/>
          </a:xfrm>
        </p:spPr>
        <p:txBody>
          <a:bodyPr>
            <a:normAutofit/>
          </a:bodyPr>
          <a:lstStyle/>
          <a:p>
            <a:pPr algn="just"/>
            <a:r>
              <a:rPr lang="tr-TR" b="1" i="1" u="sng" dirty="0">
                <a:effectLst/>
                <a:latin typeface="Times New Roman" panose="02020603050405020304" pitchFamily="18" charset="0"/>
                <a:cs typeface="Times New Roman" panose="02020603050405020304" pitchFamily="18" charset="0"/>
              </a:rPr>
              <a:t>Agglomerative Hiyerarşik Kümeleme Tekniği: </a:t>
            </a:r>
            <a:r>
              <a:rPr lang="tr-TR" b="0" i="0" dirty="0">
                <a:effectLst/>
                <a:latin typeface="Times New Roman" panose="02020603050405020304" pitchFamily="18" charset="0"/>
                <a:cs typeface="Times New Roman" panose="02020603050405020304" pitchFamily="18" charset="0"/>
              </a:rPr>
              <a:t>Bu teknikte, başlangıçta her bir veri noktası ayrı bir küme olarak kabul edilir. Her yinelemede, benzer kümeler, bir küme veya K küme oluşana kadar diğer kümelerle birleşir. Agglomerative Hiyerarşik kümeleme tekniğinin temel çalışma yapısı aşağıdaki gibidir:</a:t>
            </a:r>
          </a:p>
          <a:p>
            <a:endParaRPr lang="tr-TR" dirty="0">
              <a:latin typeface="Times New Roman" panose="02020603050405020304" pitchFamily="18" charset="0"/>
              <a:cs typeface="Times New Roman" panose="02020603050405020304" pitchFamily="18" charset="0"/>
            </a:endParaRPr>
          </a:p>
          <a:p>
            <a:pPr marL="0" indent="0">
              <a:buNone/>
            </a:pPr>
            <a:endParaRPr lang="tr-TR" b="0" i="0" dirty="0">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tr-TR" b="0" i="0" dirty="0">
                <a:effectLst/>
                <a:latin typeface="Times New Roman" panose="02020603050405020304" pitchFamily="18" charset="0"/>
                <a:cs typeface="Times New Roman" panose="02020603050405020304" pitchFamily="18" charset="0"/>
              </a:rPr>
              <a:t>n tane birey n tane küme olmak üzere işlemlere başlanır.</a:t>
            </a:r>
          </a:p>
          <a:p>
            <a:pPr>
              <a:buFont typeface="Arial" panose="020B0604020202020204" pitchFamily="34" charset="0"/>
              <a:buChar char="•"/>
            </a:pPr>
            <a:r>
              <a:rPr lang="tr-TR" b="0" i="0" dirty="0">
                <a:effectLst/>
                <a:latin typeface="Times New Roman" panose="02020603050405020304" pitchFamily="18" charset="0"/>
                <a:cs typeface="Times New Roman" panose="02020603050405020304" pitchFamily="18" charset="0"/>
              </a:rPr>
              <a:t>En yakın iki küme (P𝑖𝑗 değeri en küçük olan) birleştirilir.</a:t>
            </a:r>
          </a:p>
          <a:p>
            <a:pPr>
              <a:buFont typeface="Arial" panose="020B0604020202020204" pitchFamily="34" charset="0"/>
              <a:buChar char="•"/>
            </a:pPr>
            <a:r>
              <a:rPr lang="tr-TR" b="0" i="0" dirty="0">
                <a:effectLst/>
                <a:latin typeface="Times New Roman" panose="02020603050405020304" pitchFamily="18" charset="0"/>
                <a:cs typeface="Times New Roman" panose="02020603050405020304" pitchFamily="18" charset="0"/>
              </a:rPr>
              <a:t>Küme sayısı bir indirgenerek yinelenmiş uzaklıklar matrisi bulunur.</a:t>
            </a:r>
          </a:p>
          <a:p>
            <a:pPr>
              <a:buFont typeface="Arial" panose="020B0604020202020204" pitchFamily="34" charset="0"/>
              <a:buChar char="•"/>
            </a:pPr>
            <a:r>
              <a:rPr lang="tr-TR" b="0" i="0" dirty="0">
                <a:effectLst/>
                <a:latin typeface="Times New Roman" panose="02020603050405020304" pitchFamily="18" charset="0"/>
                <a:cs typeface="Times New Roman" panose="02020603050405020304" pitchFamily="18" charset="0"/>
              </a:rPr>
              <a:t>2. ve 3. adımlar (n-1) kez tekrarlanır.</a:t>
            </a:r>
          </a:p>
          <a:p>
            <a:pPr marL="0" indent="0">
              <a:buNone/>
            </a:pPr>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826562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14" name="İçerik Yer Tutucusu 2">
            <a:extLst>
              <a:ext uri="{FF2B5EF4-FFF2-40B4-BE49-F238E27FC236}">
                <a16:creationId xmlns:a16="http://schemas.microsoft.com/office/drawing/2014/main" id="{3BDBAC6F-1132-8BDA-89A8-99F5890955F0}"/>
              </a:ext>
            </a:extLst>
          </p:cNvPr>
          <p:cNvGraphicFramePr>
            <a:graphicFrameLocks noGrp="1"/>
          </p:cNvGraphicFramePr>
          <p:nvPr>
            <p:ph idx="1"/>
            <p:extLst>
              <p:ext uri="{D42A27DB-BD31-4B8C-83A1-F6EECF244321}">
                <p14:modId xmlns:p14="http://schemas.microsoft.com/office/powerpoint/2010/main" val="3005326841"/>
              </p:ext>
            </p:extLst>
          </p:nvPr>
        </p:nvGraphicFramePr>
        <p:xfrm>
          <a:off x="1295400" y="1638300"/>
          <a:ext cx="9601200"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7210337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7C351AB-D7C4-4F89-9D4E-C5BA7104DDAE}"/>
              </a:ext>
            </a:extLst>
          </p:cNvPr>
          <p:cNvSpPr>
            <a:spLocks noGrp="1"/>
          </p:cNvSpPr>
          <p:nvPr>
            <p:ph type="title"/>
          </p:nvPr>
        </p:nvSpPr>
        <p:spPr>
          <a:xfrm>
            <a:off x="7860667" y="685800"/>
            <a:ext cx="3656419" cy="1485900"/>
          </a:xfrm>
        </p:spPr>
        <p:txBody>
          <a:bodyPr>
            <a:normAutofit/>
          </a:bodyPr>
          <a:lstStyle/>
          <a:p>
            <a:r>
              <a:rPr lang="tr-TR" sz="2100" b="0" i="0" dirty="0">
                <a:effectLst/>
                <a:latin typeface="Roboto" panose="02000000000000000000" pitchFamily="2" charset="0"/>
              </a:rPr>
              <a:t>Tek Bağlantı (Single Linkage) / En Yakın Komşu Yöntemi (Nearest Neighbor)</a:t>
            </a:r>
            <a:br>
              <a:rPr lang="tr-TR" sz="2100" b="0" i="0" dirty="0">
                <a:effectLst/>
                <a:latin typeface="Roboto" panose="02000000000000000000" pitchFamily="2" charset="0"/>
              </a:rPr>
            </a:br>
            <a:endParaRPr lang="tr-TR" sz="2100" dirty="0"/>
          </a:p>
        </p:txBody>
      </p:sp>
      <p:sp>
        <p:nvSpPr>
          <p:cNvPr id="9" name="Rectangle 8">
            <a:extLst>
              <a:ext uri="{FF2B5EF4-FFF2-40B4-BE49-F238E27FC236}">
                <a16:creationId xmlns:a16="http://schemas.microsoft.com/office/drawing/2014/main" id="{BEC9E7FA-3295-45ED-8253-D23F9E44E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Resim 3">
            <a:extLst>
              <a:ext uri="{FF2B5EF4-FFF2-40B4-BE49-F238E27FC236}">
                <a16:creationId xmlns:a16="http://schemas.microsoft.com/office/drawing/2014/main" id="{B8A3585B-C815-0522-7F7D-8C1F375670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3561" y="1248689"/>
            <a:ext cx="6517065" cy="4040580"/>
          </a:xfrm>
          <a:prstGeom prst="rect">
            <a:avLst/>
          </a:prstGeom>
        </p:spPr>
      </p:pic>
      <p:sp>
        <p:nvSpPr>
          <p:cNvPr id="3" name="İçerik Yer Tutucusu 2">
            <a:extLst>
              <a:ext uri="{FF2B5EF4-FFF2-40B4-BE49-F238E27FC236}">
                <a16:creationId xmlns:a16="http://schemas.microsoft.com/office/drawing/2014/main" id="{0AC37509-F2C7-0AC6-285E-CAC4F0EFEF0F}"/>
              </a:ext>
            </a:extLst>
          </p:cNvPr>
          <p:cNvSpPr>
            <a:spLocks noGrp="1"/>
          </p:cNvSpPr>
          <p:nvPr>
            <p:ph idx="1"/>
          </p:nvPr>
        </p:nvSpPr>
        <p:spPr>
          <a:xfrm>
            <a:off x="7860667" y="2286000"/>
            <a:ext cx="3656419" cy="3581400"/>
          </a:xfrm>
        </p:spPr>
        <p:txBody>
          <a:bodyPr>
            <a:normAutofit/>
          </a:bodyPr>
          <a:lstStyle/>
          <a:p>
            <a:pPr marL="0" indent="0" algn="just">
              <a:buNone/>
            </a:pPr>
            <a:r>
              <a:rPr lang="tr-TR" dirty="0">
                <a:effectLst/>
                <a:latin typeface="Times New Roman" panose="02020603050405020304" pitchFamily="18" charset="0"/>
                <a:ea typeface="Calibri" panose="020F0502020204030204" pitchFamily="34" charset="0"/>
                <a:cs typeface="Times New Roman" panose="02020603050405020304" pitchFamily="18" charset="0"/>
              </a:rPr>
              <a:t>	İki küme (</a:t>
            </a:r>
            <a:r>
              <a:rPr lang="tr-TR" dirty="0">
                <a:latin typeface="Times New Roman" panose="02020603050405020304" pitchFamily="18" charset="0"/>
                <a:ea typeface="Calibri" panose="020F0502020204030204" pitchFamily="34" charset="0"/>
                <a:cs typeface="Times New Roman" panose="02020603050405020304" pitchFamily="18" charset="0"/>
              </a:rPr>
              <a:t>C1</a:t>
            </a:r>
            <a:r>
              <a:rPr lang="tr-TR" dirty="0">
                <a:effectLst/>
                <a:latin typeface="Times New Roman" panose="02020603050405020304" pitchFamily="18" charset="0"/>
                <a:ea typeface="Calibri" panose="020F0502020204030204" pitchFamily="34" charset="0"/>
                <a:cs typeface="Times New Roman" panose="02020603050405020304" pitchFamily="18" charset="0"/>
              </a:rPr>
              <a:t> ve </a:t>
            </a:r>
            <a:r>
              <a:rPr lang="tr-TR" dirty="0">
                <a:latin typeface="Times New Roman" panose="02020603050405020304" pitchFamily="18" charset="0"/>
                <a:ea typeface="Calibri" panose="020F0502020204030204" pitchFamily="34" charset="0"/>
                <a:cs typeface="Times New Roman" panose="02020603050405020304" pitchFamily="18" charset="0"/>
              </a:rPr>
              <a:t>C2</a:t>
            </a:r>
            <a:r>
              <a:rPr lang="tr-TR" dirty="0">
                <a:effectLst/>
                <a:latin typeface="Times New Roman" panose="02020603050405020304" pitchFamily="18" charset="0"/>
                <a:ea typeface="Calibri" panose="020F0502020204030204" pitchFamily="34" charset="0"/>
                <a:cs typeface="Times New Roman" panose="02020603050405020304" pitchFamily="18" charset="0"/>
              </a:rPr>
              <a:t>) arasındaki uzaklık (U), C1 kümesi ile C2 kümesinin birbirine en yakın olan iki elemanı (Pi ve Pj) arasındaki uzaklık olarak kabul edilir. En kısa mesafe esasına dayandığı için en yakın komşuluk tekniği olarak da bilinmektedir (Murtagh ve Contreras, 2017). </a:t>
            </a:r>
          </a:p>
          <a:p>
            <a:pPr marL="0" indent="0">
              <a:buNone/>
            </a:pPr>
            <a:endParaRPr lang="tr-TR"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tr-TR" dirty="0"/>
          </a:p>
        </p:txBody>
      </p:sp>
      <p:pic>
        <p:nvPicPr>
          <p:cNvPr id="1030" name="Picture 6" descr="d(u,v) = \min(dist(u[i],v[j]))">
            <a:extLst>
              <a:ext uri="{FF2B5EF4-FFF2-40B4-BE49-F238E27FC236}">
                <a16:creationId xmlns:a16="http://schemas.microsoft.com/office/drawing/2014/main" id="{D422F925-3BF2-17FF-9BF6-98765BD654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6348" y="4954242"/>
            <a:ext cx="3774666" cy="309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51129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7C351AB-D7C4-4F89-9D4E-C5BA7104DDAE}"/>
              </a:ext>
            </a:extLst>
          </p:cNvPr>
          <p:cNvSpPr>
            <a:spLocks noGrp="1"/>
          </p:cNvSpPr>
          <p:nvPr>
            <p:ph type="title"/>
          </p:nvPr>
        </p:nvSpPr>
        <p:spPr>
          <a:xfrm>
            <a:off x="7860667" y="685800"/>
            <a:ext cx="3656419" cy="1485900"/>
          </a:xfrm>
        </p:spPr>
        <p:txBody>
          <a:bodyPr>
            <a:normAutofit/>
          </a:bodyPr>
          <a:lstStyle/>
          <a:p>
            <a:r>
              <a:rPr lang="tr-TR" dirty="0"/>
              <a:t>Avantajları:</a:t>
            </a:r>
          </a:p>
        </p:txBody>
      </p:sp>
      <p:sp>
        <p:nvSpPr>
          <p:cNvPr id="12" name="Rectangle 11">
            <a:extLst>
              <a:ext uri="{FF2B5EF4-FFF2-40B4-BE49-F238E27FC236}">
                <a16:creationId xmlns:a16="http://schemas.microsoft.com/office/drawing/2014/main" id="{BEC9E7FA-3295-45ED-8253-D23F9E44E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Resim 6">
            <a:extLst>
              <a:ext uri="{FF2B5EF4-FFF2-40B4-BE49-F238E27FC236}">
                <a16:creationId xmlns:a16="http://schemas.microsoft.com/office/drawing/2014/main" id="{1F721BCF-F0B3-74A2-956F-50A3EE8B25B1}"/>
              </a:ext>
            </a:extLst>
          </p:cNvPr>
          <p:cNvPicPr>
            <a:picLocks noChangeAspect="1"/>
          </p:cNvPicPr>
          <p:nvPr/>
        </p:nvPicPr>
        <p:blipFill>
          <a:blip r:embed="rId2"/>
          <a:stretch>
            <a:fillRect/>
          </a:stretch>
        </p:blipFill>
        <p:spPr>
          <a:xfrm>
            <a:off x="1023561" y="1102055"/>
            <a:ext cx="6517065" cy="4333848"/>
          </a:xfrm>
          <a:prstGeom prst="rect">
            <a:avLst/>
          </a:prstGeom>
        </p:spPr>
      </p:pic>
      <p:sp>
        <p:nvSpPr>
          <p:cNvPr id="3" name="İçerik Yer Tutucusu 2">
            <a:extLst>
              <a:ext uri="{FF2B5EF4-FFF2-40B4-BE49-F238E27FC236}">
                <a16:creationId xmlns:a16="http://schemas.microsoft.com/office/drawing/2014/main" id="{0AC37509-F2C7-0AC6-285E-CAC4F0EFEF0F}"/>
              </a:ext>
            </a:extLst>
          </p:cNvPr>
          <p:cNvSpPr>
            <a:spLocks noGrp="1"/>
          </p:cNvSpPr>
          <p:nvPr>
            <p:ph idx="1"/>
          </p:nvPr>
        </p:nvSpPr>
        <p:spPr>
          <a:xfrm>
            <a:off x="7929493" y="1854503"/>
            <a:ext cx="3656419" cy="3581400"/>
          </a:xfrm>
        </p:spPr>
        <p:txBody>
          <a:bodyPr>
            <a:normAutofit/>
          </a:bodyPr>
          <a:lstStyle/>
          <a:p>
            <a:pPr marL="0" indent="0" algn="just">
              <a:buNone/>
            </a:pPr>
            <a:r>
              <a:rPr lang="tr-TR" b="0" i="0" dirty="0">
                <a:effectLst/>
                <a:latin typeface="source-serif-pro"/>
              </a:rPr>
              <a:t>	Bu yaklaşım, iki küme arasındaki boşluk küçük olmadığı sürece eliptik olmayan şekilleri ayırabilir.</a:t>
            </a:r>
          </a:p>
          <a:p>
            <a:endParaRPr lang="tr-TR" dirty="0"/>
          </a:p>
        </p:txBody>
      </p:sp>
    </p:spTree>
    <p:extLst>
      <p:ext uri="{BB962C8B-B14F-4D97-AF65-F5344CB8AC3E}">
        <p14:creationId xmlns:p14="http://schemas.microsoft.com/office/powerpoint/2010/main" val="3786035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1C5C6C2-BA67-DC2B-D7FD-88B8659D3427}"/>
              </a:ext>
            </a:extLst>
          </p:cNvPr>
          <p:cNvSpPr>
            <a:spLocks noGrp="1"/>
          </p:cNvSpPr>
          <p:nvPr>
            <p:ph type="title"/>
          </p:nvPr>
        </p:nvSpPr>
        <p:spPr>
          <a:xfrm>
            <a:off x="7857492" y="882445"/>
            <a:ext cx="3656419" cy="1485900"/>
          </a:xfrm>
        </p:spPr>
        <p:txBody>
          <a:bodyPr>
            <a:normAutofit/>
          </a:bodyPr>
          <a:lstStyle/>
          <a:p>
            <a:r>
              <a:rPr lang="tr-TR" sz="4100" dirty="0"/>
              <a:t>Dezavantajları:</a:t>
            </a:r>
          </a:p>
        </p:txBody>
      </p:sp>
      <p:sp>
        <p:nvSpPr>
          <p:cNvPr id="10" name="Rectangle 9">
            <a:extLst>
              <a:ext uri="{FF2B5EF4-FFF2-40B4-BE49-F238E27FC236}">
                <a16:creationId xmlns:a16="http://schemas.microsoft.com/office/drawing/2014/main" id="{BEC9E7FA-3295-45ED-8253-D23F9E44E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Resim 4">
            <a:extLst>
              <a:ext uri="{FF2B5EF4-FFF2-40B4-BE49-F238E27FC236}">
                <a16:creationId xmlns:a16="http://schemas.microsoft.com/office/drawing/2014/main" id="{93271DB2-56D8-2DE7-C290-923BD48A2573}"/>
              </a:ext>
            </a:extLst>
          </p:cNvPr>
          <p:cNvPicPr>
            <a:picLocks noChangeAspect="1"/>
          </p:cNvPicPr>
          <p:nvPr/>
        </p:nvPicPr>
        <p:blipFill>
          <a:blip r:embed="rId2"/>
          <a:stretch>
            <a:fillRect/>
          </a:stretch>
        </p:blipFill>
        <p:spPr>
          <a:xfrm>
            <a:off x="1023561" y="2006298"/>
            <a:ext cx="6517065" cy="2525362"/>
          </a:xfrm>
          <a:prstGeom prst="rect">
            <a:avLst/>
          </a:prstGeom>
        </p:spPr>
      </p:pic>
      <p:sp>
        <p:nvSpPr>
          <p:cNvPr id="3" name="İçerik Yer Tutucusu 2">
            <a:extLst>
              <a:ext uri="{FF2B5EF4-FFF2-40B4-BE49-F238E27FC236}">
                <a16:creationId xmlns:a16="http://schemas.microsoft.com/office/drawing/2014/main" id="{CE197C90-E206-7160-61B6-049E4AF82AAA}"/>
              </a:ext>
            </a:extLst>
          </p:cNvPr>
          <p:cNvSpPr>
            <a:spLocks noGrp="1"/>
          </p:cNvSpPr>
          <p:nvPr>
            <p:ph idx="1"/>
          </p:nvPr>
        </p:nvSpPr>
        <p:spPr>
          <a:xfrm>
            <a:off x="7857492" y="2006298"/>
            <a:ext cx="3656419" cy="3581400"/>
          </a:xfrm>
        </p:spPr>
        <p:txBody>
          <a:bodyPr>
            <a:normAutofit/>
          </a:bodyPr>
          <a:lstStyle/>
          <a:p>
            <a:pPr algn="just"/>
            <a:r>
              <a:rPr lang="tr-TR" b="0" i="0" dirty="0">
                <a:effectLst/>
                <a:latin typeface="Times New Roman" panose="02020603050405020304" pitchFamily="18" charset="0"/>
                <a:cs typeface="Times New Roman" panose="02020603050405020304" pitchFamily="18" charset="0"/>
              </a:rPr>
              <a:t>Kümeler arasında gürültü varsa MIN yaklaşımı kümeleri düzgün bir şekilde ayıramaz.</a:t>
            </a:r>
          </a:p>
          <a:p>
            <a:pPr algn="just"/>
            <a:r>
              <a:rPr lang="tr-TR" dirty="0">
                <a:latin typeface="Times New Roman" panose="02020603050405020304" pitchFamily="18" charset="0"/>
                <a:cs typeface="Times New Roman" panose="02020603050405020304" pitchFamily="18" charset="0"/>
              </a:rPr>
              <a:t>İş</a:t>
            </a:r>
            <a:r>
              <a:rPr lang="tr-TR" b="0" i="0" dirty="0">
                <a:effectLst/>
                <a:latin typeface="Times New Roman" panose="02020603050405020304" pitchFamily="18" charset="0"/>
                <a:cs typeface="Times New Roman" panose="02020603050405020304" pitchFamily="18" charset="0"/>
              </a:rPr>
              <a:t>lemler uzun sürer.</a:t>
            </a:r>
          </a:p>
        </p:txBody>
      </p:sp>
    </p:spTree>
    <p:extLst>
      <p:ext uri="{BB962C8B-B14F-4D97-AF65-F5344CB8AC3E}">
        <p14:creationId xmlns:p14="http://schemas.microsoft.com/office/powerpoint/2010/main" val="32136564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2689FB8-EBAA-2063-1EA5-3AC2CFC48759}"/>
              </a:ext>
            </a:extLst>
          </p:cNvPr>
          <p:cNvSpPr>
            <a:spLocks noGrp="1"/>
          </p:cNvSpPr>
          <p:nvPr>
            <p:ph type="title"/>
          </p:nvPr>
        </p:nvSpPr>
        <p:spPr>
          <a:xfrm>
            <a:off x="7860667" y="685800"/>
            <a:ext cx="3656419" cy="1485900"/>
          </a:xfrm>
        </p:spPr>
        <p:txBody>
          <a:bodyPr>
            <a:normAutofit/>
          </a:bodyPr>
          <a:lstStyle/>
          <a:p>
            <a:r>
              <a:rPr lang="tr-TR" sz="2100" b="0" i="0" dirty="0">
                <a:effectLst/>
                <a:latin typeface="Roboto" panose="02000000000000000000" pitchFamily="2" charset="0"/>
              </a:rPr>
              <a:t>Tam Bağlantı (Complete Linkage)  / En Uzak Komşu Yöntemi (Furthest Neighbor)</a:t>
            </a:r>
            <a:br>
              <a:rPr lang="tr-TR" sz="2100" b="0" i="0" dirty="0">
                <a:effectLst/>
                <a:latin typeface="Roboto" panose="02000000000000000000" pitchFamily="2" charset="0"/>
              </a:rPr>
            </a:br>
            <a:endParaRPr lang="tr-TR" sz="2100" dirty="0"/>
          </a:p>
        </p:txBody>
      </p:sp>
      <p:sp>
        <p:nvSpPr>
          <p:cNvPr id="12" name="Rectangle 11">
            <a:extLst>
              <a:ext uri="{FF2B5EF4-FFF2-40B4-BE49-F238E27FC236}">
                <a16:creationId xmlns:a16="http://schemas.microsoft.com/office/drawing/2014/main" id="{BEC9E7FA-3295-45ED-8253-D23F9E44E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Resim 6">
            <a:extLst>
              <a:ext uri="{FF2B5EF4-FFF2-40B4-BE49-F238E27FC236}">
                <a16:creationId xmlns:a16="http://schemas.microsoft.com/office/drawing/2014/main" id="{F6C72B8D-25B1-95F0-A833-3647ED3AFE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3561" y="1248689"/>
            <a:ext cx="6517065" cy="4040580"/>
          </a:xfrm>
          <a:prstGeom prst="rect">
            <a:avLst/>
          </a:prstGeom>
        </p:spPr>
      </p:pic>
      <p:sp>
        <p:nvSpPr>
          <p:cNvPr id="3" name="İçerik Yer Tutucusu 2">
            <a:extLst>
              <a:ext uri="{FF2B5EF4-FFF2-40B4-BE49-F238E27FC236}">
                <a16:creationId xmlns:a16="http://schemas.microsoft.com/office/drawing/2014/main" id="{ECDE4BA1-F90D-785D-5C8D-F2F01DED43C5}"/>
              </a:ext>
            </a:extLst>
          </p:cNvPr>
          <p:cNvSpPr>
            <a:spLocks noGrp="1"/>
          </p:cNvSpPr>
          <p:nvPr>
            <p:ph idx="1"/>
          </p:nvPr>
        </p:nvSpPr>
        <p:spPr>
          <a:xfrm>
            <a:off x="7860667" y="2286000"/>
            <a:ext cx="3656419" cy="3581400"/>
          </a:xfrm>
        </p:spPr>
        <p:txBody>
          <a:bodyPr>
            <a:normAutofit/>
          </a:bodyPr>
          <a:lstStyle/>
          <a:p>
            <a:pPr marL="0" indent="0" algn="just">
              <a:buNone/>
            </a:pPr>
            <a:r>
              <a:rPr lang="tr-TR" dirty="0">
                <a:effectLst/>
                <a:latin typeface="Calibri" panose="020F0502020204030204" pitchFamily="34" charset="0"/>
                <a:ea typeface="Calibri" panose="020F0502020204030204" pitchFamily="34" charset="0"/>
                <a:cs typeface="Times New Roman" panose="02020603050405020304" pitchFamily="18" charset="0"/>
              </a:rPr>
              <a:t>	İki küme (C1 ve C2) arasındaki uzaklık (U), k1 kümesi ile C2 kümesinin birbirine en uzak olan iki elemanı (Pi ve Pj) arasındaki uzaklık olarak kabul edilir. Kümeler arası eleman çiftleri arasındaki maksimum uzaklık dikkate alındığı için en uzak komşuluk tekniği olarak da bilinmektedir (Murtagh ve Contreras, 2017).</a:t>
            </a:r>
          </a:p>
          <a:p>
            <a:pPr marL="0" indent="0" algn="just">
              <a:buNone/>
            </a:pPr>
            <a:endParaRPr lang="tr-TR" dirty="0"/>
          </a:p>
        </p:txBody>
      </p:sp>
      <p:pic>
        <p:nvPicPr>
          <p:cNvPr id="2052" name="Picture 4" descr="d(u, v) = \max(dist(u[i],v[j]))">
            <a:extLst>
              <a:ext uri="{FF2B5EF4-FFF2-40B4-BE49-F238E27FC236}">
                <a16:creationId xmlns:a16="http://schemas.microsoft.com/office/drawing/2014/main" id="{DF121D4D-7A3D-A08D-675E-F50BB1F8F1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8047" y="4945626"/>
            <a:ext cx="3571268" cy="290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64989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507E2F1-4E4A-6A07-D189-68AB2F548914}"/>
              </a:ext>
            </a:extLst>
          </p:cNvPr>
          <p:cNvSpPr>
            <a:spLocks noGrp="1"/>
          </p:cNvSpPr>
          <p:nvPr>
            <p:ph type="title"/>
          </p:nvPr>
        </p:nvSpPr>
        <p:spPr>
          <a:xfrm>
            <a:off x="7860667" y="685800"/>
            <a:ext cx="3656419" cy="1485900"/>
          </a:xfrm>
        </p:spPr>
        <p:txBody>
          <a:bodyPr>
            <a:normAutofit/>
          </a:bodyPr>
          <a:lstStyle/>
          <a:p>
            <a:r>
              <a:rPr lang="tr-TR" dirty="0"/>
              <a:t>Avantajları:</a:t>
            </a:r>
          </a:p>
        </p:txBody>
      </p:sp>
      <p:sp>
        <p:nvSpPr>
          <p:cNvPr id="10" name="Rectangle 9">
            <a:extLst>
              <a:ext uri="{FF2B5EF4-FFF2-40B4-BE49-F238E27FC236}">
                <a16:creationId xmlns:a16="http://schemas.microsoft.com/office/drawing/2014/main" id="{BEC9E7FA-3295-45ED-8253-D23F9E44E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Resim 4">
            <a:extLst>
              <a:ext uri="{FF2B5EF4-FFF2-40B4-BE49-F238E27FC236}">
                <a16:creationId xmlns:a16="http://schemas.microsoft.com/office/drawing/2014/main" id="{658ABBD4-F4D4-D454-E794-4450DAA1062D}"/>
              </a:ext>
            </a:extLst>
          </p:cNvPr>
          <p:cNvPicPr>
            <a:picLocks noChangeAspect="1"/>
          </p:cNvPicPr>
          <p:nvPr/>
        </p:nvPicPr>
        <p:blipFill>
          <a:blip r:embed="rId2"/>
          <a:stretch>
            <a:fillRect/>
          </a:stretch>
        </p:blipFill>
        <p:spPr>
          <a:xfrm>
            <a:off x="1023561" y="2283273"/>
            <a:ext cx="6517065" cy="1971412"/>
          </a:xfrm>
          <a:prstGeom prst="rect">
            <a:avLst/>
          </a:prstGeom>
        </p:spPr>
      </p:pic>
      <p:sp>
        <p:nvSpPr>
          <p:cNvPr id="3" name="İçerik Yer Tutucusu 2">
            <a:extLst>
              <a:ext uri="{FF2B5EF4-FFF2-40B4-BE49-F238E27FC236}">
                <a16:creationId xmlns:a16="http://schemas.microsoft.com/office/drawing/2014/main" id="{5A301A0C-546F-E539-59C7-608619AD9536}"/>
              </a:ext>
            </a:extLst>
          </p:cNvPr>
          <p:cNvSpPr>
            <a:spLocks noGrp="1"/>
          </p:cNvSpPr>
          <p:nvPr>
            <p:ph idx="1"/>
          </p:nvPr>
        </p:nvSpPr>
        <p:spPr>
          <a:xfrm>
            <a:off x="7860667" y="2286000"/>
            <a:ext cx="3656419" cy="3581400"/>
          </a:xfrm>
        </p:spPr>
        <p:txBody>
          <a:bodyPr>
            <a:normAutofit/>
          </a:bodyPr>
          <a:lstStyle/>
          <a:p>
            <a:pPr marL="0" indent="0" algn="just">
              <a:buNone/>
            </a:pPr>
            <a:r>
              <a:rPr lang="tr-TR" b="0" i="0" dirty="0">
                <a:effectLst/>
                <a:latin typeface="source-serif-pro"/>
              </a:rPr>
              <a:t>	Kümeler arasında gürültü varsa, MAX yaklaşımı kümeleri ayırmada başarılı olur.</a:t>
            </a:r>
          </a:p>
          <a:p>
            <a:pPr marL="0" indent="0">
              <a:buNone/>
            </a:pPr>
            <a:endParaRPr lang="tr-TR" dirty="0"/>
          </a:p>
        </p:txBody>
      </p:sp>
    </p:spTree>
    <p:extLst>
      <p:ext uri="{BB962C8B-B14F-4D97-AF65-F5344CB8AC3E}">
        <p14:creationId xmlns:p14="http://schemas.microsoft.com/office/powerpoint/2010/main" val="18572707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theme/theme1.xml><?xml version="1.0" encoding="utf-8"?>
<a:theme xmlns:a="http://schemas.openxmlformats.org/drawingml/2006/main" name="Kırpma">
  <a:themeElements>
    <a:clrScheme name="Kırpma">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Kırpma">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Kırpma">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TM10001105[[fn=Kırpma]]</Template>
  <TotalTime>385</TotalTime>
  <Words>898</Words>
  <Application>Microsoft Office PowerPoint</Application>
  <PresentationFormat>Geniş ekran</PresentationFormat>
  <Paragraphs>62</Paragraphs>
  <Slides>16</Slides>
  <Notes>0</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16</vt:i4>
      </vt:variant>
    </vt:vector>
  </HeadingPairs>
  <TitlesOfParts>
    <vt:vector size="24" baseType="lpstr">
      <vt:lpstr>Arial</vt:lpstr>
      <vt:lpstr>Calibri</vt:lpstr>
      <vt:lpstr>Franklin Gothic Book</vt:lpstr>
      <vt:lpstr>Roboto</vt:lpstr>
      <vt:lpstr>Roboto Condensed</vt:lpstr>
      <vt:lpstr>source-serif-pro</vt:lpstr>
      <vt:lpstr>Times New Roman</vt:lpstr>
      <vt:lpstr>Kırpma</vt:lpstr>
      <vt:lpstr>S-LINK &amp; C-LINK</vt:lpstr>
      <vt:lpstr>Hiyerarşik Kümeleme </vt:lpstr>
      <vt:lpstr>PowerPoint Sunusu</vt:lpstr>
      <vt:lpstr>PowerPoint Sunusu</vt:lpstr>
      <vt:lpstr>Tek Bağlantı (Single Linkage) / En Yakın Komşu Yöntemi (Nearest Neighbor) </vt:lpstr>
      <vt:lpstr>Avantajları:</vt:lpstr>
      <vt:lpstr>Dezavantajları:</vt:lpstr>
      <vt:lpstr>Tam Bağlantı (Complete Linkage)  / En Uzak Komşu Yöntemi (Furthest Neighbor) </vt:lpstr>
      <vt:lpstr>Avantajları:</vt:lpstr>
      <vt:lpstr>Dezavantajları:</vt:lpstr>
      <vt:lpstr>Diğer bağlantı yöntemleri şunlardır:</vt:lpstr>
      <vt:lpstr>PowerPoint Sunusu</vt:lpstr>
      <vt:lpstr>PowerPoint Sunusu</vt:lpstr>
      <vt:lpstr>Dendrogram ( Öbek Ağacı ) </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S-LINK &amp; C-LINK</dc:title>
  <dc:creator>Muhammet Enes Ceylan</dc:creator>
  <cp:lastModifiedBy>Muhammet Enes Ceylan</cp:lastModifiedBy>
  <cp:revision>9</cp:revision>
  <dcterms:created xsi:type="dcterms:W3CDTF">2022-11-23T14:52:14Z</dcterms:created>
  <dcterms:modified xsi:type="dcterms:W3CDTF">2022-12-01T14:53:41Z</dcterms:modified>
</cp:coreProperties>
</file>