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5AF2E-42FD-F4A6-9719-2AFBEB6375DC}" v="300" dt="2022-12-21T22:17:05.708"/>
    <p1510:client id="{BBAC3323-F1A4-47D8-B414-165EE993D952}" v="1" dt="2022-12-22T07:39:46.636"/>
    <p1510:client id="{C3A72FD5-31AD-9913-8AB2-8852EC8E405F}" v="405" dt="2022-12-20T21:21:17.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12/22/2022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97252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242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782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031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0824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863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0372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2251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7016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61210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12/22/2022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989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12/22/2022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525632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BB6E25-36F9-930E-474F-20F4D6CCFAE3}"/>
              </a:ext>
            </a:extLst>
          </p:cNvPr>
          <p:cNvPicPr>
            <a:picLocks noChangeAspect="1"/>
          </p:cNvPicPr>
          <p:nvPr/>
        </p:nvPicPr>
        <p:blipFill rotWithShape="1">
          <a:blip r:embed="rId2">
            <a:alphaModFix amt="33000"/>
          </a:blip>
          <a:srcRect t="6639"/>
          <a:stretch/>
        </p:blipFill>
        <p:spPr>
          <a:xfrm>
            <a:off x="20" y="152"/>
            <a:ext cx="12191980" cy="6857848"/>
          </a:xfrm>
          <a:prstGeom prst="rect">
            <a:avLst/>
          </a:prstGeom>
        </p:spPr>
      </p:pic>
      <p:sp>
        <p:nvSpPr>
          <p:cNvPr id="2" name="Başlık 1"/>
          <p:cNvSpPr>
            <a:spLocks noGrp="1"/>
          </p:cNvSpPr>
          <p:nvPr>
            <p:ph type="ctrTitle"/>
          </p:nvPr>
        </p:nvSpPr>
        <p:spPr>
          <a:xfrm>
            <a:off x="1078992" y="1143000"/>
            <a:ext cx="9052560" cy="3546179"/>
          </a:xfrm>
        </p:spPr>
        <p:txBody>
          <a:bodyPr>
            <a:normAutofit/>
          </a:bodyPr>
          <a:lstStyle/>
          <a:p>
            <a:r>
              <a:rPr lang="tr-TR" sz="5000" b="1" dirty="0">
                <a:cs typeface="Calibri Light"/>
              </a:rPr>
              <a:t>ENSEMBLE LEARNING(TOPLULUK ÖĞRENMESİ), BAGGING, BOOSTING VE RASTGELE ALTUZAY</a:t>
            </a:r>
          </a:p>
          <a:p>
            <a:endParaRPr lang="tr-TR" sz="5000">
              <a:cs typeface="Calibri Light"/>
            </a:endParaRPr>
          </a:p>
        </p:txBody>
      </p:sp>
      <p:sp>
        <p:nvSpPr>
          <p:cNvPr id="3" name="Alt Başlık 2"/>
          <p:cNvSpPr>
            <a:spLocks noGrp="1"/>
          </p:cNvSpPr>
          <p:nvPr>
            <p:ph type="subTitle" idx="1"/>
          </p:nvPr>
        </p:nvSpPr>
        <p:spPr>
          <a:xfrm>
            <a:off x="1078992" y="5010912"/>
            <a:ext cx="9052560" cy="704088"/>
          </a:xfrm>
        </p:spPr>
        <p:txBody>
          <a:bodyPr>
            <a:normAutofit/>
          </a:bodyPr>
          <a:lstStyle/>
          <a:p>
            <a:pPr>
              <a:lnSpc>
                <a:spcPct val="90000"/>
              </a:lnSpc>
            </a:pPr>
            <a:r>
              <a:rPr lang="tr-TR" sz="1700"/>
              <a:t>HAZIRLAYAN:ENES ÖZ</a:t>
            </a:r>
          </a:p>
          <a:p>
            <a:pPr>
              <a:lnSpc>
                <a:spcPct val="90000"/>
              </a:lnSpc>
            </a:pPr>
            <a:r>
              <a:rPr lang="tr-TR" sz="1700"/>
              <a:t>NUMARASI:20410051061</a:t>
            </a:r>
          </a:p>
        </p:txBody>
      </p:sp>
      <p:cxnSp>
        <p:nvCxnSpPr>
          <p:cNvPr id="20" name="Straight Connector 1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A1630C-7B3B-10BB-5CEB-D4627DE3A4E1}"/>
              </a:ext>
            </a:extLst>
          </p:cNvPr>
          <p:cNvSpPr>
            <a:spLocks noGrp="1"/>
          </p:cNvSpPr>
          <p:nvPr>
            <p:ph type="title"/>
          </p:nvPr>
        </p:nvSpPr>
        <p:spPr>
          <a:xfrm>
            <a:off x="758952" y="379475"/>
            <a:ext cx="10671048" cy="1554480"/>
          </a:xfrm>
        </p:spPr>
        <p:txBody>
          <a:bodyPr anchor="ctr">
            <a:normAutofit/>
          </a:bodyPr>
          <a:lstStyle/>
          <a:p>
            <a:r>
              <a:rPr lang="tr-TR" dirty="0">
                <a:solidFill>
                  <a:schemeClr val="bg1"/>
                </a:solidFill>
              </a:rPr>
              <a:t>BOOSTING</a:t>
            </a:r>
          </a:p>
        </p:txBody>
      </p:sp>
      <p:sp>
        <p:nvSpPr>
          <p:cNvPr id="3" name="İçerik Yer Tutucusu 2">
            <a:extLst>
              <a:ext uri="{FF2B5EF4-FFF2-40B4-BE49-F238E27FC236}">
                <a16:creationId xmlns:a16="http://schemas.microsoft.com/office/drawing/2014/main" id="{35E272ED-03A9-7D68-31A4-909407A6B018}"/>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tr-TR" dirty="0" err="1">
                <a:ea typeface="+mn-lt"/>
                <a:cs typeface="+mn-lt"/>
              </a:rPr>
              <a:t>Boosting</a:t>
            </a:r>
            <a:r>
              <a:rPr lang="tr-TR" dirty="0">
                <a:ea typeface="+mn-lt"/>
                <a:cs typeface="+mn-lt"/>
              </a:rPr>
              <a:t> (Arttırma), bir çok zayıf öğreniciyi (</a:t>
            </a:r>
            <a:r>
              <a:rPr lang="tr-TR" dirty="0" err="1">
                <a:ea typeface="+mn-lt"/>
                <a:cs typeface="+mn-lt"/>
              </a:rPr>
              <a:t>weak</a:t>
            </a:r>
            <a:r>
              <a:rPr lang="tr-TR" dirty="0">
                <a:ea typeface="+mn-lt"/>
                <a:cs typeface="+mn-lt"/>
              </a:rPr>
              <a:t> </a:t>
            </a:r>
            <a:r>
              <a:rPr lang="tr-TR" dirty="0" err="1">
                <a:ea typeface="+mn-lt"/>
                <a:cs typeface="+mn-lt"/>
              </a:rPr>
              <a:t>learner</a:t>
            </a:r>
            <a:r>
              <a:rPr lang="tr-TR" dirty="0">
                <a:ea typeface="+mn-lt"/>
                <a:cs typeface="+mn-lt"/>
              </a:rPr>
              <a:t>) bir araya getirerek bir güçlü öğrenici (</a:t>
            </a:r>
            <a:r>
              <a:rPr lang="tr-TR" dirty="0" err="1">
                <a:ea typeface="+mn-lt"/>
                <a:cs typeface="+mn-lt"/>
              </a:rPr>
              <a:t>strong</a:t>
            </a:r>
            <a:r>
              <a:rPr lang="tr-TR" dirty="0">
                <a:ea typeface="+mn-lt"/>
                <a:cs typeface="+mn-lt"/>
              </a:rPr>
              <a:t> </a:t>
            </a:r>
            <a:r>
              <a:rPr lang="tr-TR" dirty="0" err="1">
                <a:ea typeface="+mn-lt"/>
                <a:cs typeface="+mn-lt"/>
              </a:rPr>
              <a:t>learner</a:t>
            </a:r>
            <a:r>
              <a:rPr lang="tr-TR" dirty="0">
                <a:ea typeface="+mn-lt"/>
                <a:cs typeface="+mn-lt"/>
              </a:rPr>
              <a:t>) oluşturmaktır. Bir çok </a:t>
            </a:r>
            <a:r>
              <a:rPr lang="tr-TR" dirty="0" err="1">
                <a:ea typeface="+mn-lt"/>
                <a:cs typeface="+mn-lt"/>
              </a:rPr>
              <a:t>boosting</a:t>
            </a:r>
            <a:r>
              <a:rPr lang="tr-TR" dirty="0">
                <a:ea typeface="+mn-lt"/>
                <a:cs typeface="+mn-lt"/>
              </a:rPr>
              <a:t> metodunun temel yaklaşımı, tahmin edicileri kümülatif olarak eğitmektir. Genelde tahminleyici model olarak karar ağaçları kullanılır. Her ağaç orijinal bir veri kümesinin değiştirilmiş bir versiyonu ile eğitilir ve sonunda güçlü bir sınıflandırıcı oluşturulur.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8531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D4BB8F-CD0D-552D-6B3A-0B43D1ABA7D0}"/>
              </a:ext>
            </a:extLst>
          </p:cNvPr>
          <p:cNvSpPr>
            <a:spLocks noGrp="1"/>
          </p:cNvSpPr>
          <p:nvPr>
            <p:ph type="title"/>
          </p:nvPr>
        </p:nvSpPr>
        <p:spPr/>
        <p:txBody>
          <a:bodyPr/>
          <a:lstStyle/>
          <a:p>
            <a:r>
              <a:rPr lang="tr-TR" dirty="0" err="1"/>
              <a:t>Boosting</a:t>
            </a:r>
            <a:r>
              <a:rPr lang="tr-TR" dirty="0"/>
              <a:t> nasıl çalışır?</a:t>
            </a:r>
          </a:p>
        </p:txBody>
      </p:sp>
      <p:sp>
        <p:nvSpPr>
          <p:cNvPr id="3" name="İçerik Yer Tutucusu 2">
            <a:extLst>
              <a:ext uri="{FF2B5EF4-FFF2-40B4-BE49-F238E27FC236}">
                <a16:creationId xmlns:a16="http://schemas.microsoft.com/office/drawing/2014/main" id="{522B6E90-81B4-02F4-1C14-A0068557B0CD}"/>
              </a:ext>
            </a:extLst>
          </p:cNvPr>
          <p:cNvSpPr>
            <a:spLocks noGrp="1"/>
          </p:cNvSpPr>
          <p:nvPr>
            <p:ph idx="1"/>
          </p:nvPr>
        </p:nvSpPr>
        <p:spPr>
          <a:xfrm>
            <a:off x="5184648" y="758952"/>
            <a:ext cx="6245352" cy="5535694"/>
          </a:xfrm>
        </p:spPr>
        <p:txBody>
          <a:bodyPr vert="horz" lIns="91440" tIns="45720" rIns="91440" bIns="45720" rtlCol="0" anchor="t">
            <a:normAutofit fontScale="92500" lnSpcReduction="20000"/>
          </a:bodyPr>
          <a:lstStyle/>
          <a:p>
            <a:pPr marL="0" indent="0"/>
            <a:r>
              <a:rPr lang="tr-TR" dirty="0">
                <a:ea typeface="+mn-lt"/>
                <a:cs typeface="+mn-lt"/>
              </a:rPr>
              <a:t>  Orijinal veri kümesinden bir alt küme oluşturulur.</a:t>
            </a:r>
            <a:endParaRPr lang="tr-TR" dirty="0"/>
          </a:p>
          <a:p>
            <a:r>
              <a:rPr lang="tr-TR" dirty="0">
                <a:ea typeface="+mn-lt"/>
                <a:cs typeface="+mn-lt"/>
              </a:rPr>
              <a:t>Başlangıçta, tüm veri noktalarına eşit ağırlık verilir.</a:t>
            </a:r>
            <a:endParaRPr lang="tr-TR" dirty="0"/>
          </a:p>
          <a:p>
            <a:r>
              <a:rPr lang="tr-TR" dirty="0">
                <a:ea typeface="+mn-lt"/>
                <a:cs typeface="+mn-lt"/>
              </a:rPr>
              <a:t>Bu alt kümede bir temel model oluşturulur.</a:t>
            </a:r>
            <a:endParaRPr lang="tr-TR" dirty="0"/>
          </a:p>
          <a:p>
            <a:r>
              <a:rPr lang="tr-TR" dirty="0">
                <a:ea typeface="+mn-lt"/>
                <a:cs typeface="+mn-lt"/>
              </a:rPr>
              <a:t>Bu model, tüm veri kümesi için tahminler yapmak için kullanılır.</a:t>
            </a:r>
            <a:endParaRPr lang="tr-TR" dirty="0"/>
          </a:p>
          <a:p>
            <a:pPr marL="0" indent="0"/>
            <a:r>
              <a:rPr lang="en-US" dirty="0">
                <a:ea typeface="+mn-lt"/>
                <a:cs typeface="+mn-lt"/>
              </a:rPr>
              <a:t>  </a:t>
            </a:r>
            <a:r>
              <a:rPr lang="en-US" dirty="0" err="1">
                <a:ea typeface="+mn-lt"/>
                <a:cs typeface="+mn-lt"/>
              </a:rPr>
              <a:t>Hatalar</a:t>
            </a:r>
            <a:r>
              <a:rPr lang="en-US" dirty="0">
                <a:ea typeface="+mn-lt"/>
                <a:cs typeface="+mn-lt"/>
              </a:rPr>
              <a:t> </a:t>
            </a:r>
            <a:r>
              <a:rPr lang="en-US" dirty="0" err="1">
                <a:ea typeface="+mn-lt"/>
                <a:cs typeface="+mn-lt"/>
              </a:rPr>
              <a:t>gerçek</a:t>
            </a:r>
            <a:r>
              <a:rPr lang="en-US" dirty="0">
                <a:ea typeface="+mn-lt"/>
                <a:cs typeface="+mn-lt"/>
              </a:rPr>
              <a:t> </a:t>
            </a:r>
            <a:r>
              <a:rPr lang="en-US" dirty="0" err="1">
                <a:ea typeface="+mn-lt"/>
                <a:cs typeface="+mn-lt"/>
              </a:rPr>
              <a:t>değerler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öngörülen</a:t>
            </a:r>
            <a:r>
              <a:rPr lang="en-US" dirty="0">
                <a:ea typeface="+mn-lt"/>
                <a:cs typeface="+mn-lt"/>
              </a:rPr>
              <a:t> değerler kullanılarak hesaplanır.</a:t>
            </a:r>
          </a:p>
          <a:p>
            <a:r>
              <a:rPr lang="en-US" dirty="0" err="1">
                <a:ea typeface="+mn-lt"/>
                <a:cs typeface="+mn-lt"/>
              </a:rPr>
              <a:t>Yanlış</a:t>
            </a:r>
            <a:r>
              <a:rPr lang="en-US" dirty="0">
                <a:ea typeface="+mn-lt"/>
                <a:cs typeface="+mn-lt"/>
              </a:rPr>
              <a:t> </a:t>
            </a:r>
            <a:r>
              <a:rPr lang="en-US" dirty="0" err="1">
                <a:ea typeface="+mn-lt"/>
                <a:cs typeface="+mn-lt"/>
              </a:rPr>
              <a:t>öngörülen</a:t>
            </a:r>
            <a:r>
              <a:rPr lang="en-US" dirty="0">
                <a:ea typeface="+mn-lt"/>
                <a:cs typeface="+mn-lt"/>
              </a:rPr>
              <a:t> </a:t>
            </a:r>
            <a:r>
              <a:rPr lang="en-US" dirty="0" err="1">
                <a:ea typeface="+mn-lt"/>
                <a:cs typeface="+mn-lt"/>
              </a:rPr>
              <a:t>gözlemlere</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ağırlık</a:t>
            </a:r>
            <a:r>
              <a:rPr lang="en-US" dirty="0">
                <a:ea typeface="+mn-lt"/>
                <a:cs typeface="+mn-lt"/>
              </a:rPr>
              <a:t> </a:t>
            </a:r>
            <a:r>
              <a:rPr lang="en-US" dirty="0" err="1">
                <a:ea typeface="+mn-lt"/>
                <a:cs typeface="+mn-lt"/>
              </a:rPr>
              <a:t>verilir</a:t>
            </a:r>
            <a:r>
              <a:rPr lang="en-US" dirty="0">
                <a:ea typeface="+mn-lt"/>
                <a:cs typeface="+mn-lt"/>
              </a:rPr>
              <a:t>.</a:t>
            </a:r>
          </a:p>
          <a:p>
            <a:pPr marL="0" indent="0"/>
            <a:r>
              <a:rPr lang="en-US" dirty="0">
                <a:ea typeface="+mn-lt"/>
                <a:cs typeface="+mn-lt"/>
              </a:rPr>
              <a:t>  </a:t>
            </a:r>
            <a:r>
              <a:rPr lang="en-US" dirty="0" err="1">
                <a:ea typeface="+mn-lt"/>
                <a:cs typeface="+mn-lt"/>
              </a:rPr>
              <a:t>Başka</a:t>
            </a:r>
            <a:r>
              <a:rPr lang="en-US" dirty="0">
                <a:ea typeface="+mn-lt"/>
                <a:cs typeface="+mn-lt"/>
              </a:rPr>
              <a:t> </a:t>
            </a:r>
            <a:r>
              <a:rPr lang="en-US" dirty="0" err="1">
                <a:ea typeface="+mn-lt"/>
                <a:cs typeface="+mn-lt"/>
              </a:rPr>
              <a:t>bir</a:t>
            </a:r>
            <a:r>
              <a:rPr lang="en-US" dirty="0">
                <a:ea typeface="+mn-lt"/>
                <a:cs typeface="+mn-lt"/>
              </a:rPr>
              <a:t> model </a:t>
            </a:r>
            <a:r>
              <a:rPr lang="en-US" dirty="0" err="1">
                <a:ea typeface="+mn-lt"/>
                <a:cs typeface="+mn-lt"/>
              </a:rPr>
              <a:t>oluşturulur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setinde</a:t>
            </a:r>
            <a:r>
              <a:rPr lang="en-US" dirty="0">
                <a:ea typeface="+mn-lt"/>
                <a:cs typeface="+mn-lt"/>
              </a:rPr>
              <a:t> </a:t>
            </a:r>
            <a:r>
              <a:rPr lang="en-US" dirty="0" err="1">
                <a:ea typeface="+mn-lt"/>
                <a:cs typeface="+mn-lt"/>
              </a:rPr>
              <a:t>tahminler</a:t>
            </a:r>
            <a:r>
              <a:rPr lang="en-US" dirty="0">
                <a:ea typeface="+mn-lt"/>
                <a:cs typeface="+mn-lt"/>
              </a:rPr>
              <a:t> </a:t>
            </a:r>
            <a:r>
              <a:rPr lang="en-US" dirty="0" err="1">
                <a:ea typeface="+mn-lt"/>
                <a:cs typeface="+mn-lt"/>
              </a:rPr>
              <a:t>yapılır</a:t>
            </a:r>
            <a:r>
              <a:rPr lang="en-US" dirty="0">
                <a:ea typeface="+mn-lt"/>
                <a:cs typeface="+mn-lt"/>
              </a:rPr>
              <a:t>.</a:t>
            </a:r>
            <a:br>
              <a:rPr lang="en-US" dirty="0">
                <a:ea typeface="+mn-lt"/>
                <a:cs typeface="+mn-lt"/>
              </a:rPr>
            </a:br>
            <a:r>
              <a:rPr lang="en-US" dirty="0">
                <a:ea typeface="+mn-lt"/>
                <a:cs typeface="+mn-lt"/>
              </a:rPr>
              <a:t>    (Bu model </a:t>
            </a:r>
            <a:r>
              <a:rPr lang="en-US" dirty="0" err="1">
                <a:ea typeface="+mn-lt"/>
                <a:cs typeface="+mn-lt"/>
              </a:rPr>
              <a:t>önceki</a:t>
            </a:r>
            <a:r>
              <a:rPr lang="en-US" dirty="0">
                <a:ea typeface="+mn-lt"/>
                <a:cs typeface="+mn-lt"/>
              </a:rPr>
              <a:t> </a:t>
            </a:r>
            <a:r>
              <a:rPr lang="en-US" dirty="0" err="1">
                <a:ea typeface="+mn-lt"/>
                <a:cs typeface="+mn-lt"/>
              </a:rPr>
              <a:t>modeldeki</a:t>
            </a:r>
            <a:r>
              <a:rPr lang="en-US" dirty="0">
                <a:ea typeface="+mn-lt"/>
                <a:cs typeface="+mn-lt"/>
              </a:rPr>
              <a:t> </a:t>
            </a:r>
            <a:r>
              <a:rPr lang="en-US" dirty="0" err="1">
                <a:ea typeface="+mn-lt"/>
                <a:cs typeface="+mn-lt"/>
              </a:rPr>
              <a:t>hataları</a:t>
            </a:r>
            <a:r>
              <a:rPr lang="en-US" dirty="0">
                <a:ea typeface="+mn-lt"/>
                <a:cs typeface="+mn-lt"/>
              </a:rPr>
              <a:t> </a:t>
            </a:r>
            <a:r>
              <a:rPr lang="en-US" dirty="0" err="1">
                <a:ea typeface="+mn-lt"/>
                <a:cs typeface="+mn-lt"/>
              </a:rPr>
              <a:t>düzeltmeye</a:t>
            </a:r>
            <a:r>
              <a:rPr lang="en-US" dirty="0">
                <a:ea typeface="+mn-lt"/>
                <a:cs typeface="+mn-lt"/>
              </a:rPr>
              <a:t> </a:t>
            </a:r>
            <a:r>
              <a:rPr lang="en-US" dirty="0" err="1">
                <a:ea typeface="+mn-lt"/>
                <a:cs typeface="+mn-lt"/>
              </a:rPr>
              <a:t>çalışır</a:t>
            </a:r>
            <a:r>
              <a:rPr lang="en-US" dirty="0">
                <a:ea typeface="+mn-lt"/>
                <a:cs typeface="+mn-lt"/>
              </a:rPr>
              <a:t>.)</a:t>
            </a:r>
            <a:endParaRPr lang="en-US" dirty="0"/>
          </a:p>
          <a:p>
            <a:r>
              <a:rPr lang="en-US" dirty="0">
                <a:ea typeface="+mn-lt"/>
                <a:cs typeface="+mn-lt"/>
              </a:rPr>
              <a:t>Benzer </a:t>
            </a:r>
            <a:r>
              <a:rPr lang="en-US" dirty="0" err="1">
                <a:ea typeface="+mn-lt"/>
                <a:cs typeface="+mn-lt"/>
              </a:rPr>
              <a:t>şekilde</a:t>
            </a:r>
            <a:r>
              <a:rPr lang="en-US" dirty="0">
                <a:ea typeface="+mn-lt"/>
                <a:cs typeface="+mn-lt"/>
              </a:rPr>
              <a:t>, her </a:t>
            </a:r>
            <a:r>
              <a:rPr lang="en-US" dirty="0" err="1">
                <a:ea typeface="+mn-lt"/>
                <a:cs typeface="+mn-lt"/>
              </a:rPr>
              <a:t>biri</a:t>
            </a:r>
            <a:r>
              <a:rPr lang="en-US" dirty="0">
                <a:ea typeface="+mn-lt"/>
                <a:cs typeface="+mn-lt"/>
              </a:rPr>
              <a:t> </a:t>
            </a:r>
            <a:r>
              <a:rPr lang="en-US" dirty="0" err="1">
                <a:ea typeface="+mn-lt"/>
                <a:cs typeface="+mn-lt"/>
              </a:rPr>
              <a:t>önceki</a:t>
            </a:r>
            <a:r>
              <a:rPr lang="en-US" dirty="0">
                <a:ea typeface="+mn-lt"/>
                <a:cs typeface="+mn-lt"/>
              </a:rPr>
              <a:t> </a:t>
            </a:r>
            <a:r>
              <a:rPr lang="en-US" dirty="0" err="1">
                <a:ea typeface="+mn-lt"/>
                <a:cs typeface="+mn-lt"/>
              </a:rPr>
              <a:t>modelin</a:t>
            </a:r>
            <a:r>
              <a:rPr lang="en-US" dirty="0">
                <a:ea typeface="+mn-lt"/>
                <a:cs typeface="+mn-lt"/>
              </a:rPr>
              <a:t> </a:t>
            </a:r>
            <a:r>
              <a:rPr lang="en-US" dirty="0" err="1">
                <a:ea typeface="+mn-lt"/>
                <a:cs typeface="+mn-lt"/>
              </a:rPr>
              <a:t>hatalarını</a:t>
            </a:r>
            <a:r>
              <a:rPr lang="en-US" dirty="0">
                <a:ea typeface="+mn-lt"/>
                <a:cs typeface="+mn-lt"/>
              </a:rPr>
              <a:t> </a:t>
            </a:r>
            <a:r>
              <a:rPr lang="en-US" dirty="0" err="1">
                <a:ea typeface="+mn-lt"/>
                <a:cs typeface="+mn-lt"/>
              </a:rPr>
              <a:t>düzelten</a:t>
            </a:r>
            <a:r>
              <a:rPr lang="en-US" dirty="0">
                <a:ea typeface="+mn-lt"/>
                <a:cs typeface="+mn-lt"/>
              </a:rPr>
              <a:t> </a:t>
            </a:r>
            <a:r>
              <a:rPr lang="en-US" dirty="0" err="1">
                <a:ea typeface="+mn-lt"/>
                <a:cs typeface="+mn-lt"/>
              </a:rPr>
              <a:t>çoklu</a:t>
            </a:r>
            <a:r>
              <a:rPr lang="en-US" dirty="0">
                <a:ea typeface="+mn-lt"/>
                <a:cs typeface="+mn-lt"/>
              </a:rPr>
              <a:t> </a:t>
            </a:r>
            <a:r>
              <a:rPr lang="en-US" dirty="0" err="1">
                <a:ea typeface="+mn-lt"/>
                <a:cs typeface="+mn-lt"/>
              </a:rPr>
              <a:t>modeller</a:t>
            </a:r>
            <a:r>
              <a:rPr lang="en-US" dirty="0">
                <a:ea typeface="+mn-lt"/>
                <a:cs typeface="+mn-lt"/>
              </a:rPr>
              <a:t> </a:t>
            </a:r>
            <a:r>
              <a:rPr lang="en-US" dirty="0" err="1">
                <a:ea typeface="+mn-lt"/>
                <a:cs typeface="+mn-lt"/>
              </a:rPr>
              <a:t>oluşturulur</a:t>
            </a:r>
            <a:r>
              <a:rPr lang="en-US" dirty="0">
                <a:ea typeface="+mn-lt"/>
                <a:cs typeface="+mn-lt"/>
              </a:rPr>
              <a:t>.</a:t>
            </a:r>
            <a:endParaRPr lang="en-US" dirty="0"/>
          </a:p>
          <a:p>
            <a:r>
              <a:rPr lang="en-US" dirty="0">
                <a:ea typeface="+mn-lt"/>
                <a:cs typeface="+mn-lt"/>
              </a:rPr>
              <a:t>Son model (</a:t>
            </a:r>
            <a:r>
              <a:rPr lang="en-US" dirty="0" err="1">
                <a:ea typeface="+mn-lt"/>
                <a:cs typeface="+mn-lt"/>
              </a:rPr>
              <a:t>güçlü</a:t>
            </a:r>
            <a:r>
              <a:rPr lang="en-US" dirty="0">
                <a:ea typeface="+mn-lt"/>
                <a:cs typeface="+mn-lt"/>
              </a:rPr>
              <a:t> </a:t>
            </a:r>
            <a:r>
              <a:rPr lang="en-US" dirty="0" err="1">
                <a:ea typeface="+mn-lt"/>
                <a:cs typeface="+mn-lt"/>
              </a:rPr>
              <a:t>öğrenen</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modellerin</a:t>
            </a:r>
            <a:r>
              <a:rPr lang="en-US" dirty="0">
                <a:ea typeface="+mn-lt"/>
                <a:cs typeface="+mn-lt"/>
              </a:rPr>
              <a:t> </a:t>
            </a:r>
            <a:r>
              <a:rPr lang="en-US" dirty="0" err="1">
                <a:ea typeface="+mn-lt"/>
                <a:cs typeface="+mn-lt"/>
              </a:rPr>
              <a:t>ağırlıklı</a:t>
            </a:r>
            <a:r>
              <a:rPr lang="en-US" dirty="0">
                <a:ea typeface="+mn-lt"/>
                <a:cs typeface="+mn-lt"/>
              </a:rPr>
              <a:t> </a:t>
            </a:r>
            <a:r>
              <a:rPr lang="en-US" dirty="0" err="1">
                <a:ea typeface="+mn-lt"/>
                <a:cs typeface="+mn-lt"/>
              </a:rPr>
              <a:t>ortalamasıdır</a:t>
            </a:r>
            <a:r>
              <a:rPr lang="en-US" dirty="0">
                <a:ea typeface="+mn-lt"/>
                <a:cs typeface="+mn-lt"/>
              </a:rPr>
              <a:t>.</a:t>
            </a:r>
            <a:endParaRPr lang="en-US" dirty="0"/>
          </a:p>
          <a:p>
            <a:endParaRPr lang="en-US" dirty="0"/>
          </a:p>
          <a:p>
            <a:endParaRPr lang="en-US" dirty="0"/>
          </a:p>
        </p:txBody>
      </p:sp>
    </p:spTree>
    <p:extLst>
      <p:ext uri="{BB962C8B-B14F-4D97-AF65-F5344CB8AC3E}">
        <p14:creationId xmlns:p14="http://schemas.microsoft.com/office/powerpoint/2010/main" val="362249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468F603F-933F-A6FD-EC70-B301382FC7DD}"/>
              </a:ext>
            </a:extLst>
          </p:cNvPr>
          <p:cNvPicPr>
            <a:picLocks noGrp="1" noChangeAspect="1"/>
          </p:cNvPicPr>
          <p:nvPr>
            <p:ph idx="1"/>
          </p:nvPr>
        </p:nvPicPr>
        <p:blipFill>
          <a:blip r:embed="rId2"/>
          <a:stretch>
            <a:fillRect/>
          </a:stretch>
        </p:blipFill>
        <p:spPr>
          <a:xfrm>
            <a:off x="405686" y="100480"/>
            <a:ext cx="11372388" cy="6259973"/>
          </a:xfrm>
        </p:spPr>
      </p:pic>
    </p:spTree>
    <p:extLst>
      <p:ext uri="{BB962C8B-B14F-4D97-AF65-F5344CB8AC3E}">
        <p14:creationId xmlns:p14="http://schemas.microsoft.com/office/powerpoint/2010/main" val="171051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696A4F-563B-54C7-F37D-B4C335DEAB1D}"/>
              </a:ext>
            </a:extLst>
          </p:cNvPr>
          <p:cNvSpPr>
            <a:spLocks noGrp="1"/>
          </p:cNvSpPr>
          <p:nvPr>
            <p:ph type="title"/>
          </p:nvPr>
        </p:nvSpPr>
        <p:spPr>
          <a:xfrm>
            <a:off x="655471" y="758952"/>
            <a:ext cx="3934817" cy="4754880"/>
          </a:xfrm>
        </p:spPr>
        <p:txBody>
          <a:bodyPr>
            <a:normAutofit fontScale="90000"/>
          </a:bodyPr>
          <a:lstStyle/>
          <a:p>
            <a:r>
              <a:rPr lang="tr-TR" b="1" i="0" dirty="0"/>
              <a:t>Torbalama ve Arttırma Tekniklerine Dayalı Algoritmalar</a:t>
            </a:r>
            <a:endParaRPr lang="tr-TR" dirty="0"/>
          </a:p>
          <a:p>
            <a:endParaRPr lang="tr-TR" dirty="0"/>
          </a:p>
        </p:txBody>
      </p:sp>
      <p:sp>
        <p:nvSpPr>
          <p:cNvPr id="3" name="İçerik Yer Tutucusu 2">
            <a:extLst>
              <a:ext uri="{FF2B5EF4-FFF2-40B4-BE49-F238E27FC236}">
                <a16:creationId xmlns:a16="http://schemas.microsoft.com/office/drawing/2014/main" id="{C7131CCE-D3C6-8442-B8F0-22764B9CBCC4}"/>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 </a:t>
            </a:r>
            <a:r>
              <a:rPr lang="tr-TR" b="1" dirty="0">
                <a:ea typeface="+mn-lt"/>
                <a:cs typeface="+mn-lt"/>
              </a:rPr>
              <a:t> Torbalama algoritmaları:</a:t>
            </a:r>
            <a:endParaRPr lang="tr-TR" b="1" dirty="0"/>
          </a:p>
          <a:p>
            <a:pPr marL="0" indent="0">
              <a:buNone/>
            </a:pPr>
            <a:r>
              <a:rPr lang="tr-TR" dirty="0">
                <a:ea typeface="+mn-lt"/>
                <a:cs typeface="+mn-lt"/>
              </a:rPr>
              <a:t>        -</a:t>
            </a:r>
            <a:r>
              <a:rPr lang="tr-TR" dirty="0" err="1">
                <a:ea typeface="+mn-lt"/>
                <a:cs typeface="+mn-lt"/>
              </a:rPr>
              <a:t>Bagging</a:t>
            </a:r>
            <a:r>
              <a:rPr lang="tr-TR" dirty="0">
                <a:ea typeface="+mn-lt"/>
                <a:cs typeface="+mn-lt"/>
              </a:rPr>
              <a:t> meta-</a:t>
            </a:r>
            <a:r>
              <a:rPr lang="tr-TR" dirty="0" err="1">
                <a:ea typeface="+mn-lt"/>
                <a:cs typeface="+mn-lt"/>
              </a:rPr>
              <a:t>estimator</a:t>
            </a:r>
            <a:endParaRPr lang="tr-TR" dirty="0" err="1"/>
          </a:p>
          <a:p>
            <a:pPr marL="0" indent="0">
              <a:buNone/>
            </a:pPr>
            <a:r>
              <a:rPr lang="tr-TR" dirty="0">
                <a:ea typeface="+mn-lt"/>
                <a:cs typeface="+mn-lt"/>
              </a:rPr>
              <a:t>        -</a:t>
            </a:r>
            <a:r>
              <a:rPr lang="tr-TR" dirty="0" err="1">
                <a:ea typeface="+mn-lt"/>
                <a:cs typeface="+mn-lt"/>
              </a:rPr>
              <a:t>Random</a:t>
            </a:r>
            <a:r>
              <a:rPr lang="tr-TR" dirty="0">
                <a:ea typeface="+mn-lt"/>
                <a:cs typeface="+mn-lt"/>
              </a:rPr>
              <a:t> </a:t>
            </a:r>
            <a:r>
              <a:rPr lang="tr-TR" dirty="0" err="1">
                <a:ea typeface="+mn-lt"/>
                <a:cs typeface="+mn-lt"/>
              </a:rPr>
              <a:t>Forest</a:t>
            </a:r>
            <a:endParaRPr lang="tr-TR" dirty="0" err="1"/>
          </a:p>
          <a:p>
            <a:r>
              <a:rPr lang="tr-TR" b="1" dirty="0">
                <a:ea typeface="+mn-lt"/>
                <a:cs typeface="+mn-lt"/>
              </a:rPr>
              <a:t>Yükseltme algoritmaları:</a:t>
            </a:r>
            <a:endParaRPr lang="tr-TR" b="1" dirty="0"/>
          </a:p>
          <a:p>
            <a:pPr marL="0" indent="0">
              <a:buNone/>
            </a:pPr>
            <a:r>
              <a:rPr lang="tr-TR" dirty="0">
                <a:ea typeface="+mn-lt"/>
                <a:cs typeface="+mn-lt"/>
              </a:rPr>
              <a:t>         - </a:t>
            </a:r>
            <a:r>
              <a:rPr lang="tr-TR" dirty="0" err="1">
                <a:ea typeface="+mn-lt"/>
                <a:cs typeface="+mn-lt"/>
              </a:rPr>
              <a:t>AdaBoost</a:t>
            </a:r>
            <a:endParaRPr lang="tr-TR" dirty="0" err="1"/>
          </a:p>
          <a:p>
            <a:pPr marL="0" indent="0">
              <a:buNone/>
            </a:pPr>
            <a:r>
              <a:rPr lang="tr-TR" dirty="0">
                <a:ea typeface="+mn-lt"/>
                <a:cs typeface="+mn-lt"/>
              </a:rPr>
              <a:t>         - GBM</a:t>
            </a:r>
            <a:endParaRPr lang="tr-TR" dirty="0"/>
          </a:p>
          <a:p>
            <a:pPr marL="0" indent="0">
              <a:buNone/>
            </a:pPr>
            <a:r>
              <a:rPr lang="tr-TR" dirty="0">
                <a:ea typeface="+mn-lt"/>
                <a:cs typeface="+mn-lt"/>
              </a:rPr>
              <a:t>         - XGBM</a:t>
            </a:r>
            <a:endParaRPr lang="tr-TR" dirty="0"/>
          </a:p>
          <a:p>
            <a:endParaRPr lang="tr-TR" dirty="0"/>
          </a:p>
        </p:txBody>
      </p:sp>
    </p:spTree>
    <p:extLst>
      <p:ext uri="{BB962C8B-B14F-4D97-AF65-F5344CB8AC3E}">
        <p14:creationId xmlns:p14="http://schemas.microsoft.com/office/powerpoint/2010/main" val="17691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0ACFDE-27BB-ECDD-D774-B95253BED1C7}"/>
              </a:ext>
            </a:extLst>
          </p:cNvPr>
          <p:cNvSpPr>
            <a:spLocks noGrp="1"/>
          </p:cNvSpPr>
          <p:nvPr>
            <p:ph type="title"/>
          </p:nvPr>
        </p:nvSpPr>
        <p:spPr/>
        <p:txBody>
          <a:bodyPr vert="horz" lIns="91440" tIns="45720" rIns="91440" bIns="45720" rtlCol="0" anchor="ctr">
            <a:normAutofit/>
          </a:bodyPr>
          <a:lstStyle/>
          <a:p>
            <a:pPr algn="ctr"/>
            <a:r>
              <a:rPr lang="tr-TR" dirty="0" err="1"/>
              <a:t>AdaBoost</a:t>
            </a:r>
          </a:p>
        </p:txBody>
      </p:sp>
      <p:sp>
        <p:nvSpPr>
          <p:cNvPr id="3" name="İçerik Yer Tutucusu 2">
            <a:extLst>
              <a:ext uri="{FF2B5EF4-FFF2-40B4-BE49-F238E27FC236}">
                <a16:creationId xmlns:a16="http://schemas.microsoft.com/office/drawing/2014/main" id="{5C17384D-A192-86F9-D0C2-F029B677B014}"/>
              </a:ext>
            </a:extLst>
          </p:cNvPr>
          <p:cNvSpPr>
            <a:spLocks noGrp="1"/>
          </p:cNvSpPr>
          <p:nvPr>
            <p:ph idx="1"/>
          </p:nvPr>
        </p:nvSpPr>
        <p:spPr/>
        <p:txBody>
          <a:bodyPr vert="horz" lIns="91440" tIns="45720" rIns="91440" bIns="45720" rtlCol="0" anchor="ctr">
            <a:normAutofit/>
          </a:bodyPr>
          <a:lstStyle/>
          <a:p>
            <a:r>
              <a:rPr lang="tr-TR" dirty="0">
                <a:ea typeface="+mn-lt"/>
                <a:cs typeface="+mn-lt"/>
              </a:rPr>
              <a:t>Adaptif </a:t>
            </a:r>
            <a:r>
              <a:rPr lang="tr-TR" dirty="0" err="1">
                <a:ea typeface="+mn-lt"/>
                <a:cs typeface="+mn-lt"/>
              </a:rPr>
              <a:t>Boosting</a:t>
            </a:r>
            <a:r>
              <a:rPr lang="tr-TR" dirty="0">
                <a:ea typeface="+mn-lt"/>
                <a:cs typeface="+mn-lt"/>
              </a:rPr>
              <a:t> veya </a:t>
            </a:r>
            <a:r>
              <a:rPr lang="tr-TR" dirty="0" err="1">
                <a:ea typeface="+mn-lt"/>
                <a:cs typeface="+mn-lt"/>
              </a:rPr>
              <a:t>AdaBoost</a:t>
            </a:r>
            <a:r>
              <a:rPr lang="tr-TR" dirty="0">
                <a:ea typeface="+mn-lt"/>
                <a:cs typeface="+mn-lt"/>
              </a:rPr>
              <a:t>, en basit yükseltme algoritmalarından biridir. Genellikle, karar ağaçları modelleme için kullanılır. Her biri son modeldeki hataları düzelten çoklu sıralı modeller oluşturulur. </a:t>
            </a:r>
            <a:r>
              <a:rPr lang="tr-TR" dirty="0" err="1">
                <a:ea typeface="+mn-lt"/>
                <a:cs typeface="+mn-lt"/>
              </a:rPr>
              <a:t>AdaBoost</a:t>
            </a:r>
            <a:r>
              <a:rPr lang="tr-TR" dirty="0">
                <a:ea typeface="+mn-lt"/>
                <a:cs typeface="+mn-lt"/>
              </a:rPr>
              <a:t>, yanlış tahmin edilen gözlemlere ağırlık atar ve sonraki model bu değerleri doğru şekilde tahmin etmek için çalışır.</a:t>
            </a:r>
            <a:endParaRPr lang="tr-TR" dirty="0"/>
          </a:p>
        </p:txBody>
      </p:sp>
    </p:spTree>
    <p:extLst>
      <p:ext uri="{BB962C8B-B14F-4D97-AF65-F5344CB8AC3E}">
        <p14:creationId xmlns:p14="http://schemas.microsoft.com/office/powerpoint/2010/main" val="77157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0FB427A9-C33F-DD71-0A1B-6D8A1CBF14B2}"/>
              </a:ext>
            </a:extLst>
          </p:cNvPr>
          <p:cNvPicPr>
            <a:picLocks noChangeAspect="1"/>
          </p:cNvPicPr>
          <p:nvPr/>
        </p:nvPicPr>
        <p:blipFill>
          <a:blip r:embed="rId2"/>
          <a:stretch>
            <a:fillRect/>
          </a:stretch>
        </p:blipFill>
        <p:spPr>
          <a:xfrm>
            <a:off x="199438" y="79406"/>
            <a:ext cx="11793125" cy="6753861"/>
          </a:xfrm>
          <a:prstGeom prst="rect">
            <a:avLst/>
          </a:prstGeom>
        </p:spPr>
      </p:pic>
    </p:spTree>
    <p:extLst>
      <p:ext uri="{BB962C8B-B14F-4D97-AF65-F5344CB8AC3E}">
        <p14:creationId xmlns:p14="http://schemas.microsoft.com/office/powerpoint/2010/main" val="278365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0C61F0-01E3-54EE-A8D2-7F97F0CE6EF1}"/>
              </a:ext>
            </a:extLst>
          </p:cNvPr>
          <p:cNvSpPr>
            <a:spLocks noGrp="1"/>
          </p:cNvSpPr>
          <p:nvPr>
            <p:ph type="title"/>
          </p:nvPr>
        </p:nvSpPr>
        <p:spPr/>
        <p:txBody>
          <a:bodyPr vert="horz" lIns="91440" tIns="45720" rIns="91440" bIns="45720" rtlCol="0" anchor="t">
            <a:normAutofit fontScale="90000"/>
          </a:bodyPr>
          <a:lstStyle/>
          <a:p>
            <a:pPr algn="ctr"/>
            <a:r>
              <a:rPr lang="tr-TR" b="1" i="0" dirty="0" err="1"/>
              <a:t>Gradient</a:t>
            </a:r>
            <a:r>
              <a:rPr lang="tr-TR" b="1" i="0" dirty="0"/>
              <a:t> </a:t>
            </a:r>
            <a:r>
              <a:rPr lang="tr-TR" b="1" i="0" dirty="0" err="1"/>
              <a:t>Boosting</a:t>
            </a:r>
            <a:r>
              <a:rPr lang="tr-TR" b="1" i="0" dirty="0"/>
              <a:t> (GBM) ve </a:t>
            </a:r>
            <a:r>
              <a:rPr lang="tr-TR" b="1" i="0" dirty="0" err="1"/>
              <a:t>XGBoost</a:t>
            </a:r>
            <a:endParaRPr lang="tr-TR" dirty="0" err="1"/>
          </a:p>
          <a:p>
            <a:pPr algn="ctr"/>
            <a:endParaRPr lang="tr-TR" b="1" i="0" dirty="0"/>
          </a:p>
          <a:p>
            <a:br>
              <a:rPr lang="en-US" dirty="0"/>
            </a:br>
            <a:endParaRPr lang="en-US" dirty="0"/>
          </a:p>
        </p:txBody>
      </p:sp>
      <p:sp>
        <p:nvSpPr>
          <p:cNvPr id="3" name="İçerik Yer Tutucusu 2">
            <a:extLst>
              <a:ext uri="{FF2B5EF4-FFF2-40B4-BE49-F238E27FC236}">
                <a16:creationId xmlns:a16="http://schemas.microsoft.com/office/drawing/2014/main" id="{264400E7-2964-D0AB-287C-A0970D33BF2D}"/>
              </a:ext>
            </a:extLst>
          </p:cNvPr>
          <p:cNvSpPr>
            <a:spLocks noGrp="1"/>
          </p:cNvSpPr>
          <p:nvPr>
            <p:ph idx="1"/>
          </p:nvPr>
        </p:nvSpPr>
        <p:spPr/>
        <p:txBody>
          <a:bodyPr vert="horz" lIns="91440" tIns="45720" rIns="91440" bIns="45720" rtlCol="0" anchor="t">
            <a:normAutofit/>
          </a:bodyPr>
          <a:lstStyle/>
          <a:p>
            <a:r>
              <a:rPr lang="tr-TR" dirty="0" err="1">
                <a:ea typeface="+mn-lt"/>
                <a:cs typeface="+mn-lt"/>
              </a:rPr>
              <a:t>Gradient</a:t>
            </a:r>
            <a:r>
              <a:rPr lang="tr-TR" dirty="0">
                <a:ea typeface="+mn-lt"/>
                <a:cs typeface="+mn-lt"/>
              </a:rPr>
              <a:t> </a:t>
            </a:r>
            <a:r>
              <a:rPr lang="tr-TR" dirty="0" err="1">
                <a:ea typeface="+mn-lt"/>
                <a:cs typeface="+mn-lt"/>
              </a:rPr>
              <a:t>Boosting</a:t>
            </a:r>
            <a:r>
              <a:rPr lang="tr-TR" dirty="0">
                <a:ea typeface="+mn-lt"/>
                <a:cs typeface="+mn-lt"/>
              </a:rPr>
              <a:t> veya GBM, hem regresyon hem de sınıflandırma problemleri için çalışan bir başka topluluk makine öğrenme algoritmasıdır. GBM, güçlü bir öğrenici oluşturmak için birtakım zayıf öğrenicileri birleştirerek, yükseltme tekniğini kullanır.</a:t>
            </a:r>
          </a:p>
          <a:p>
            <a:r>
              <a:rPr lang="tr-TR" dirty="0" err="1">
                <a:ea typeface="+mn-lt"/>
                <a:cs typeface="+mn-lt"/>
              </a:rPr>
              <a:t>XGBoost</a:t>
            </a:r>
            <a:r>
              <a:rPr lang="tr-TR" dirty="0">
                <a:ea typeface="+mn-lt"/>
                <a:cs typeface="+mn-lt"/>
              </a:rPr>
              <a:t> (</a:t>
            </a:r>
            <a:r>
              <a:rPr lang="tr-TR" dirty="0" err="1">
                <a:ea typeface="+mn-lt"/>
                <a:cs typeface="+mn-lt"/>
              </a:rPr>
              <a:t>extreme</a:t>
            </a:r>
            <a:r>
              <a:rPr lang="tr-TR" dirty="0">
                <a:ea typeface="+mn-lt"/>
                <a:cs typeface="+mn-lt"/>
              </a:rPr>
              <a:t> </a:t>
            </a:r>
            <a:r>
              <a:rPr lang="tr-TR" dirty="0" err="1">
                <a:ea typeface="+mn-lt"/>
                <a:cs typeface="+mn-lt"/>
              </a:rPr>
              <a:t>Gradient</a:t>
            </a:r>
            <a:r>
              <a:rPr lang="tr-TR" dirty="0">
                <a:ea typeface="+mn-lt"/>
                <a:cs typeface="+mn-lt"/>
              </a:rPr>
              <a:t> </a:t>
            </a:r>
            <a:r>
              <a:rPr lang="tr-TR" dirty="0" err="1">
                <a:ea typeface="+mn-lt"/>
                <a:cs typeface="+mn-lt"/>
              </a:rPr>
              <a:t>Boost</a:t>
            </a:r>
            <a:r>
              <a:rPr lang="tr-TR" dirty="0">
                <a:ea typeface="+mn-lt"/>
                <a:cs typeface="+mn-lt"/>
              </a:rPr>
              <a:t>), </a:t>
            </a:r>
            <a:r>
              <a:rPr lang="tr-TR" dirty="0" err="1">
                <a:ea typeface="+mn-lt"/>
                <a:cs typeface="+mn-lt"/>
              </a:rPr>
              <a:t>gradient</a:t>
            </a:r>
            <a:r>
              <a:rPr lang="tr-TR" dirty="0">
                <a:ea typeface="+mn-lt"/>
                <a:cs typeface="+mn-lt"/>
              </a:rPr>
              <a:t> </a:t>
            </a:r>
            <a:r>
              <a:rPr lang="tr-TR" dirty="0" err="1">
                <a:ea typeface="+mn-lt"/>
                <a:cs typeface="+mn-lt"/>
              </a:rPr>
              <a:t>boosting</a:t>
            </a:r>
            <a:r>
              <a:rPr lang="tr-TR" dirty="0">
                <a:ea typeface="+mn-lt"/>
                <a:cs typeface="+mn-lt"/>
              </a:rPr>
              <a:t> algoritmasının gelişmiş bir uygulamasıdır. XGBoost yüksek tahmin gücüne sahiptir ve diğer </a:t>
            </a:r>
            <a:r>
              <a:rPr lang="tr-TR" dirty="0" err="1">
                <a:ea typeface="+mn-lt"/>
                <a:cs typeface="+mn-lt"/>
              </a:rPr>
              <a:t>gradient</a:t>
            </a:r>
            <a:r>
              <a:rPr lang="tr-TR" dirty="0">
                <a:ea typeface="+mn-lt"/>
                <a:cs typeface="+mn-lt"/>
              </a:rPr>
              <a:t> </a:t>
            </a:r>
            <a:r>
              <a:rPr lang="tr-TR" dirty="0" err="1">
                <a:ea typeface="+mn-lt"/>
                <a:cs typeface="+mn-lt"/>
              </a:rPr>
              <a:t>boosting</a:t>
            </a:r>
            <a:r>
              <a:rPr lang="tr-TR" dirty="0">
                <a:ea typeface="+mn-lt"/>
                <a:cs typeface="+mn-lt"/>
              </a:rPr>
              <a:t> tekniklerinden neredeyse 10 kat daha hızlıdır.</a:t>
            </a:r>
            <a:endParaRPr lang="tr-TR" dirty="0"/>
          </a:p>
        </p:txBody>
      </p:sp>
    </p:spTree>
    <p:extLst>
      <p:ext uri="{BB962C8B-B14F-4D97-AF65-F5344CB8AC3E}">
        <p14:creationId xmlns:p14="http://schemas.microsoft.com/office/powerpoint/2010/main" val="203282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76161F-FE72-6C7D-16B0-668371ACE5A3}"/>
              </a:ext>
            </a:extLst>
          </p:cNvPr>
          <p:cNvSpPr>
            <a:spLocks noGrp="1"/>
          </p:cNvSpPr>
          <p:nvPr>
            <p:ph idx="1"/>
          </p:nvPr>
        </p:nvSpPr>
        <p:spPr>
          <a:xfrm>
            <a:off x="267090" y="758952"/>
            <a:ext cx="11162910" cy="4754880"/>
          </a:xfrm>
        </p:spPr>
        <p:txBody>
          <a:bodyPr vert="horz" lIns="91440" tIns="45720" rIns="91440" bIns="45720" rtlCol="0" anchor="t">
            <a:normAutofit/>
          </a:bodyPr>
          <a:lstStyle/>
          <a:p>
            <a:r>
              <a:rPr lang="tr-TR" b="1" dirty="0" err="1">
                <a:ea typeface="+mn-lt"/>
                <a:cs typeface="+mn-lt"/>
              </a:rPr>
              <a:t>Random</a:t>
            </a:r>
            <a:r>
              <a:rPr lang="tr-TR" b="1" dirty="0">
                <a:ea typeface="+mn-lt"/>
                <a:cs typeface="+mn-lt"/>
              </a:rPr>
              <a:t> </a:t>
            </a:r>
            <a:r>
              <a:rPr lang="tr-TR" b="1" dirty="0" err="1">
                <a:ea typeface="+mn-lt"/>
                <a:cs typeface="+mn-lt"/>
              </a:rPr>
              <a:t>Subspace</a:t>
            </a:r>
            <a:r>
              <a:rPr lang="tr-TR" b="1" dirty="0">
                <a:ea typeface="+mn-lt"/>
                <a:cs typeface="+mn-lt"/>
              </a:rPr>
              <a:t>(Rastgele Alt-uzay)</a:t>
            </a:r>
            <a:r>
              <a:rPr lang="tr-TR" dirty="0">
                <a:ea typeface="+mn-lt"/>
                <a:cs typeface="+mn-lt"/>
              </a:rPr>
              <a:t> tekniğinde, örnek olarak veri setinde P adet değişkenin var olduğu durumda, P’den daha az bir sayıda rastgele değişken seçilerek </a:t>
            </a:r>
            <a:r>
              <a:rPr lang="tr-TR" dirty="0" err="1">
                <a:ea typeface="+mn-lt"/>
                <a:cs typeface="+mn-lt"/>
              </a:rPr>
              <a:t>Bagging</a:t>
            </a:r>
            <a:r>
              <a:rPr lang="tr-TR" dirty="0">
                <a:ea typeface="+mn-lt"/>
                <a:cs typeface="+mn-lt"/>
              </a:rPr>
              <a:t> yönteminde oluşturulan her bir ağaç için, dallanmaların bu seçilen rastgele değişkenler üzerinden yapılması sağlanır. Bunun sonucunda değişkenler sayesinde de rastgelelik elde edilmiş olur.</a:t>
            </a:r>
          </a:p>
          <a:p>
            <a:r>
              <a:rPr lang="tr-TR" dirty="0">
                <a:ea typeface="+mn-lt"/>
                <a:cs typeface="+mn-lt"/>
              </a:rPr>
              <a:t>Böylelikle </a:t>
            </a:r>
            <a:r>
              <a:rPr lang="tr-TR" dirty="0" err="1">
                <a:ea typeface="+mn-lt"/>
                <a:cs typeface="+mn-lt"/>
              </a:rPr>
              <a:t>Breiman</a:t>
            </a:r>
            <a:r>
              <a:rPr lang="tr-TR" dirty="0">
                <a:ea typeface="+mn-lt"/>
                <a:cs typeface="+mn-lt"/>
              </a:rPr>
              <a:t> </a:t>
            </a:r>
            <a:r>
              <a:rPr lang="tr-TR" b="1" dirty="0" err="1">
                <a:ea typeface="+mn-lt"/>
                <a:cs typeface="+mn-lt"/>
              </a:rPr>
              <a:t>Bagging</a:t>
            </a:r>
            <a:r>
              <a:rPr lang="tr-TR" b="1" dirty="0">
                <a:ea typeface="+mn-lt"/>
                <a:cs typeface="+mn-lt"/>
              </a:rPr>
              <a:t> ve </a:t>
            </a:r>
            <a:r>
              <a:rPr lang="tr-TR" b="1" dirty="0" err="1">
                <a:ea typeface="+mn-lt"/>
                <a:cs typeface="+mn-lt"/>
              </a:rPr>
              <a:t>Random</a:t>
            </a:r>
            <a:r>
              <a:rPr lang="tr-TR" b="1" dirty="0">
                <a:ea typeface="+mn-lt"/>
                <a:cs typeface="+mn-lt"/>
              </a:rPr>
              <a:t> </a:t>
            </a:r>
            <a:r>
              <a:rPr lang="tr-TR" b="1" dirty="0" err="1">
                <a:ea typeface="+mn-lt"/>
                <a:cs typeface="+mn-lt"/>
              </a:rPr>
              <a:t>Subspace</a:t>
            </a:r>
            <a:r>
              <a:rPr lang="tr-TR" b="1" dirty="0">
                <a:ea typeface="+mn-lt"/>
                <a:cs typeface="+mn-lt"/>
              </a:rPr>
              <a:t> yöntemlerini birleştirerek </a:t>
            </a:r>
            <a:r>
              <a:rPr lang="tr-TR" b="1" dirty="0" err="1">
                <a:ea typeface="+mn-lt"/>
                <a:cs typeface="+mn-lt"/>
              </a:rPr>
              <a:t>Random</a:t>
            </a:r>
            <a:r>
              <a:rPr lang="tr-TR" b="1" dirty="0">
                <a:ea typeface="+mn-lt"/>
                <a:cs typeface="+mn-lt"/>
              </a:rPr>
              <a:t> </a:t>
            </a:r>
            <a:r>
              <a:rPr lang="tr-TR" b="1" dirty="0" err="1">
                <a:ea typeface="+mn-lt"/>
                <a:cs typeface="+mn-lt"/>
              </a:rPr>
              <a:t>Forest</a:t>
            </a:r>
            <a:r>
              <a:rPr lang="tr-TR" b="1" dirty="0">
                <a:ea typeface="+mn-lt"/>
                <a:cs typeface="+mn-lt"/>
              </a:rPr>
              <a:t> tekniğini oluşturdu</a:t>
            </a:r>
            <a:r>
              <a:rPr lang="tr-TR" dirty="0">
                <a:ea typeface="+mn-lt"/>
                <a:cs typeface="+mn-lt"/>
              </a:rPr>
              <a:t> ve hem gözlem birimlerinde hem de değişkenlerde rastgeleliği sağlayarak </a:t>
            </a:r>
            <a:r>
              <a:rPr lang="tr-TR" b="1" dirty="0">
                <a:ea typeface="+mn-lt"/>
                <a:cs typeface="+mn-lt"/>
              </a:rPr>
              <a:t>CART algoritmasındaki aşırı öğrenme </a:t>
            </a:r>
            <a:r>
              <a:rPr lang="tr-TR" b="1" dirty="0" err="1">
                <a:ea typeface="+mn-lt"/>
                <a:cs typeface="+mn-lt"/>
              </a:rPr>
              <a:t>meyiline</a:t>
            </a:r>
            <a:r>
              <a:rPr lang="tr-TR" b="1" dirty="0">
                <a:ea typeface="+mn-lt"/>
                <a:cs typeface="+mn-lt"/>
              </a:rPr>
              <a:t> karşı çözüm üretmiş</a:t>
            </a:r>
            <a:r>
              <a:rPr lang="tr-TR" dirty="0">
                <a:ea typeface="+mn-lt"/>
                <a:cs typeface="+mn-lt"/>
              </a:rPr>
              <a:t> oldu.</a:t>
            </a:r>
            <a:endParaRPr lang="tr-TR" dirty="0"/>
          </a:p>
        </p:txBody>
      </p:sp>
    </p:spTree>
    <p:extLst>
      <p:ext uri="{BB962C8B-B14F-4D97-AF65-F5344CB8AC3E}">
        <p14:creationId xmlns:p14="http://schemas.microsoft.com/office/powerpoint/2010/main" val="32868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8" name="Straight Connector 37">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B8F58F7-C5A4-DCBA-CCAD-9944E9F023FA}"/>
              </a:ext>
            </a:extLst>
          </p:cNvPr>
          <p:cNvSpPr>
            <a:spLocks noGrp="1"/>
          </p:cNvSpPr>
          <p:nvPr>
            <p:ph type="title"/>
          </p:nvPr>
        </p:nvSpPr>
        <p:spPr>
          <a:xfrm>
            <a:off x="1078992" y="1064526"/>
            <a:ext cx="9601200" cy="3200400"/>
          </a:xfrm>
        </p:spPr>
        <p:txBody>
          <a:bodyPr vert="horz" lIns="91440" tIns="45720" rIns="91440" bIns="45720" rtlCol="0" anchor="b">
            <a:normAutofit/>
          </a:bodyPr>
          <a:lstStyle/>
          <a:p>
            <a:r>
              <a:rPr lang="en-US" sz="7200">
                <a:solidFill>
                  <a:schemeClr val="bg1">
                    <a:lumMod val="85000"/>
                    <a:lumOff val="15000"/>
                  </a:schemeClr>
                </a:solidFill>
              </a:rPr>
              <a:t>Topluluk Öğrenmesi Nedir?</a:t>
            </a:r>
          </a:p>
        </p:txBody>
      </p:sp>
      <p:sp>
        <p:nvSpPr>
          <p:cNvPr id="44"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3464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1">
            <a:extLst>
              <a:ext uri="{FF2B5EF4-FFF2-40B4-BE49-F238E27FC236}">
                <a16:creationId xmlns:a16="http://schemas.microsoft.com/office/drawing/2014/main" id="{D836D0B3-8E22-1177-0031-A123B17F2921}"/>
              </a:ext>
            </a:extLst>
          </p:cNvPr>
          <p:cNvPicPr>
            <a:picLocks noGrp="1" noChangeAspect="1"/>
          </p:cNvPicPr>
          <p:nvPr>
            <p:ph idx="1"/>
          </p:nvPr>
        </p:nvPicPr>
        <p:blipFill rotWithShape="1">
          <a:blip r:embed="rId2"/>
          <a:stretch/>
        </p:blipFill>
        <p:spPr>
          <a:xfrm>
            <a:off x="5184775" y="994492"/>
            <a:ext cx="6245225" cy="4283229"/>
          </a:xfrm>
        </p:spPr>
      </p:pic>
      <p:sp>
        <p:nvSpPr>
          <p:cNvPr id="13" name="Metin kutusu 12">
            <a:extLst>
              <a:ext uri="{FF2B5EF4-FFF2-40B4-BE49-F238E27FC236}">
                <a16:creationId xmlns:a16="http://schemas.microsoft.com/office/drawing/2014/main" id="{45FA28B4-D002-060E-01A1-2BA1BEFC2879}"/>
              </a:ext>
            </a:extLst>
          </p:cNvPr>
          <p:cNvSpPr txBox="1"/>
          <p:nvPr/>
        </p:nvSpPr>
        <p:spPr>
          <a:xfrm>
            <a:off x="291629" y="2182519"/>
            <a:ext cx="47131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Klasik yaklaşımlarda genelde yan taraftaki popüler algoritmalardan biri veya birkaçı uygulanır ve elde edilen sonuçlar problemlerde ayrı ayrı ele alınır ve içlerinden en iyi </a:t>
            </a:r>
            <a:r>
              <a:rPr lang="tr-TR" dirty="0" err="1">
                <a:ea typeface="+mn-lt"/>
                <a:cs typeface="+mn-lt"/>
              </a:rPr>
              <a:t>tahminleyen</a:t>
            </a:r>
            <a:r>
              <a:rPr lang="tr-TR" dirty="0">
                <a:ea typeface="+mn-lt"/>
                <a:cs typeface="+mn-lt"/>
              </a:rPr>
              <a:t> model kullanılır.</a:t>
            </a:r>
            <a:endParaRPr lang="tr-TR" dirty="0"/>
          </a:p>
        </p:txBody>
      </p:sp>
    </p:spTree>
    <p:extLst>
      <p:ext uri="{BB962C8B-B14F-4D97-AF65-F5344CB8AC3E}">
        <p14:creationId xmlns:p14="http://schemas.microsoft.com/office/powerpoint/2010/main" val="232238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9E5509-A57F-D6F5-6545-4107F13C22DD}"/>
              </a:ext>
            </a:extLst>
          </p:cNvPr>
          <p:cNvSpPr>
            <a:spLocks noGrp="1"/>
          </p:cNvSpPr>
          <p:nvPr>
            <p:ph idx="1"/>
          </p:nvPr>
        </p:nvSpPr>
        <p:spPr>
          <a:xfrm>
            <a:off x="294001" y="593338"/>
            <a:ext cx="11499606" cy="3427671"/>
          </a:xfrm>
        </p:spPr>
        <p:txBody>
          <a:bodyPr vert="horz" lIns="91440" tIns="45720" rIns="91440" bIns="45720" rtlCol="0" anchor="t">
            <a:normAutofit/>
          </a:bodyPr>
          <a:lstStyle/>
          <a:p>
            <a:r>
              <a:rPr lang="tr-TR" dirty="0">
                <a:ea typeface="+mn-lt"/>
                <a:cs typeface="+mn-lt"/>
              </a:rPr>
              <a:t>Topluluk Öğrenmesin de ise tek bir temel öğrenici(</a:t>
            </a:r>
            <a:r>
              <a:rPr lang="tr-TR" dirty="0" err="1">
                <a:ea typeface="+mn-lt"/>
                <a:cs typeface="+mn-lt"/>
              </a:rPr>
              <a:t>base</a:t>
            </a:r>
            <a:r>
              <a:rPr lang="tr-TR" dirty="0">
                <a:ea typeface="+mn-lt"/>
                <a:cs typeface="+mn-lt"/>
              </a:rPr>
              <a:t> </a:t>
            </a:r>
            <a:r>
              <a:rPr lang="tr-TR" dirty="0" err="1">
                <a:ea typeface="+mn-lt"/>
                <a:cs typeface="+mn-lt"/>
              </a:rPr>
              <a:t>learner</a:t>
            </a:r>
            <a:r>
              <a:rPr lang="tr-TR" dirty="0">
                <a:ea typeface="+mn-lt"/>
                <a:cs typeface="+mn-lt"/>
              </a:rPr>
              <a:t>) model kullanmak yerine birden fazla </a:t>
            </a:r>
            <a:r>
              <a:rPr lang="tr-TR" dirty="0" err="1">
                <a:ea typeface="+mn-lt"/>
                <a:cs typeface="+mn-lt"/>
              </a:rPr>
              <a:t>modelleyici</a:t>
            </a:r>
            <a:r>
              <a:rPr lang="tr-TR" dirty="0">
                <a:ea typeface="+mn-lt"/>
                <a:cs typeface="+mn-lt"/>
              </a:rPr>
              <a:t> algoritmanın birlikte kullanılmasıyla yeni bir ana bir model oluşturulmasıdır. Tüm makine öğrenmesi problemlerinde uygulanabilir.</a:t>
            </a:r>
          </a:p>
          <a:p>
            <a:pPr marL="0" indent="0">
              <a:buNone/>
            </a:pPr>
            <a:endParaRPr lang="tr-TR" b="1" dirty="0"/>
          </a:p>
          <a:p>
            <a:pPr marL="0" indent="0">
              <a:buNone/>
            </a:pPr>
            <a:r>
              <a:rPr lang="tr-TR" b="1" dirty="0"/>
              <a:t>Nasıl Yapılır</a:t>
            </a:r>
            <a:endParaRPr lang="tr-TR" dirty="0"/>
          </a:p>
          <a:p>
            <a:r>
              <a:rPr lang="tr-TR" dirty="0">
                <a:ea typeface="+mn-lt"/>
                <a:cs typeface="+mn-lt"/>
              </a:rPr>
              <a:t>Veriden yeni alt kümeler elde edilir.</a:t>
            </a:r>
            <a:endParaRPr lang="tr-TR" dirty="0"/>
          </a:p>
          <a:p>
            <a:r>
              <a:rPr lang="tr-TR" dirty="0">
                <a:ea typeface="+mn-lt"/>
                <a:cs typeface="+mn-lt"/>
              </a:rPr>
              <a:t>Her alt küme bir temel öğrenici yani makine öğrenmesi algoritması ile eğitilir.</a:t>
            </a:r>
            <a:endParaRPr lang="tr-TR" dirty="0"/>
          </a:p>
          <a:p>
            <a:r>
              <a:rPr lang="tr-TR" dirty="0">
                <a:ea typeface="+mn-lt"/>
                <a:cs typeface="+mn-lt"/>
              </a:rPr>
              <a:t>Sonuçlar birleştirilir.</a:t>
            </a:r>
            <a:endParaRPr lang="tr-TR" dirty="0"/>
          </a:p>
          <a:p>
            <a:endParaRPr lang="tr-TR" dirty="0"/>
          </a:p>
        </p:txBody>
      </p:sp>
      <p:pic>
        <p:nvPicPr>
          <p:cNvPr id="2" name="Resim 3">
            <a:extLst>
              <a:ext uri="{FF2B5EF4-FFF2-40B4-BE49-F238E27FC236}">
                <a16:creationId xmlns:a16="http://schemas.microsoft.com/office/drawing/2014/main" id="{D03AD1E6-EF08-504D-8D18-4A90379C1DA2}"/>
              </a:ext>
            </a:extLst>
          </p:cNvPr>
          <p:cNvPicPr>
            <a:picLocks noChangeAspect="1"/>
          </p:cNvPicPr>
          <p:nvPr/>
        </p:nvPicPr>
        <p:blipFill>
          <a:blip r:embed="rId2"/>
          <a:stretch>
            <a:fillRect/>
          </a:stretch>
        </p:blipFill>
        <p:spPr>
          <a:xfrm>
            <a:off x="1593047" y="4020529"/>
            <a:ext cx="8208903" cy="2768053"/>
          </a:xfrm>
          <a:prstGeom prst="rect">
            <a:avLst/>
          </a:prstGeom>
        </p:spPr>
      </p:pic>
    </p:spTree>
    <p:extLst>
      <p:ext uri="{BB962C8B-B14F-4D97-AF65-F5344CB8AC3E}">
        <p14:creationId xmlns:p14="http://schemas.microsoft.com/office/powerpoint/2010/main" val="174648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C877F3B-8859-8E98-EA5E-E08CACEBC611}"/>
              </a:ext>
            </a:extLst>
          </p:cNvPr>
          <p:cNvSpPr txBox="1"/>
          <p:nvPr/>
        </p:nvSpPr>
        <p:spPr>
          <a:xfrm>
            <a:off x="407581" y="1754371"/>
            <a:ext cx="115097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        Topluluk öğrenimi kavramını bir örnekle anlayalım. Mimar olduğunuzu düşünün. Bir bina tasarladınız. Birkaç gün sonra da firmaya sunum yapacaksınız ama bundan önce ön geri bildirim almak istiyorsunuz. Bunu nasıl yapabilirsiniz?</a:t>
            </a:r>
            <a:endParaRPr lang="tr-TR" dirty="0"/>
          </a:p>
          <a:p>
            <a:r>
              <a:rPr lang="tr-TR" dirty="0">
                <a:ea typeface="+mn-lt"/>
                <a:cs typeface="+mn-lt"/>
              </a:rPr>
              <a:t>Mesela bir tane arkadaşınıza sorabilirsiniz. Sorduğunuz arkadaşınız sizi çok sevdiği ve hayal kırıklığına uğratmak istemediği için tasarımınıza iyi diyebilir.</a:t>
            </a:r>
            <a:endParaRPr lang="tr-TR" dirty="0"/>
          </a:p>
          <a:p>
            <a:r>
              <a:rPr lang="tr-TR" dirty="0">
                <a:ea typeface="+mn-lt"/>
                <a:cs typeface="+mn-lt"/>
              </a:rPr>
              <a:t>Başka ne yapabilirsiniz? 10 tane arkadaşınıza sorabilirsiniz. Bu, tasarım hakkında daha iyi bir fikir sağlayacaktır. Bu yöntem, tasarımınız için dürüst derecelendirme sağlayabilir. Ancak bir sorun hala var. Bu 10 kişi tasarım konusunda ne kadar uzman? Yani ne kadar sağlıklı yorum yapabilirler?</a:t>
            </a:r>
            <a:endParaRPr lang="tr-TR" dirty="0"/>
          </a:p>
          <a:p>
            <a:r>
              <a:rPr lang="tr-TR" dirty="0">
                <a:ea typeface="+mn-lt"/>
                <a:cs typeface="+mn-lt"/>
              </a:rPr>
              <a:t>Son olarak 50 kişiye sorabilirsiniz. Bu 50 kişiden tasarımı derecelendirmesini istersiniz. Bazıları arkadaşlarınız olabilir, bazıları meslektaşlarınız olabilir, hatta bazıları yabancı bile olabilir. Bu durumda verilen cevaplar daha genelleştirilmiş ve çeşitlendirilmiş olacak. Görünüşe göre dürüst puanlar almak için önceki yöntemlerden daha iyi bir yaklaşıma sahipsiniz.</a:t>
            </a:r>
            <a:endParaRPr lang="tr-TR" dirty="0"/>
          </a:p>
          <a:p>
            <a:pPr algn="l"/>
            <a:endParaRPr lang="tr-TR" dirty="0"/>
          </a:p>
        </p:txBody>
      </p:sp>
    </p:spTree>
    <p:extLst>
      <p:ext uri="{BB962C8B-B14F-4D97-AF65-F5344CB8AC3E}">
        <p14:creationId xmlns:p14="http://schemas.microsoft.com/office/powerpoint/2010/main" val="269458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5327D8-3C8C-94EC-8B71-11EDDF8CF55A}"/>
              </a:ext>
            </a:extLst>
          </p:cNvPr>
          <p:cNvSpPr>
            <a:spLocks noGrp="1"/>
          </p:cNvSpPr>
          <p:nvPr>
            <p:ph type="title"/>
          </p:nvPr>
        </p:nvSpPr>
        <p:spPr/>
        <p:txBody>
          <a:bodyPr>
            <a:normAutofit fontScale="90000"/>
          </a:bodyPr>
          <a:lstStyle/>
          <a:p>
            <a:r>
              <a:rPr lang="tr-TR" dirty="0"/>
              <a:t>Konumuz haricindeki diğer topluluk öğrenme teknikleri</a:t>
            </a:r>
          </a:p>
        </p:txBody>
      </p:sp>
      <p:sp>
        <p:nvSpPr>
          <p:cNvPr id="3" name="İçerik Yer Tutucusu 2">
            <a:extLst>
              <a:ext uri="{FF2B5EF4-FFF2-40B4-BE49-F238E27FC236}">
                <a16:creationId xmlns:a16="http://schemas.microsoft.com/office/drawing/2014/main" id="{34F5F171-C2A9-355B-4639-91EB585A840E}"/>
              </a:ext>
            </a:extLst>
          </p:cNvPr>
          <p:cNvSpPr>
            <a:spLocks noGrp="1"/>
          </p:cNvSpPr>
          <p:nvPr>
            <p:ph idx="1"/>
          </p:nvPr>
        </p:nvSpPr>
        <p:spPr>
          <a:xfrm>
            <a:off x="5184648" y="758952"/>
            <a:ext cx="6245352" cy="5924461"/>
          </a:xfrm>
        </p:spPr>
        <p:txBody>
          <a:bodyPr vert="horz" lIns="91440" tIns="45720" rIns="91440" bIns="45720" rtlCol="0" anchor="t">
            <a:normAutofit fontScale="92500" lnSpcReduction="10000"/>
          </a:bodyPr>
          <a:lstStyle/>
          <a:p>
            <a:r>
              <a:rPr lang="tr-TR" b="1" dirty="0"/>
              <a:t>Maximum Oylama:</a:t>
            </a:r>
            <a:r>
              <a:rPr lang="tr-TR" dirty="0"/>
              <a:t> Genellikle sınıflandırma problemlerinde kullanılır.</a:t>
            </a:r>
          </a:p>
          <a:p>
            <a:r>
              <a:rPr lang="tr-TR" b="1" dirty="0"/>
              <a:t>Ortalama:</a:t>
            </a:r>
            <a:r>
              <a:rPr lang="tr-TR" dirty="0"/>
              <a:t> Regresyon problemlerinde tahmin yapmak için veya sınıflandırma problemleri için olasılıkları hesaplarken kullanılabilir.</a:t>
            </a:r>
          </a:p>
          <a:p>
            <a:r>
              <a:rPr lang="tr-TR" b="1" dirty="0"/>
              <a:t>Ağırlıklı Ortalama:</a:t>
            </a:r>
            <a:r>
              <a:rPr lang="tr-TR" dirty="0"/>
              <a:t> </a:t>
            </a:r>
            <a:r>
              <a:rPr lang="tr-TR" dirty="0">
                <a:ea typeface="+mn-lt"/>
                <a:cs typeface="+mn-lt"/>
              </a:rPr>
              <a:t>Ortalama yönteminin uzantısıdır.</a:t>
            </a:r>
            <a:r>
              <a:rPr lang="tr-TR" b="1" dirty="0">
                <a:ea typeface="+mn-lt"/>
                <a:cs typeface="+mn-lt"/>
              </a:rPr>
              <a:t> </a:t>
            </a:r>
            <a:r>
              <a:rPr lang="tr-TR" dirty="0">
                <a:ea typeface="+mn-lt"/>
                <a:cs typeface="+mn-lt"/>
              </a:rPr>
              <a:t>Tüm modellerde, tahmin için her modelin önemini tanımlayan farklı ağırlıklar vardır. Örneğin, meslektaşlarınızın tasarımınız hakkındaki cevaplarına diğerlerinin cevaplarından daha fazla önem verilir.</a:t>
            </a:r>
          </a:p>
          <a:p>
            <a:r>
              <a:rPr lang="tr-TR" b="1" dirty="0"/>
              <a:t>Yığma:</a:t>
            </a:r>
            <a:r>
              <a:rPr lang="tr-TR" dirty="0">
                <a:ea typeface="+mn-lt"/>
                <a:cs typeface="+mn-lt"/>
              </a:rPr>
              <a:t> Yeni bir model oluşturmak için birden fazla modelden (örneğin karar ağacı(</a:t>
            </a:r>
            <a:r>
              <a:rPr lang="tr-TR" dirty="0" err="1">
                <a:ea typeface="+mn-lt"/>
                <a:cs typeface="+mn-lt"/>
              </a:rPr>
              <a:t>decision</a:t>
            </a:r>
            <a:r>
              <a:rPr lang="tr-TR" dirty="0">
                <a:ea typeface="+mn-lt"/>
                <a:cs typeface="+mn-lt"/>
              </a:rPr>
              <a:t> </a:t>
            </a:r>
            <a:r>
              <a:rPr lang="tr-TR" dirty="0" err="1">
                <a:ea typeface="+mn-lt"/>
                <a:cs typeface="+mn-lt"/>
              </a:rPr>
              <a:t>tree</a:t>
            </a:r>
            <a:r>
              <a:rPr lang="tr-TR" dirty="0">
                <a:ea typeface="+mn-lt"/>
                <a:cs typeface="+mn-lt"/>
              </a:rPr>
              <a:t>), KNN veya SVM) tahminleri kullanan bir topluluk öğrenimi tekniğidir. Bu model, test setinde öngörülerde bulunmak için kullanılır.</a:t>
            </a:r>
          </a:p>
          <a:p>
            <a:r>
              <a:rPr lang="tr-TR" b="1" dirty="0"/>
              <a:t>Harmanlama:</a:t>
            </a:r>
            <a:r>
              <a:rPr lang="tr-TR" dirty="0"/>
              <a:t> </a:t>
            </a:r>
            <a:r>
              <a:rPr lang="tr-TR" dirty="0">
                <a:ea typeface="+mn-lt"/>
                <a:cs typeface="+mn-lt"/>
              </a:rPr>
              <a:t>Yığma ile aynı yaklaşımı izler, ancak yalnızca tahmin yapmak için eğitim seti tarafından ayarlanan bir doğrulama kullanır.</a:t>
            </a:r>
            <a:endParaRPr lang="tr-TR" dirty="0"/>
          </a:p>
        </p:txBody>
      </p:sp>
    </p:spTree>
    <p:extLst>
      <p:ext uri="{BB962C8B-B14F-4D97-AF65-F5344CB8AC3E}">
        <p14:creationId xmlns:p14="http://schemas.microsoft.com/office/powerpoint/2010/main" val="47041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C621AA-91BC-8D68-4F12-D22191B5573D}"/>
              </a:ext>
            </a:extLst>
          </p:cNvPr>
          <p:cNvSpPr>
            <a:spLocks noGrp="1"/>
          </p:cNvSpPr>
          <p:nvPr>
            <p:ph type="title"/>
          </p:nvPr>
        </p:nvSpPr>
        <p:spPr>
          <a:xfrm>
            <a:off x="758952" y="379475"/>
            <a:ext cx="10671048" cy="1554480"/>
          </a:xfrm>
        </p:spPr>
        <p:txBody>
          <a:bodyPr anchor="ctr">
            <a:normAutofit/>
          </a:bodyPr>
          <a:lstStyle/>
          <a:p>
            <a:r>
              <a:rPr lang="tr-TR" dirty="0">
                <a:solidFill>
                  <a:schemeClr val="bg1"/>
                </a:solidFill>
              </a:rPr>
              <a:t>BAGGING</a:t>
            </a:r>
          </a:p>
        </p:txBody>
      </p:sp>
      <p:sp>
        <p:nvSpPr>
          <p:cNvPr id="3" name="İçerik Yer Tutucusu 2">
            <a:extLst>
              <a:ext uri="{FF2B5EF4-FFF2-40B4-BE49-F238E27FC236}">
                <a16:creationId xmlns:a16="http://schemas.microsoft.com/office/drawing/2014/main" id="{9D37F519-58CC-0D6A-FF2B-3C729B07C143}"/>
              </a:ext>
            </a:extLst>
          </p:cNvPr>
          <p:cNvSpPr>
            <a:spLocks noGrp="1"/>
          </p:cNvSpPr>
          <p:nvPr>
            <p:ph idx="1"/>
          </p:nvPr>
        </p:nvSpPr>
        <p:spPr>
          <a:xfrm>
            <a:off x="758824" y="2607732"/>
            <a:ext cx="8412480" cy="3918635"/>
          </a:xfrm>
        </p:spPr>
        <p:txBody>
          <a:bodyPr vert="horz" lIns="91440" tIns="45720" rIns="91440" bIns="45720" rtlCol="0" anchor="t">
            <a:normAutofit lnSpcReduction="10000"/>
          </a:bodyPr>
          <a:lstStyle/>
          <a:p>
            <a:r>
              <a:rPr lang="tr-TR" dirty="0">
                <a:ea typeface="+mn-lt"/>
                <a:cs typeface="+mn-lt"/>
              </a:rPr>
              <a:t>Torbalama (</a:t>
            </a:r>
            <a:r>
              <a:rPr lang="tr-TR" dirty="0" err="1">
                <a:ea typeface="+mn-lt"/>
                <a:cs typeface="+mn-lt"/>
              </a:rPr>
              <a:t>bootstrap</a:t>
            </a:r>
            <a:r>
              <a:rPr lang="tr-TR" dirty="0">
                <a:ea typeface="+mn-lt"/>
                <a:cs typeface="+mn-lt"/>
              </a:rPr>
              <a:t> </a:t>
            </a:r>
            <a:r>
              <a:rPr lang="tr-TR" dirty="0" err="1">
                <a:ea typeface="+mn-lt"/>
                <a:cs typeface="+mn-lt"/>
              </a:rPr>
              <a:t>aggregating</a:t>
            </a:r>
            <a:r>
              <a:rPr lang="tr-TR" dirty="0">
                <a:ea typeface="+mn-lt"/>
                <a:cs typeface="+mn-lt"/>
              </a:rPr>
              <a:t>(</a:t>
            </a:r>
            <a:r>
              <a:rPr lang="tr-TR" dirty="0" err="1">
                <a:ea typeface="+mn-lt"/>
                <a:cs typeface="+mn-lt"/>
              </a:rPr>
              <a:t>bagging</a:t>
            </a:r>
            <a:r>
              <a:rPr lang="tr-TR" dirty="0">
                <a:ea typeface="+mn-lt"/>
                <a:cs typeface="+mn-lt"/>
              </a:rPr>
              <a:t>) — önyükleme toplaması) yöntemi 1996 yılında </a:t>
            </a:r>
            <a:r>
              <a:rPr lang="tr-TR" dirty="0" err="1">
                <a:ea typeface="+mn-lt"/>
                <a:cs typeface="+mn-lt"/>
              </a:rPr>
              <a:t>Breiman</a:t>
            </a:r>
            <a:r>
              <a:rPr lang="tr-TR" dirty="0">
                <a:ea typeface="+mn-lt"/>
                <a:cs typeface="+mn-lt"/>
              </a:rPr>
              <a:t> tarafından geliştirilmiştir. Orijinal veri setinden elde edilen önyükleme örneklerine tahminciler uygulanarak bir topluluk oluşturulur. Burada önyükleme uygulaması, iadeli rastgele seçim yapıp alt örneklemler oluşturmak için kullanılır. Oluşturulan alt örneklemler orijinal veri setindeki sayı ile aynı olacaktır. Bu nedenle bazı gözlemler önyükleme sonucunda oluşturulan örneklemlerde yer almazken bazıları iki veya daha fazla defa görülebilir. Rastgele orman </a:t>
            </a:r>
            <a:r>
              <a:rPr lang="tr-TR" dirty="0" err="1">
                <a:ea typeface="+mn-lt"/>
                <a:cs typeface="+mn-lt"/>
              </a:rPr>
              <a:t>bagging</a:t>
            </a:r>
            <a:r>
              <a:rPr lang="tr-TR" dirty="0">
                <a:ea typeface="+mn-lt"/>
                <a:cs typeface="+mn-lt"/>
              </a:rPr>
              <a:t> yöntemine örnek bir algoritmadır. </a:t>
            </a:r>
            <a:r>
              <a:rPr lang="tr-TR" dirty="0" err="1">
                <a:ea typeface="+mn-lt"/>
                <a:cs typeface="+mn-lt"/>
              </a:rPr>
              <a:t>R.O.’da</a:t>
            </a:r>
            <a:r>
              <a:rPr lang="tr-TR" dirty="0">
                <a:ea typeface="+mn-lt"/>
                <a:cs typeface="+mn-lt"/>
              </a:rPr>
              <a:t> karar ağaçları rastgele oluşturularak paralel şekilde eğitilmektedir. Sonuçlar oylama ile birleştirilerek orman oluşturulmaktadır.</a:t>
            </a:r>
            <a:endParaRPr lang="tr-T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8826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E1666EB-161D-2DF7-9A5D-32679F518700}"/>
              </a:ext>
            </a:extLst>
          </p:cNvPr>
          <p:cNvSpPr txBox="1"/>
          <p:nvPr/>
        </p:nvSpPr>
        <p:spPr>
          <a:xfrm>
            <a:off x="169333" y="5014148"/>
            <a:ext cx="1172162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dirty="0">
                <a:ea typeface="+mn-lt"/>
                <a:cs typeface="+mn-lt"/>
              </a:rPr>
              <a:t>Orijinal veri kümesinden çoklu alt kümeler oluşturulur.</a:t>
            </a:r>
            <a:endParaRPr lang="tr-TR" dirty="0"/>
          </a:p>
          <a:p>
            <a:pPr marL="285750" indent="-285750">
              <a:buFont typeface="Arial"/>
              <a:buChar char="•"/>
            </a:pPr>
            <a:r>
              <a:rPr lang="tr-TR" dirty="0">
                <a:ea typeface="+mn-lt"/>
                <a:cs typeface="+mn-lt"/>
              </a:rPr>
              <a:t>Bu alt grupların her birinde bir temel model oluşturulmuştur.</a:t>
            </a:r>
            <a:endParaRPr lang="tr-TR" dirty="0"/>
          </a:p>
          <a:p>
            <a:pPr marL="285750" indent="-285750">
              <a:buFont typeface="Arial"/>
              <a:buChar char="•"/>
            </a:pPr>
            <a:r>
              <a:rPr lang="tr-TR" dirty="0">
                <a:ea typeface="+mn-lt"/>
                <a:cs typeface="+mn-lt"/>
              </a:rPr>
              <a:t>Modeller paralel olarak çalışır ve birbirinden bağımsızdır.</a:t>
            </a:r>
            <a:endParaRPr lang="tr-TR"/>
          </a:p>
          <a:p>
            <a:pPr marL="285750" indent="-285750">
              <a:buFont typeface="Arial"/>
              <a:buChar char="•"/>
            </a:pPr>
            <a:r>
              <a:rPr lang="tr-TR" dirty="0">
                <a:ea typeface="+mn-lt"/>
                <a:cs typeface="+mn-lt"/>
              </a:rPr>
              <a:t>Nihai tahminler, tüm modellerden gelen tahminler birleştirilerek belirlenir.</a:t>
            </a:r>
            <a:endParaRPr lang="tr-TR" dirty="0"/>
          </a:p>
          <a:p>
            <a:pPr algn="l"/>
            <a:endParaRPr lang="tr-TR" dirty="0"/>
          </a:p>
        </p:txBody>
      </p:sp>
      <p:pic>
        <p:nvPicPr>
          <p:cNvPr id="4" name="Resim 4">
            <a:extLst>
              <a:ext uri="{FF2B5EF4-FFF2-40B4-BE49-F238E27FC236}">
                <a16:creationId xmlns:a16="http://schemas.microsoft.com/office/drawing/2014/main" id="{6C80ED05-7D90-E8F9-1D19-BB0882233CB3}"/>
              </a:ext>
            </a:extLst>
          </p:cNvPr>
          <p:cNvPicPr>
            <a:picLocks noChangeAspect="1"/>
          </p:cNvPicPr>
          <p:nvPr/>
        </p:nvPicPr>
        <p:blipFill>
          <a:blip r:embed="rId2"/>
          <a:stretch>
            <a:fillRect/>
          </a:stretch>
        </p:blipFill>
        <p:spPr>
          <a:xfrm>
            <a:off x="1554104" y="366537"/>
            <a:ext cx="8792162" cy="4506852"/>
          </a:xfrm>
          <a:prstGeom prst="rect">
            <a:avLst/>
          </a:prstGeom>
        </p:spPr>
      </p:pic>
    </p:spTree>
    <p:extLst>
      <p:ext uri="{BB962C8B-B14F-4D97-AF65-F5344CB8AC3E}">
        <p14:creationId xmlns:p14="http://schemas.microsoft.com/office/powerpoint/2010/main" val="31610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4">
            <a:extLst>
              <a:ext uri="{FF2B5EF4-FFF2-40B4-BE49-F238E27FC236}">
                <a16:creationId xmlns:a16="http://schemas.microsoft.com/office/drawing/2014/main" id="{18672F3B-DDAE-C90C-3A5C-34B96A90FA90}"/>
              </a:ext>
            </a:extLst>
          </p:cNvPr>
          <p:cNvPicPr>
            <a:picLocks noChangeAspect="1"/>
          </p:cNvPicPr>
          <p:nvPr/>
        </p:nvPicPr>
        <p:blipFill>
          <a:blip r:embed="rId2"/>
          <a:stretch>
            <a:fillRect/>
          </a:stretch>
        </p:blipFill>
        <p:spPr>
          <a:xfrm>
            <a:off x="124179" y="174267"/>
            <a:ext cx="11821346" cy="6584724"/>
          </a:xfrm>
          <a:prstGeom prst="rect">
            <a:avLst/>
          </a:prstGeom>
        </p:spPr>
      </p:pic>
    </p:spTree>
    <p:extLst>
      <p:ext uri="{BB962C8B-B14F-4D97-AF65-F5344CB8AC3E}">
        <p14:creationId xmlns:p14="http://schemas.microsoft.com/office/powerpoint/2010/main" val="16587190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HeadlinesVTI</vt:lpstr>
      <vt:lpstr>ENSEMBLE LEARNING(TOPLULUK ÖĞRENMESİ), BAGGING, BOOSTING VE RASTGELE ALTUZAY </vt:lpstr>
      <vt:lpstr>Topluluk Öğrenmesi Nedir?</vt:lpstr>
      <vt:lpstr>PowerPoint Sunusu</vt:lpstr>
      <vt:lpstr>PowerPoint Sunusu</vt:lpstr>
      <vt:lpstr>PowerPoint Sunusu</vt:lpstr>
      <vt:lpstr>Konumuz haricindeki diğer topluluk öğrenme teknikleri</vt:lpstr>
      <vt:lpstr>BAGGING</vt:lpstr>
      <vt:lpstr>PowerPoint Sunusu</vt:lpstr>
      <vt:lpstr>PowerPoint Sunusu</vt:lpstr>
      <vt:lpstr>BOOSTING</vt:lpstr>
      <vt:lpstr>Boosting nasıl çalışır?</vt:lpstr>
      <vt:lpstr>PowerPoint Sunusu</vt:lpstr>
      <vt:lpstr>Torbalama ve Arttırma Tekniklerine Dayalı Algoritmalar </vt:lpstr>
      <vt:lpstr>AdaBoost</vt:lpstr>
      <vt:lpstr>PowerPoint Sunusu</vt:lpstr>
      <vt:lpstr>Gradient Boosting (GBM) ve XGBoost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250</cp:revision>
  <dcterms:created xsi:type="dcterms:W3CDTF">2022-12-19T11:50:30Z</dcterms:created>
  <dcterms:modified xsi:type="dcterms:W3CDTF">2022-12-22T12:08:26Z</dcterms:modified>
</cp:coreProperties>
</file>