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5" r:id="rId26"/>
    <p:sldId id="284"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89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381091AC-C281-4AF9-A35C-682C3FBDE6B9}" type="datetimeFigureOut">
              <a:rPr lang="tr-TR" smtClean="0"/>
              <a:t>13.10.2022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F52B587-07C3-44AC-B82A-1817D03E4A84}" type="slidenum">
              <a:rPr lang="tr-TR" smtClean="0"/>
              <a:t>‹#›</a:t>
            </a:fld>
            <a:endParaRPr lang="tr-TR"/>
          </a:p>
        </p:txBody>
      </p:sp>
    </p:spTree>
    <p:extLst>
      <p:ext uri="{BB962C8B-B14F-4D97-AF65-F5344CB8AC3E}">
        <p14:creationId xmlns:p14="http://schemas.microsoft.com/office/powerpoint/2010/main" val="1006366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81091AC-C281-4AF9-A35C-682C3FBDE6B9}" type="datetimeFigureOut">
              <a:rPr lang="tr-TR" smtClean="0"/>
              <a:t>13.10.2022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F52B587-07C3-44AC-B82A-1817D03E4A84}" type="slidenum">
              <a:rPr lang="tr-TR" smtClean="0"/>
              <a:t>‹#›</a:t>
            </a:fld>
            <a:endParaRPr lang="tr-TR"/>
          </a:p>
        </p:txBody>
      </p:sp>
    </p:spTree>
    <p:extLst>
      <p:ext uri="{BB962C8B-B14F-4D97-AF65-F5344CB8AC3E}">
        <p14:creationId xmlns:p14="http://schemas.microsoft.com/office/powerpoint/2010/main" val="308231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81091AC-C281-4AF9-A35C-682C3FBDE6B9}" type="datetimeFigureOut">
              <a:rPr lang="tr-TR" smtClean="0"/>
              <a:t>13.10.2022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F52B587-07C3-44AC-B82A-1817D03E4A84}" type="slidenum">
              <a:rPr lang="tr-TR" smtClean="0"/>
              <a:t>‹#›</a:t>
            </a:fld>
            <a:endParaRPr lang="tr-TR"/>
          </a:p>
        </p:txBody>
      </p:sp>
    </p:spTree>
    <p:extLst>
      <p:ext uri="{BB962C8B-B14F-4D97-AF65-F5344CB8AC3E}">
        <p14:creationId xmlns:p14="http://schemas.microsoft.com/office/powerpoint/2010/main" val="2407257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81091AC-C281-4AF9-A35C-682C3FBDE6B9}" type="datetimeFigureOut">
              <a:rPr lang="tr-TR" smtClean="0"/>
              <a:t>13.10.2022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F52B587-07C3-44AC-B82A-1817D03E4A84}" type="slidenum">
              <a:rPr lang="tr-TR" smtClean="0"/>
              <a:t>‹#›</a:t>
            </a:fld>
            <a:endParaRPr lang="tr-T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90553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81091AC-C281-4AF9-A35C-682C3FBDE6B9}" type="datetimeFigureOut">
              <a:rPr lang="tr-TR" smtClean="0"/>
              <a:t>13.10.2022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F52B587-07C3-44AC-B82A-1817D03E4A84}" type="slidenum">
              <a:rPr lang="tr-TR" smtClean="0"/>
              <a:t>‹#›</a:t>
            </a:fld>
            <a:endParaRPr lang="tr-TR"/>
          </a:p>
        </p:txBody>
      </p:sp>
    </p:spTree>
    <p:extLst>
      <p:ext uri="{BB962C8B-B14F-4D97-AF65-F5344CB8AC3E}">
        <p14:creationId xmlns:p14="http://schemas.microsoft.com/office/powerpoint/2010/main" val="3035715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381091AC-C281-4AF9-A35C-682C3FBDE6B9}" type="datetimeFigureOut">
              <a:rPr lang="tr-TR" smtClean="0"/>
              <a:t>13.10.2022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F52B587-07C3-44AC-B82A-1817D03E4A84}" type="slidenum">
              <a:rPr lang="tr-TR" smtClean="0"/>
              <a:t>‹#›</a:t>
            </a:fld>
            <a:endParaRPr lang="tr-TR"/>
          </a:p>
        </p:txBody>
      </p:sp>
    </p:spTree>
    <p:extLst>
      <p:ext uri="{BB962C8B-B14F-4D97-AF65-F5344CB8AC3E}">
        <p14:creationId xmlns:p14="http://schemas.microsoft.com/office/powerpoint/2010/main" val="225305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381091AC-C281-4AF9-A35C-682C3FBDE6B9}" type="datetimeFigureOut">
              <a:rPr lang="tr-TR" smtClean="0"/>
              <a:t>13.10.2022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F52B587-07C3-44AC-B82A-1817D03E4A84}" type="slidenum">
              <a:rPr lang="tr-TR" smtClean="0"/>
              <a:t>‹#›</a:t>
            </a:fld>
            <a:endParaRPr lang="tr-TR"/>
          </a:p>
        </p:txBody>
      </p:sp>
    </p:spTree>
    <p:extLst>
      <p:ext uri="{BB962C8B-B14F-4D97-AF65-F5344CB8AC3E}">
        <p14:creationId xmlns:p14="http://schemas.microsoft.com/office/powerpoint/2010/main" val="3131900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81091AC-C281-4AF9-A35C-682C3FBDE6B9}" type="datetimeFigureOut">
              <a:rPr lang="tr-TR" smtClean="0"/>
              <a:t>13.10.2022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F52B587-07C3-44AC-B82A-1817D03E4A84}" type="slidenum">
              <a:rPr lang="tr-TR" smtClean="0"/>
              <a:t>‹#›</a:t>
            </a:fld>
            <a:endParaRPr lang="tr-TR"/>
          </a:p>
        </p:txBody>
      </p:sp>
    </p:spTree>
    <p:extLst>
      <p:ext uri="{BB962C8B-B14F-4D97-AF65-F5344CB8AC3E}">
        <p14:creationId xmlns:p14="http://schemas.microsoft.com/office/powerpoint/2010/main" val="2645713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tr-TR"/>
              <a:t>Asıl başlık stilini düzenlemek için tıklayın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81091AC-C281-4AF9-A35C-682C3FBDE6B9}" type="datetimeFigureOut">
              <a:rPr lang="tr-TR" smtClean="0"/>
              <a:t>13.10.2022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F52B587-07C3-44AC-B82A-1817D03E4A84}" type="slidenum">
              <a:rPr lang="tr-TR" smtClean="0"/>
              <a:t>‹#›</a:t>
            </a:fld>
            <a:endParaRPr lang="tr-TR"/>
          </a:p>
        </p:txBody>
      </p:sp>
    </p:spTree>
    <p:extLst>
      <p:ext uri="{BB962C8B-B14F-4D97-AF65-F5344CB8AC3E}">
        <p14:creationId xmlns:p14="http://schemas.microsoft.com/office/powerpoint/2010/main" val="2867029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81091AC-C281-4AF9-A35C-682C3FBDE6B9}" type="datetimeFigureOut">
              <a:rPr lang="tr-TR" smtClean="0"/>
              <a:t>13.10.2022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F52B587-07C3-44AC-B82A-1817D03E4A84}" type="slidenum">
              <a:rPr lang="tr-TR" smtClean="0"/>
              <a:t>‹#›</a:t>
            </a:fld>
            <a:endParaRPr lang="tr-TR"/>
          </a:p>
        </p:txBody>
      </p:sp>
    </p:spTree>
    <p:extLst>
      <p:ext uri="{BB962C8B-B14F-4D97-AF65-F5344CB8AC3E}">
        <p14:creationId xmlns:p14="http://schemas.microsoft.com/office/powerpoint/2010/main" val="1028753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81091AC-C281-4AF9-A35C-682C3FBDE6B9}" type="datetimeFigureOut">
              <a:rPr lang="tr-TR" smtClean="0"/>
              <a:t>13.10.2022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F52B587-07C3-44AC-B82A-1817D03E4A84}" type="slidenum">
              <a:rPr lang="tr-TR" smtClean="0"/>
              <a:t>‹#›</a:t>
            </a:fld>
            <a:endParaRPr lang="tr-TR"/>
          </a:p>
        </p:txBody>
      </p:sp>
    </p:spTree>
    <p:extLst>
      <p:ext uri="{BB962C8B-B14F-4D97-AF65-F5344CB8AC3E}">
        <p14:creationId xmlns:p14="http://schemas.microsoft.com/office/powerpoint/2010/main" val="1334612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81091AC-C281-4AF9-A35C-682C3FBDE6B9}" type="datetimeFigureOut">
              <a:rPr lang="tr-TR" smtClean="0"/>
              <a:t>13.10.2022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F52B587-07C3-44AC-B82A-1817D03E4A84}" type="slidenum">
              <a:rPr lang="tr-TR" smtClean="0"/>
              <a:t>‹#›</a:t>
            </a:fld>
            <a:endParaRPr lang="tr-TR"/>
          </a:p>
        </p:txBody>
      </p:sp>
    </p:spTree>
    <p:extLst>
      <p:ext uri="{BB962C8B-B14F-4D97-AF65-F5344CB8AC3E}">
        <p14:creationId xmlns:p14="http://schemas.microsoft.com/office/powerpoint/2010/main" val="40592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Content Placeholder 3"/>
          <p:cNvSpPr>
            <a:spLocks noGrp="1"/>
          </p:cNvSpPr>
          <p:nvPr>
            <p:ph sz="quarter" idx="13"/>
          </p:nvPr>
        </p:nvSpPr>
        <p:spPr>
          <a:xfrm>
            <a:off x="913774" y="3051012"/>
            <a:ext cx="5106027" cy="274018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3" name="Content Placeholder 5"/>
          <p:cNvSpPr>
            <a:spLocks noGrp="1"/>
          </p:cNvSpPr>
          <p:nvPr>
            <p:ph sz="quarter" idx="14"/>
          </p:nvPr>
        </p:nvSpPr>
        <p:spPr>
          <a:xfrm>
            <a:off x="6172200" y="3051012"/>
            <a:ext cx="5105401" cy="274018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81091AC-C281-4AF9-A35C-682C3FBDE6B9}" type="datetimeFigureOut">
              <a:rPr lang="tr-TR" smtClean="0"/>
              <a:t>13.10.2022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F52B587-07C3-44AC-B82A-1817D03E4A84}" type="slidenum">
              <a:rPr lang="tr-TR" smtClean="0"/>
              <a:t>‹#›</a:t>
            </a:fld>
            <a:endParaRPr lang="tr-TR"/>
          </a:p>
        </p:txBody>
      </p:sp>
    </p:spTree>
    <p:extLst>
      <p:ext uri="{BB962C8B-B14F-4D97-AF65-F5344CB8AC3E}">
        <p14:creationId xmlns:p14="http://schemas.microsoft.com/office/powerpoint/2010/main" val="3192700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81091AC-C281-4AF9-A35C-682C3FBDE6B9}" type="datetimeFigureOut">
              <a:rPr lang="tr-TR" smtClean="0"/>
              <a:t>13.10.2022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F52B587-07C3-44AC-B82A-1817D03E4A84}" type="slidenum">
              <a:rPr lang="tr-TR" smtClean="0"/>
              <a:t>‹#›</a:t>
            </a:fld>
            <a:endParaRPr lang="tr-TR"/>
          </a:p>
        </p:txBody>
      </p:sp>
    </p:spTree>
    <p:extLst>
      <p:ext uri="{BB962C8B-B14F-4D97-AF65-F5344CB8AC3E}">
        <p14:creationId xmlns:p14="http://schemas.microsoft.com/office/powerpoint/2010/main" val="2274388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81091AC-C281-4AF9-A35C-682C3FBDE6B9}" type="datetimeFigureOut">
              <a:rPr lang="tr-TR" smtClean="0"/>
              <a:t>13.10.2022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F52B587-07C3-44AC-B82A-1817D03E4A84}" type="slidenum">
              <a:rPr lang="tr-TR" smtClean="0"/>
              <a:t>‹#›</a:t>
            </a:fld>
            <a:endParaRPr lang="tr-TR"/>
          </a:p>
        </p:txBody>
      </p:sp>
    </p:spTree>
    <p:extLst>
      <p:ext uri="{BB962C8B-B14F-4D97-AF65-F5344CB8AC3E}">
        <p14:creationId xmlns:p14="http://schemas.microsoft.com/office/powerpoint/2010/main" val="3671632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tr-TR"/>
              <a:t>Asıl başlık stilini düzenlemek için tıklayın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81091AC-C281-4AF9-A35C-682C3FBDE6B9}" type="datetimeFigureOut">
              <a:rPr lang="tr-TR" smtClean="0"/>
              <a:t>13.10.2022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F52B587-07C3-44AC-B82A-1817D03E4A84}" type="slidenum">
              <a:rPr lang="tr-TR" smtClean="0"/>
              <a:t>‹#›</a:t>
            </a:fld>
            <a:endParaRPr lang="tr-TR"/>
          </a:p>
        </p:txBody>
      </p:sp>
    </p:spTree>
    <p:extLst>
      <p:ext uri="{BB962C8B-B14F-4D97-AF65-F5344CB8AC3E}">
        <p14:creationId xmlns:p14="http://schemas.microsoft.com/office/powerpoint/2010/main" val="2056886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81091AC-C281-4AF9-A35C-682C3FBDE6B9}" type="datetimeFigureOut">
              <a:rPr lang="tr-TR" smtClean="0"/>
              <a:t>13.10.2022</a:t>
            </a:fld>
            <a:endParaRPr lang="tr-T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52B587-07C3-44AC-B82A-1817D03E4A84}" type="slidenum">
              <a:rPr lang="tr-TR" smtClean="0"/>
              <a:t>‹#›</a:t>
            </a:fld>
            <a:endParaRPr lang="tr-TR"/>
          </a:p>
        </p:txBody>
      </p:sp>
    </p:spTree>
    <p:extLst>
      <p:ext uri="{BB962C8B-B14F-4D97-AF65-F5344CB8AC3E}">
        <p14:creationId xmlns:p14="http://schemas.microsoft.com/office/powerpoint/2010/main" val="41685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81091AC-C281-4AF9-A35C-682C3FBDE6B9}" type="datetimeFigureOut">
              <a:rPr lang="tr-TR" smtClean="0"/>
              <a:t>13.10.2022</a:t>
            </a:fld>
            <a:endParaRPr lang="tr-T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tr-T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F52B587-07C3-44AC-B82A-1817D03E4A84}" type="slidenum">
              <a:rPr lang="tr-TR" smtClean="0"/>
              <a:t>‹#›</a:t>
            </a:fld>
            <a:endParaRPr lang="tr-TR"/>
          </a:p>
        </p:txBody>
      </p:sp>
    </p:spTree>
    <p:extLst>
      <p:ext uri="{BB962C8B-B14F-4D97-AF65-F5344CB8AC3E}">
        <p14:creationId xmlns:p14="http://schemas.microsoft.com/office/powerpoint/2010/main" val="92132102"/>
      </p:ext>
    </p:extLst>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7" r:id="rId15"/>
    <p:sldLayoutId id="2147484148" r:id="rId16"/>
    <p:sldLayoutId id="214748414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K-nearest_neighbors_algorithm" TargetMode="External"/><Relationship Id="rId2" Type="http://schemas.openxmlformats.org/officeDocument/2006/relationships/hyperlink" Target="https://bilgisayarkavramlari.com/2008/11/17/knn-k-nearest-neighborhood-en-yakin-k-komsu/" TargetMode="External"/><Relationship Id="rId1" Type="http://schemas.openxmlformats.org/officeDocument/2006/relationships/slideLayout" Target="../slideLayouts/slideLayout2.xml"/><Relationship Id="rId5" Type="http://schemas.openxmlformats.org/officeDocument/2006/relationships/hyperlink" Target="https://erdincuzun.com/makine_ogrenmesi/k-nn-algoritmasi/" TargetMode="External"/><Relationship Id="rId4" Type="http://schemas.openxmlformats.org/officeDocument/2006/relationships/hyperlink" Target="https://miracozturk.com/python-ile-siniflandirma-analizleri-knn-k-nearest-neighbours-k-en-yakin-komsu-algoritmas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38ED9F-260E-51D0-1E80-E9FD31DA1FDD}"/>
              </a:ext>
            </a:extLst>
          </p:cNvPr>
          <p:cNvSpPr>
            <a:spLocks noGrp="1"/>
          </p:cNvSpPr>
          <p:nvPr>
            <p:ph type="ctrTitle"/>
          </p:nvPr>
        </p:nvSpPr>
        <p:spPr>
          <a:xfrm>
            <a:off x="1065229" y="2224613"/>
            <a:ext cx="10180948" cy="2036304"/>
          </a:xfrm>
        </p:spPr>
        <p:txBody>
          <a:bodyPr>
            <a:normAutofit fontScale="90000"/>
          </a:bodyPr>
          <a:lstStyle/>
          <a:p>
            <a:r>
              <a:rPr lang="tr-TR" sz="6000" b="1" i="0" dirty="0">
                <a:solidFill>
                  <a:srgbClr val="292929"/>
                </a:solidFill>
                <a:effectLst/>
                <a:latin typeface="Times New Roman" panose="02020603050405020304" pitchFamily="18" charset="0"/>
                <a:cs typeface="Times New Roman" panose="02020603050405020304" pitchFamily="18" charset="0"/>
              </a:rPr>
              <a:t>K-NN ( ‘K’ En Yakın Komşu )</a:t>
            </a:r>
            <a:br>
              <a:rPr lang="tr-TR" b="1" i="0" dirty="0">
                <a:solidFill>
                  <a:srgbClr val="292929"/>
                </a:solidFill>
                <a:effectLst/>
                <a:latin typeface="Times New Roman" panose="02020603050405020304" pitchFamily="18" charset="0"/>
                <a:cs typeface="Times New Roman" panose="02020603050405020304" pitchFamily="18" charset="0"/>
              </a:rPr>
            </a:b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3552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FE11B04-2BCE-2D81-641A-2B969622AD1A}"/>
              </a:ext>
            </a:extLst>
          </p:cNvPr>
          <p:cNvSpPr>
            <a:spLocks noGrp="1"/>
          </p:cNvSpPr>
          <p:nvPr>
            <p:ph sz="quarter" idx="13"/>
          </p:nvPr>
        </p:nvSpPr>
        <p:spPr>
          <a:xfrm>
            <a:off x="913774" y="301658"/>
            <a:ext cx="10363826" cy="6556342"/>
          </a:xfrm>
        </p:spPr>
        <p:txBody>
          <a:bodyPr>
            <a:normAutofit/>
          </a:bodyPr>
          <a:lstStyle/>
          <a:p>
            <a:pPr marL="0" indent="0" algn="just">
              <a:buNone/>
            </a:pPr>
            <a:r>
              <a:rPr lang="tr-TR" dirty="0"/>
              <a:t>KNN yöntemine göre aşağıdaki şekilde yeni bir üyenin geldiğini düşünelim:</a:t>
            </a:r>
          </a:p>
          <a:p>
            <a:pPr marL="0" indent="0">
              <a:buNone/>
            </a:pPr>
            <a:endParaRPr lang="tr-TR" sz="2400" dirty="0"/>
          </a:p>
          <a:p>
            <a:pPr marL="0" indent="0">
              <a:buNone/>
            </a:pPr>
            <a:endParaRPr lang="tr-TR" sz="2400" dirty="0"/>
          </a:p>
          <a:p>
            <a:pPr marL="0" indent="0">
              <a:buNone/>
            </a:pPr>
            <a:endParaRPr lang="tr-TR" sz="2400" dirty="0"/>
          </a:p>
          <a:p>
            <a:pPr marL="0" indent="0">
              <a:buNone/>
            </a:pPr>
            <a:endParaRPr lang="tr-TR" sz="2400" dirty="0"/>
          </a:p>
          <a:p>
            <a:pPr marL="0" indent="0" algn="just">
              <a:buNone/>
            </a:pPr>
            <a:endParaRPr lang="tr-TR" dirty="0"/>
          </a:p>
          <a:p>
            <a:pPr marL="0" indent="0" algn="just">
              <a:buNone/>
            </a:pPr>
            <a:r>
              <a:rPr lang="tr-TR" dirty="0"/>
              <a:t>Yukarıdaki bu yeni gelen üyenin en yakın olduğu 3 komşuyu (k=3) tespit edelim.</a:t>
            </a:r>
          </a:p>
          <a:p>
            <a:pPr marL="0" indent="0">
              <a:buNone/>
            </a:pPr>
            <a:endParaRPr lang="tr-TR" sz="2400" dirty="0"/>
          </a:p>
          <a:p>
            <a:pPr marL="0" indent="0">
              <a:buNone/>
            </a:pPr>
            <a:endParaRPr lang="tr-TR" sz="2400" dirty="0"/>
          </a:p>
        </p:txBody>
      </p:sp>
      <p:pic>
        <p:nvPicPr>
          <p:cNvPr id="9" name="Resim 8">
            <a:extLst>
              <a:ext uri="{FF2B5EF4-FFF2-40B4-BE49-F238E27FC236}">
                <a16:creationId xmlns:a16="http://schemas.microsoft.com/office/drawing/2014/main" id="{10353704-7388-6D4B-3DFF-17930EA1B49F}"/>
              </a:ext>
            </a:extLst>
          </p:cNvPr>
          <p:cNvPicPr>
            <a:picLocks noChangeAspect="1"/>
          </p:cNvPicPr>
          <p:nvPr/>
        </p:nvPicPr>
        <p:blipFill>
          <a:blip r:embed="rId2"/>
          <a:stretch>
            <a:fillRect/>
          </a:stretch>
        </p:blipFill>
        <p:spPr>
          <a:xfrm>
            <a:off x="3346516" y="864909"/>
            <a:ext cx="4986779" cy="2215299"/>
          </a:xfrm>
          <a:prstGeom prst="rect">
            <a:avLst/>
          </a:prstGeom>
        </p:spPr>
      </p:pic>
      <p:pic>
        <p:nvPicPr>
          <p:cNvPr id="11" name="Resim 10">
            <a:extLst>
              <a:ext uri="{FF2B5EF4-FFF2-40B4-BE49-F238E27FC236}">
                <a16:creationId xmlns:a16="http://schemas.microsoft.com/office/drawing/2014/main" id="{0853C994-EC3A-802E-A7FE-84120AFE5417}"/>
              </a:ext>
            </a:extLst>
          </p:cNvPr>
          <p:cNvPicPr>
            <a:picLocks noChangeAspect="1"/>
          </p:cNvPicPr>
          <p:nvPr/>
        </p:nvPicPr>
        <p:blipFill>
          <a:blip r:embed="rId3"/>
          <a:stretch>
            <a:fillRect/>
          </a:stretch>
        </p:blipFill>
        <p:spPr>
          <a:xfrm>
            <a:off x="3346517" y="4154863"/>
            <a:ext cx="4986778" cy="2215299"/>
          </a:xfrm>
          <a:prstGeom prst="rect">
            <a:avLst/>
          </a:prstGeom>
        </p:spPr>
      </p:pic>
    </p:spTree>
    <p:extLst>
      <p:ext uri="{BB962C8B-B14F-4D97-AF65-F5344CB8AC3E}">
        <p14:creationId xmlns:p14="http://schemas.microsoft.com/office/powerpoint/2010/main" val="984934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F6CCFD6-C9B5-5A31-C541-00F17058A468}"/>
              </a:ext>
            </a:extLst>
          </p:cNvPr>
          <p:cNvSpPr>
            <a:spLocks noGrp="1"/>
          </p:cNvSpPr>
          <p:nvPr>
            <p:ph sz="quarter" idx="13"/>
          </p:nvPr>
        </p:nvSpPr>
        <p:spPr>
          <a:xfrm>
            <a:off x="640396" y="266307"/>
            <a:ext cx="10363826" cy="6325385"/>
          </a:xfrm>
        </p:spPr>
        <p:txBody>
          <a:bodyPr>
            <a:normAutofit/>
          </a:bodyPr>
          <a:lstStyle/>
          <a:p>
            <a:pPr marL="0" indent="0">
              <a:buNone/>
            </a:pPr>
            <a:endParaRPr lang="tr-TR" sz="2400" dirty="0"/>
          </a:p>
          <a:p>
            <a:pPr marL="0" indent="0" algn="just">
              <a:buNone/>
            </a:pPr>
            <a:r>
              <a:rPr lang="tr-TR" sz="2800" dirty="0">
                <a:latin typeface="Times New Roman" panose="02020603050405020304" pitchFamily="18" charset="0"/>
                <a:cs typeface="Times New Roman" panose="02020603050405020304" pitchFamily="18" charset="0"/>
              </a:rPr>
              <a:t>En yakın 3 üyenin iki tanesi kırmızı yuvarlak üyeler olduğuna göre yeni üyemizi bu şekilde sınıflandırabiliriz:</a:t>
            </a:r>
          </a:p>
        </p:txBody>
      </p:sp>
      <p:pic>
        <p:nvPicPr>
          <p:cNvPr id="5" name="Resim 4">
            <a:extLst>
              <a:ext uri="{FF2B5EF4-FFF2-40B4-BE49-F238E27FC236}">
                <a16:creationId xmlns:a16="http://schemas.microsoft.com/office/drawing/2014/main" id="{A63347FA-6FC0-684E-7626-CFBF6800FC34}"/>
              </a:ext>
            </a:extLst>
          </p:cNvPr>
          <p:cNvPicPr>
            <a:picLocks noChangeAspect="1"/>
          </p:cNvPicPr>
          <p:nvPr/>
        </p:nvPicPr>
        <p:blipFill>
          <a:blip r:embed="rId2"/>
          <a:stretch>
            <a:fillRect/>
          </a:stretch>
        </p:blipFill>
        <p:spPr>
          <a:xfrm>
            <a:off x="3667028" y="2777703"/>
            <a:ext cx="4468304" cy="2539014"/>
          </a:xfrm>
          <a:prstGeom prst="rect">
            <a:avLst/>
          </a:prstGeom>
        </p:spPr>
      </p:pic>
    </p:spTree>
    <p:extLst>
      <p:ext uri="{BB962C8B-B14F-4D97-AF65-F5344CB8AC3E}">
        <p14:creationId xmlns:p14="http://schemas.microsoft.com/office/powerpoint/2010/main" val="4254251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12CAFA-A335-B1DF-E5F1-5C19469BA10E}"/>
              </a:ext>
            </a:extLst>
          </p:cNvPr>
          <p:cNvSpPr>
            <a:spLocks noGrp="1"/>
          </p:cNvSpPr>
          <p:nvPr>
            <p:ph type="title"/>
          </p:nvPr>
        </p:nvSpPr>
        <p:spPr>
          <a:xfrm>
            <a:off x="913775" y="618517"/>
            <a:ext cx="10364451" cy="1050027"/>
          </a:xfrm>
        </p:spPr>
        <p:txBody>
          <a:bodyPr>
            <a:normAutofit/>
          </a:bodyPr>
          <a:lstStyle/>
          <a:p>
            <a:r>
              <a:rPr lang="tr-TR" sz="3200" b="1" dirty="0">
                <a:latin typeface="Times New Roman" panose="02020603050405020304" pitchFamily="18" charset="0"/>
                <a:cs typeface="Times New Roman" panose="02020603050405020304" pitchFamily="18" charset="0"/>
              </a:rPr>
              <a:t>K-</a:t>
            </a:r>
            <a:r>
              <a:rPr lang="tr-TR" sz="3200" b="1" dirty="0" err="1">
                <a:latin typeface="Times New Roman" panose="02020603050405020304" pitchFamily="18" charset="0"/>
                <a:cs typeface="Times New Roman" panose="02020603050405020304" pitchFamily="18" charset="0"/>
              </a:rPr>
              <a:t>nn</a:t>
            </a:r>
            <a:r>
              <a:rPr lang="tr-TR" sz="3200" b="1" dirty="0">
                <a:latin typeface="Times New Roman" panose="02020603050405020304" pitchFamily="18" charset="0"/>
                <a:cs typeface="Times New Roman" panose="02020603050405020304" pitchFamily="18" charset="0"/>
              </a:rPr>
              <a:t> kullanım alanları </a:t>
            </a:r>
          </a:p>
        </p:txBody>
      </p:sp>
      <p:sp>
        <p:nvSpPr>
          <p:cNvPr id="3" name="İçerik Yer Tutucusu 2">
            <a:extLst>
              <a:ext uri="{FF2B5EF4-FFF2-40B4-BE49-F238E27FC236}">
                <a16:creationId xmlns:a16="http://schemas.microsoft.com/office/drawing/2014/main" id="{65D8EA24-6770-4904-454E-5261B32A87F1}"/>
              </a:ext>
            </a:extLst>
          </p:cNvPr>
          <p:cNvSpPr>
            <a:spLocks noGrp="1"/>
          </p:cNvSpPr>
          <p:nvPr>
            <p:ph sz="quarter" idx="13"/>
          </p:nvPr>
        </p:nvSpPr>
        <p:spPr>
          <a:xfrm>
            <a:off x="914087" y="1857080"/>
            <a:ext cx="10363826" cy="3450211"/>
          </a:xfrm>
        </p:spPr>
        <p:txBody>
          <a:bodyPr>
            <a:normAutofit/>
          </a:bodyPr>
          <a:lstStyle/>
          <a:p>
            <a:r>
              <a:rPr lang="tr-TR" dirty="0" err="1"/>
              <a:t>Nüfüs</a:t>
            </a:r>
            <a:r>
              <a:rPr lang="tr-TR" dirty="0"/>
              <a:t> tespiti </a:t>
            </a:r>
          </a:p>
          <a:p>
            <a:r>
              <a:rPr lang="tr-TR" dirty="0"/>
              <a:t>Hava kirliliği tahmini </a:t>
            </a:r>
          </a:p>
          <a:p>
            <a:r>
              <a:rPr lang="tr-TR" dirty="0"/>
              <a:t>Radyal tabanlı fonksiyon ağları </a:t>
            </a:r>
          </a:p>
          <a:p>
            <a:r>
              <a:rPr lang="tr-TR" dirty="0"/>
              <a:t>Şirketlerin iflas tahminleri ,</a:t>
            </a:r>
          </a:p>
          <a:p>
            <a:r>
              <a:rPr lang="tr-TR" dirty="0"/>
              <a:t>Hastanelerde ki hasta sayısının değişim tahmini </a:t>
            </a:r>
          </a:p>
          <a:p>
            <a:r>
              <a:rPr lang="tr-TR" dirty="0"/>
              <a:t>Borsa endeks tahmini </a:t>
            </a:r>
          </a:p>
          <a:p>
            <a:r>
              <a:rPr lang="tr-TR" dirty="0"/>
              <a:t>Kanser tespiti </a:t>
            </a:r>
          </a:p>
          <a:p>
            <a:pPr marL="0" indent="0">
              <a:buNone/>
            </a:pPr>
            <a:endParaRPr lang="tr-TR" dirty="0"/>
          </a:p>
          <a:p>
            <a:endParaRPr lang="tr-TR" dirty="0"/>
          </a:p>
        </p:txBody>
      </p:sp>
    </p:spTree>
    <p:extLst>
      <p:ext uri="{BB962C8B-B14F-4D97-AF65-F5344CB8AC3E}">
        <p14:creationId xmlns:p14="http://schemas.microsoft.com/office/powerpoint/2010/main" val="859845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76058A-83F7-AC4A-F95E-FD81AF605FED}"/>
              </a:ext>
            </a:extLst>
          </p:cNvPr>
          <p:cNvSpPr>
            <a:spLocks noGrp="1"/>
          </p:cNvSpPr>
          <p:nvPr>
            <p:ph type="title"/>
          </p:nvPr>
        </p:nvSpPr>
        <p:spPr>
          <a:xfrm>
            <a:off x="913775" y="618518"/>
            <a:ext cx="10364451" cy="804930"/>
          </a:xfrm>
        </p:spPr>
        <p:txBody>
          <a:bodyPr/>
          <a:lstStyle/>
          <a:p>
            <a:r>
              <a:rPr lang="tr-TR" dirty="0">
                <a:latin typeface="Times New Roman" panose="02020603050405020304" pitchFamily="18" charset="0"/>
                <a:cs typeface="Times New Roman" panose="02020603050405020304" pitchFamily="18" charset="0"/>
              </a:rPr>
              <a:t>Weka uygulaması nedir ve ne işe yarar </a:t>
            </a:r>
          </a:p>
        </p:txBody>
      </p:sp>
      <p:sp>
        <p:nvSpPr>
          <p:cNvPr id="3" name="İçerik Yer Tutucusu 2">
            <a:extLst>
              <a:ext uri="{FF2B5EF4-FFF2-40B4-BE49-F238E27FC236}">
                <a16:creationId xmlns:a16="http://schemas.microsoft.com/office/drawing/2014/main" id="{72F4C2AD-763B-4F24-1508-5A0B5318B8FD}"/>
              </a:ext>
            </a:extLst>
          </p:cNvPr>
          <p:cNvSpPr>
            <a:spLocks noGrp="1"/>
          </p:cNvSpPr>
          <p:nvPr>
            <p:ph sz="quarter" idx="13"/>
          </p:nvPr>
        </p:nvSpPr>
        <p:spPr>
          <a:xfrm>
            <a:off x="913774" y="1536568"/>
            <a:ext cx="10363826" cy="4977353"/>
          </a:xfrm>
        </p:spPr>
        <p:txBody>
          <a:bodyPr>
            <a:normAutofit/>
          </a:bodyPr>
          <a:lstStyle/>
          <a:p>
            <a:pPr marL="0" indent="0" algn="just">
              <a:buNone/>
            </a:pPr>
            <a:endParaRPr lang="tr-TR" sz="2400" dirty="0">
              <a:latin typeface="Times New Roman" panose="02020603050405020304" pitchFamily="18" charset="0"/>
              <a:cs typeface="Times New Roman" panose="02020603050405020304" pitchFamily="18" charset="0"/>
            </a:endParaRPr>
          </a:p>
          <a:p>
            <a:pPr marL="0" indent="0" algn="just">
              <a:buNone/>
            </a:pPr>
            <a:r>
              <a:rPr lang="tr-TR" sz="2400" dirty="0">
                <a:latin typeface="Times New Roman" panose="02020603050405020304" pitchFamily="18" charset="0"/>
                <a:cs typeface="Times New Roman" panose="02020603050405020304" pitchFamily="18" charset="0"/>
              </a:rPr>
              <a:t>Weka, makine öğrenimi amacıyla </a:t>
            </a:r>
            <a:r>
              <a:rPr lang="tr-TR" sz="2400" dirty="0" err="1">
                <a:latin typeface="Times New Roman" panose="02020603050405020304" pitchFamily="18" charset="0"/>
                <a:cs typeface="Times New Roman" panose="02020603050405020304" pitchFamily="18" charset="0"/>
              </a:rPr>
              <a:t>Waikato</a:t>
            </a:r>
            <a:r>
              <a:rPr lang="tr-TR" sz="2400" dirty="0">
                <a:latin typeface="Times New Roman" panose="02020603050405020304" pitchFamily="18" charset="0"/>
                <a:cs typeface="Times New Roman" panose="02020603050405020304" pitchFamily="18" charset="0"/>
              </a:rPr>
              <a:t> Üniversitesinde geliştirilmiş ve "</a:t>
            </a:r>
            <a:r>
              <a:rPr lang="tr-TR" sz="2400" dirty="0" err="1">
                <a:latin typeface="Times New Roman" panose="02020603050405020304" pitchFamily="18" charset="0"/>
                <a:cs typeface="Times New Roman" panose="02020603050405020304" pitchFamily="18" charset="0"/>
              </a:rPr>
              <a:t>Waikato</a:t>
            </a:r>
            <a:r>
              <a:rPr lang="tr-TR" sz="2400" dirty="0">
                <a:latin typeface="Times New Roman" panose="02020603050405020304" pitchFamily="18" charset="0"/>
                <a:cs typeface="Times New Roman" panose="02020603050405020304" pitchFamily="18" charset="0"/>
              </a:rPr>
              <a:t> Environment </a:t>
            </a:r>
            <a:r>
              <a:rPr lang="tr-TR" sz="2400" dirty="0" err="1">
                <a:latin typeface="Times New Roman" panose="02020603050405020304" pitchFamily="18" charset="0"/>
                <a:cs typeface="Times New Roman" panose="02020603050405020304" pitchFamily="18" charset="0"/>
              </a:rPr>
              <a:t>for</a:t>
            </a:r>
            <a:r>
              <a:rPr lang="tr-TR" sz="2400" dirty="0">
                <a:latin typeface="Times New Roman" panose="02020603050405020304" pitchFamily="18" charset="0"/>
                <a:cs typeface="Times New Roman" panose="02020603050405020304" pitchFamily="18" charset="0"/>
              </a:rPr>
              <a:t> Knowledge Analysis" kelimelerinin baş harflerinden oluşmuş yazılımın ismidir. Günümüzde yaygın kullanımı olan çoğu makine öğrenimi algoritmalarını ve metotlarını içermektedir.</a:t>
            </a:r>
          </a:p>
          <a:p>
            <a:pPr marL="0" indent="0" algn="just">
              <a:buNone/>
            </a:pPr>
            <a:endParaRPr lang="tr-TR" sz="2400" dirty="0">
              <a:latin typeface="Times New Roman" panose="02020603050405020304" pitchFamily="18" charset="0"/>
              <a:cs typeface="Times New Roman" panose="02020603050405020304" pitchFamily="18" charset="0"/>
            </a:endParaRPr>
          </a:p>
          <a:p>
            <a:pPr marL="0" indent="0" algn="just">
              <a:buNone/>
            </a:pP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0710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DDFCF55-68CB-C213-7745-734044E68C91}"/>
              </a:ext>
            </a:extLst>
          </p:cNvPr>
          <p:cNvSpPr>
            <a:spLocks noGrp="1"/>
          </p:cNvSpPr>
          <p:nvPr>
            <p:ph sz="quarter" idx="13"/>
          </p:nvPr>
        </p:nvSpPr>
        <p:spPr>
          <a:xfrm>
            <a:off x="913774" y="395926"/>
            <a:ext cx="10363826" cy="5976594"/>
          </a:xfrm>
        </p:spPr>
        <p:txBody>
          <a:bodyPr/>
          <a:lstStyle/>
          <a:p>
            <a:pPr marL="0" indent="0" algn="just">
              <a:buNone/>
            </a:pPr>
            <a:endParaRPr lang="tr-TR" sz="2000" dirty="0">
              <a:latin typeface="Times New Roman" panose="02020603050405020304" pitchFamily="18" charset="0"/>
              <a:cs typeface="Times New Roman" panose="02020603050405020304" pitchFamily="18" charset="0"/>
            </a:endParaRPr>
          </a:p>
          <a:p>
            <a:pPr marL="0" indent="0" algn="just">
              <a:buNone/>
            </a:pPr>
            <a:r>
              <a:rPr lang="tr-TR" sz="2000" dirty="0">
                <a:latin typeface="Times New Roman" panose="02020603050405020304" pitchFamily="18" charset="0"/>
                <a:cs typeface="Times New Roman" panose="02020603050405020304" pitchFamily="18" charset="0"/>
              </a:rPr>
              <a:t>Weka, tamamen modüler bir tasarıma sahip olup, içerdiği özelliklerle veri kümeleri üzerinde görselleştirme, veri analizi, iş zekası uygulamaları, veri madenciliği gibi işlemler yapabilmektedir</a:t>
            </a:r>
          </a:p>
          <a:p>
            <a:pPr marL="0" indent="0" algn="just">
              <a:buNone/>
            </a:pPr>
            <a:r>
              <a:rPr lang="tr-TR" dirty="0"/>
              <a:t>aşağıdaki 3 Veri Madenciliği işlemi Weka ile yapılabilir;</a:t>
            </a:r>
          </a:p>
          <a:p>
            <a:pPr algn="just"/>
            <a:r>
              <a:rPr lang="tr-TR" dirty="0"/>
              <a:t>Sınıflandırma (</a:t>
            </a:r>
            <a:r>
              <a:rPr lang="tr-TR" dirty="0" err="1"/>
              <a:t>Classification</a:t>
            </a:r>
            <a:r>
              <a:rPr lang="tr-TR" dirty="0"/>
              <a:t>)</a:t>
            </a:r>
          </a:p>
          <a:p>
            <a:pPr algn="just"/>
            <a:r>
              <a:rPr lang="tr-TR" dirty="0"/>
              <a:t>Bölütleme (Clustering)</a:t>
            </a:r>
          </a:p>
          <a:p>
            <a:pPr algn="just"/>
            <a:r>
              <a:rPr lang="tr-TR" dirty="0"/>
              <a:t>İlişkilendirme (</a:t>
            </a:r>
            <a:r>
              <a:rPr lang="tr-TR" dirty="0" err="1"/>
              <a:t>Association</a:t>
            </a:r>
            <a:r>
              <a:rPr lang="tr-TR" dirty="0"/>
              <a:t>)</a:t>
            </a:r>
          </a:p>
          <a:p>
            <a:pPr marL="0" indent="0" algn="just">
              <a:buNone/>
            </a:pPr>
            <a:r>
              <a:rPr lang="tr-TR" b="0" i="0" dirty="0">
                <a:solidFill>
                  <a:srgbClr val="202122"/>
                </a:solidFill>
                <a:effectLst/>
                <a:latin typeface="Times New Roman" panose="02020603050405020304" pitchFamily="18" charset="0"/>
                <a:cs typeface="Times New Roman" panose="02020603050405020304" pitchFamily="18" charset="0"/>
              </a:rPr>
              <a:t>Ayrıca yukarıdaki işlemlere ilave olarak, veri kümeleri üzerinde ön ve son işlemler yapılabilir</a:t>
            </a:r>
          </a:p>
          <a:p>
            <a:pPr algn="just">
              <a:buFont typeface="Arial" panose="020B0604020202020204" pitchFamily="34" charset="0"/>
              <a:buChar char="•"/>
            </a:pPr>
            <a:r>
              <a:rPr lang="tr-TR" b="0" i="0" dirty="0">
                <a:solidFill>
                  <a:srgbClr val="202122"/>
                </a:solidFill>
                <a:effectLst/>
                <a:latin typeface="Times New Roman" panose="02020603050405020304" pitchFamily="18" charset="0"/>
                <a:cs typeface="Times New Roman" panose="02020603050405020304" pitchFamily="18" charset="0"/>
              </a:rPr>
              <a:t>Veri Ön işleme (</a:t>
            </a:r>
            <a:r>
              <a:rPr lang="tr-TR" b="0" i="1" dirty="0">
                <a:solidFill>
                  <a:srgbClr val="202122"/>
                </a:solidFill>
                <a:effectLst/>
                <a:latin typeface="Times New Roman" panose="02020603050405020304" pitchFamily="18" charset="0"/>
                <a:cs typeface="Times New Roman" panose="02020603050405020304" pitchFamily="18" charset="0"/>
              </a:rPr>
              <a:t>Data </a:t>
            </a:r>
            <a:r>
              <a:rPr lang="tr-TR" b="0" i="1" dirty="0" err="1">
                <a:solidFill>
                  <a:srgbClr val="202122"/>
                </a:solidFill>
                <a:effectLst/>
                <a:latin typeface="Times New Roman" panose="02020603050405020304" pitchFamily="18" charset="0"/>
                <a:cs typeface="Times New Roman" panose="02020603050405020304" pitchFamily="18" charset="0"/>
              </a:rPr>
              <a:t>Pre-Processing</a:t>
            </a:r>
            <a:r>
              <a:rPr lang="tr-TR" b="0" i="0" dirty="0">
                <a:solidFill>
                  <a:srgbClr val="202122"/>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tr-TR" b="0" i="0" dirty="0">
                <a:solidFill>
                  <a:srgbClr val="202122"/>
                </a:solidFill>
                <a:effectLst/>
                <a:latin typeface="Times New Roman" panose="02020603050405020304" pitchFamily="18" charset="0"/>
                <a:cs typeface="Times New Roman" panose="02020603050405020304" pitchFamily="18" charset="0"/>
              </a:rPr>
              <a:t>Görselleştirme (</a:t>
            </a:r>
            <a:r>
              <a:rPr lang="tr-TR" b="0" i="1" dirty="0" err="1">
                <a:solidFill>
                  <a:srgbClr val="202122"/>
                </a:solidFill>
                <a:effectLst/>
                <a:latin typeface="Times New Roman" panose="02020603050405020304" pitchFamily="18" charset="0"/>
                <a:cs typeface="Times New Roman" panose="02020603050405020304" pitchFamily="18" charset="0"/>
              </a:rPr>
              <a:t>Visualization</a:t>
            </a:r>
            <a:r>
              <a:rPr lang="tr-TR" b="0" i="0" dirty="0">
                <a:solidFill>
                  <a:srgbClr val="202122"/>
                </a:solidFill>
                <a:effectLst/>
                <a:latin typeface="Times New Roman" panose="02020603050405020304" pitchFamily="18" charset="0"/>
                <a:cs typeface="Times New Roman" panose="02020603050405020304" pitchFamily="18" charset="0"/>
              </a:rPr>
              <a:t>)</a:t>
            </a:r>
          </a:p>
          <a:p>
            <a:pPr marL="0" indent="0">
              <a:buNone/>
            </a:pPr>
            <a:endParaRPr lang="tr-TR" dirty="0"/>
          </a:p>
        </p:txBody>
      </p:sp>
    </p:spTree>
    <p:extLst>
      <p:ext uri="{BB962C8B-B14F-4D97-AF65-F5344CB8AC3E}">
        <p14:creationId xmlns:p14="http://schemas.microsoft.com/office/powerpoint/2010/main" val="884958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B7556F-E220-04D0-E509-A48BEAFDB817}"/>
              </a:ext>
            </a:extLst>
          </p:cNvPr>
          <p:cNvSpPr>
            <a:spLocks noGrp="1"/>
          </p:cNvSpPr>
          <p:nvPr>
            <p:ph type="title"/>
          </p:nvPr>
        </p:nvSpPr>
        <p:spPr>
          <a:xfrm>
            <a:off x="913149" y="290150"/>
            <a:ext cx="10364451" cy="776650"/>
          </a:xfrm>
        </p:spPr>
        <p:txBody>
          <a:bodyPr>
            <a:normAutofit/>
          </a:bodyPr>
          <a:lstStyle/>
          <a:p>
            <a:r>
              <a:rPr lang="tr-TR" sz="4000" dirty="0">
                <a:latin typeface="Times New Roman" panose="02020603050405020304" pitchFamily="18" charset="0"/>
                <a:cs typeface="Times New Roman" panose="02020603050405020304" pitchFamily="18" charset="0"/>
              </a:rPr>
              <a:t>Weka kurulumu </a:t>
            </a:r>
          </a:p>
        </p:txBody>
      </p:sp>
      <p:pic>
        <p:nvPicPr>
          <p:cNvPr id="5" name="İçerik Yer Tutucusu 4">
            <a:extLst>
              <a:ext uri="{FF2B5EF4-FFF2-40B4-BE49-F238E27FC236}">
                <a16:creationId xmlns:a16="http://schemas.microsoft.com/office/drawing/2014/main" id="{8343E0C4-A9DB-EF5B-9AA7-7612D2706EB8}"/>
              </a:ext>
            </a:extLst>
          </p:cNvPr>
          <p:cNvPicPr>
            <a:picLocks noGrp="1" noChangeAspect="1"/>
          </p:cNvPicPr>
          <p:nvPr>
            <p:ph sz="quarter" idx="13"/>
          </p:nvPr>
        </p:nvPicPr>
        <p:blipFill>
          <a:blip r:embed="rId2"/>
          <a:stretch>
            <a:fillRect/>
          </a:stretch>
        </p:blipFill>
        <p:spPr>
          <a:xfrm>
            <a:off x="1782706" y="1832256"/>
            <a:ext cx="8626588" cy="2766300"/>
          </a:xfrm>
        </p:spPr>
      </p:pic>
    </p:spTree>
    <p:extLst>
      <p:ext uri="{BB962C8B-B14F-4D97-AF65-F5344CB8AC3E}">
        <p14:creationId xmlns:p14="http://schemas.microsoft.com/office/powerpoint/2010/main" val="362495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A8A6ECB5-4D33-A78E-D459-D42B3D4CC9C9}"/>
              </a:ext>
            </a:extLst>
          </p:cNvPr>
          <p:cNvPicPr>
            <a:picLocks noGrp="1" noChangeAspect="1"/>
          </p:cNvPicPr>
          <p:nvPr>
            <p:ph sz="quarter" idx="13"/>
          </p:nvPr>
        </p:nvPicPr>
        <p:blipFill>
          <a:blip r:embed="rId2"/>
          <a:stretch>
            <a:fillRect/>
          </a:stretch>
        </p:blipFill>
        <p:spPr>
          <a:xfrm>
            <a:off x="1783801" y="888083"/>
            <a:ext cx="8467612" cy="5081833"/>
          </a:xfrm>
        </p:spPr>
      </p:pic>
    </p:spTree>
    <p:extLst>
      <p:ext uri="{BB962C8B-B14F-4D97-AF65-F5344CB8AC3E}">
        <p14:creationId xmlns:p14="http://schemas.microsoft.com/office/powerpoint/2010/main" val="1137280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7812B499-5857-3F53-A67D-07BD1D69B441}"/>
              </a:ext>
            </a:extLst>
          </p:cNvPr>
          <p:cNvPicPr>
            <a:picLocks noGrp="1" noChangeAspect="1"/>
          </p:cNvPicPr>
          <p:nvPr>
            <p:ph sz="quarter" idx="13"/>
          </p:nvPr>
        </p:nvPicPr>
        <p:blipFill>
          <a:blip r:embed="rId2"/>
          <a:stretch>
            <a:fillRect/>
          </a:stretch>
        </p:blipFill>
        <p:spPr>
          <a:xfrm>
            <a:off x="1593130" y="816543"/>
            <a:ext cx="8766928" cy="5220152"/>
          </a:xfrm>
        </p:spPr>
      </p:pic>
    </p:spTree>
    <p:extLst>
      <p:ext uri="{BB962C8B-B14F-4D97-AF65-F5344CB8AC3E}">
        <p14:creationId xmlns:p14="http://schemas.microsoft.com/office/powerpoint/2010/main" val="653914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0242B77E-D80D-C9AE-EDF0-58F19AFBA552}"/>
              </a:ext>
            </a:extLst>
          </p:cNvPr>
          <p:cNvPicPr>
            <a:picLocks noGrp="1" noChangeAspect="1"/>
          </p:cNvPicPr>
          <p:nvPr>
            <p:ph sz="quarter" idx="13"/>
          </p:nvPr>
        </p:nvPicPr>
        <p:blipFill>
          <a:blip r:embed="rId2"/>
          <a:stretch>
            <a:fillRect/>
          </a:stretch>
        </p:blipFill>
        <p:spPr>
          <a:xfrm>
            <a:off x="1941922" y="914400"/>
            <a:ext cx="7814820" cy="4316254"/>
          </a:xfrm>
        </p:spPr>
      </p:pic>
    </p:spTree>
    <p:extLst>
      <p:ext uri="{BB962C8B-B14F-4D97-AF65-F5344CB8AC3E}">
        <p14:creationId xmlns:p14="http://schemas.microsoft.com/office/powerpoint/2010/main" val="2466611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38042B66-AE01-B3DE-1EE4-E3E8F33C667D}"/>
              </a:ext>
            </a:extLst>
          </p:cNvPr>
          <p:cNvPicPr>
            <a:picLocks noGrp="1" noChangeAspect="1"/>
          </p:cNvPicPr>
          <p:nvPr>
            <p:ph sz="quarter" idx="13"/>
          </p:nvPr>
        </p:nvPicPr>
        <p:blipFill>
          <a:blip r:embed="rId2"/>
          <a:stretch>
            <a:fillRect/>
          </a:stretch>
        </p:blipFill>
        <p:spPr>
          <a:xfrm>
            <a:off x="1998481" y="1376313"/>
            <a:ext cx="7880809" cy="4414887"/>
          </a:xfrm>
        </p:spPr>
      </p:pic>
    </p:spTree>
    <p:extLst>
      <p:ext uri="{BB962C8B-B14F-4D97-AF65-F5344CB8AC3E}">
        <p14:creationId xmlns:p14="http://schemas.microsoft.com/office/powerpoint/2010/main" val="1876194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8A9E73-B14A-253C-31AE-ED5FA5A9B296}"/>
              </a:ext>
            </a:extLst>
          </p:cNvPr>
          <p:cNvSpPr>
            <a:spLocks noGrp="1"/>
          </p:cNvSpPr>
          <p:nvPr>
            <p:ph type="title"/>
          </p:nvPr>
        </p:nvSpPr>
        <p:spPr>
          <a:xfrm>
            <a:off x="913775" y="618518"/>
            <a:ext cx="10364451" cy="965186"/>
          </a:xfrm>
        </p:spPr>
        <p:txBody>
          <a:bodyPr/>
          <a:lstStyle/>
          <a:p>
            <a:pPr algn="l"/>
            <a:r>
              <a:rPr lang="tr-TR" b="1" dirty="0">
                <a:solidFill>
                  <a:srgbClr val="292929"/>
                </a:solidFill>
                <a:latin typeface="Times New Roman" panose="02020603050405020304" pitchFamily="18" charset="0"/>
                <a:cs typeface="Times New Roman" panose="02020603050405020304" pitchFamily="18" charset="0"/>
              </a:rPr>
              <a:t>KİM BULMUŞTUR ?</a:t>
            </a:r>
            <a:endParaRPr lang="tr-TR" dirty="0"/>
          </a:p>
        </p:txBody>
      </p:sp>
      <p:sp>
        <p:nvSpPr>
          <p:cNvPr id="3" name="İçerik Yer Tutucusu 2">
            <a:extLst>
              <a:ext uri="{FF2B5EF4-FFF2-40B4-BE49-F238E27FC236}">
                <a16:creationId xmlns:a16="http://schemas.microsoft.com/office/drawing/2014/main" id="{A4E1C6F0-4A33-7FA3-3C47-2CC97B1A9C13}"/>
              </a:ext>
            </a:extLst>
          </p:cNvPr>
          <p:cNvSpPr>
            <a:spLocks noGrp="1"/>
          </p:cNvSpPr>
          <p:nvPr>
            <p:ph sz="quarter" idx="13"/>
          </p:nvPr>
        </p:nvSpPr>
        <p:spPr>
          <a:xfrm>
            <a:off x="913149" y="1913641"/>
            <a:ext cx="10363826" cy="4056668"/>
          </a:xfrm>
        </p:spPr>
        <p:txBody>
          <a:bodyPr>
            <a:normAutofit/>
          </a:bodyPr>
          <a:lstStyle/>
          <a:p>
            <a:pPr algn="just"/>
            <a:r>
              <a:rPr lang="tr-TR" sz="2800" dirty="0">
                <a:latin typeface="Times New Roman" panose="02020603050405020304" pitchFamily="18" charset="0"/>
                <a:cs typeface="Times New Roman" panose="02020603050405020304" pitchFamily="18" charset="0"/>
              </a:rPr>
              <a:t>k - en yakın komşular algoritması ( k - NN ), ilk olarak 1951’de Evelyn </a:t>
            </a:r>
            <a:r>
              <a:rPr lang="tr-TR" sz="2800" dirty="0" err="1">
                <a:latin typeface="Times New Roman" panose="02020603050405020304" pitchFamily="18" charset="0"/>
                <a:cs typeface="Times New Roman" panose="02020603050405020304" pitchFamily="18" charset="0"/>
              </a:rPr>
              <a:t>Fix</a:t>
            </a:r>
            <a:r>
              <a:rPr lang="tr-TR" sz="2800" dirty="0">
                <a:latin typeface="Times New Roman" panose="02020603050405020304" pitchFamily="18" charset="0"/>
                <a:cs typeface="Times New Roman" panose="02020603050405020304" pitchFamily="18" charset="0"/>
              </a:rPr>
              <a:t> ve Joseph </a:t>
            </a:r>
            <a:r>
              <a:rPr lang="tr-TR" sz="2800" dirty="0" err="1">
                <a:latin typeface="Times New Roman" panose="02020603050405020304" pitchFamily="18" charset="0"/>
                <a:cs typeface="Times New Roman" panose="02020603050405020304" pitchFamily="18" charset="0"/>
              </a:rPr>
              <a:t>Hodges</a:t>
            </a:r>
            <a:r>
              <a:rPr lang="tr-TR" sz="2800" dirty="0">
                <a:latin typeface="Times New Roman" panose="02020603050405020304" pitchFamily="18" charset="0"/>
                <a:cs typeface="Times New Roman" panose="02020603050405020304" pitchFamily="18" charset="0"/>
              </a:rPr>
              <a:t> tarafından geliştirilmiş ve daha sonra Thomas </a:t>
            </a:r>
            <a:r>
              <a:rPr lang="tr-TR" sz="2800" dirty="0" err="1">
                <a:latin typeface="Times New Roman" panose="02020603050405020304" pitchFamily="18" charset="0"/>
                <a:cs typeface="Times New Roman" panose="02020603050405020304" pitchFamily="18" charset="0"/>
              </a:rPr>
              <a:t>Cover</a:t>
            </a:r>
            <a:r>
              <a:rPr lang="tr-TR" sz="2800" dirty="0">
                <a:latin typeface="Times New Roman" panose="02020603050405020304" pitchFamily="18" charset="0"/>
                <a:cs typeface="Times New Roman" panose="02020603050405020304" pitchFamily="18" charset="0"/>
              </a:rPr>
              <a:t> tarafından genişletilmiş , parametrik olmayan denetimli bir öğrenme yöntemidir . </a:t>
            </a:r>
          </a:p>
        </p:txBody>
      </p:sp>
    </p:spTree>
    <p:extLst>
      <p:ext uri="{BB962C8B-B14F-4D97-AF65-F5344CB8AC3E}">
        <p14:creationId xmlns:p14="http://schemas.microsoft.com/office/powerpoint/2010/main" val="1319738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17C75E6-3B1B-02AD-6315-A391E50594EE}"/>
              </a:ext>
            </a:extLst>
          </p:cNvPr>
          <p:cNvSpPr>
            <a:spLocks noGrp="1"/>
          </p:cNvSpPr>
          <p:nvPr>
            <p:ph sz="quarter" idx="13"/>
          </p:nvPr>
        </p:nvSpPr>
        <p:spPr>
          <a:xfrm>
            <a:off x="913774" y="386500"/>
            <a:ext cx="10363826" cy="6136848"/>
          </a:xfrm>
        </p:spPr>
        <p:txBody>
          <a:bodyPr/>
          <a:lstStyle/>
          <a:p>
            <a:pPr marL="0" indent="0">
              <a:buNone/>
            </a:pPr>
            <a:r>
              <a:rPr lang="tr-TR" dirty="0"/>
              <a:t> </a:t>
            </a:r>
          </a:p>
          <a:p>
            <a:pPr marL="0" indent="0" algn="just">
              <a:buNone/>
            </a:pPr>
            <a:r>
              <a:rPr lang="tr-TR" dirty="0"/>
              <a:t>Weka uygulamasında data yüklemesi yaptık ve sistemde ki  örnek datamızı açtık. </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r>
              <a:rPr lang="tr-TR"/>
              <a:t> Uygulamalı </a:t>
            </a:r>
            <a:r>
              <a:rPr lang="tr-TR" dirty="0"/>
              <a:t>olarak </a:t>
            </a:r>
            <a:r>
              <a:rPr lang="tr-TR"/>
              <a:t>şimdi anlatılacaktır…</a:t>
            </a:r>
            <a:endParaRPr lang="tr-TR" dirty="0"/>
          </a:p>
        </p:txBody>
      </p:sp>
      <p:pic>
        <p:nvPicPr>
          <p:cNvPr id="6" name="Resim 5">
            <a:extLst>
              <a:ext uri="{FF2B5EF4-FFF2-40B4-BE49-F238E27FC236}">
                <a16:creationId xmlns:a16="http://schemas.microsoft.com/office/drawing/2014/main" id="{5112F30B-B8E7-21AF-BAC5-CC2010435C3F}"/>
              </a:ext>
            </a:extLst>
          </p:cNvPr>
          <p:cNvPicPr>
            <a:picLocks noChangeAspect="1"/>
          </p:cNvPicPr>
          <p:nvPr/>
        </p:nvPicPr>
        <p:blipFill>
          <a:blip r:embed="rId2"/>
          <a:stretch>
            <a:fillRect/>
          </a:stretch>
        </p:blipFill>
        <p:spPr>
          <a:xfrm>
            <a:off x="1263193" y="1555423"/>
            <a:ext cx="9172279" cy="3648173"/>
          </a:xfrm>
          <a:prstGeom prst="rect">
            <a:avLst/>
          </a:prstGeom>
        </p:spPr>
      </p:pic>
    </p:spTree>
    <p:extLst>
      <p:ext uri="{BB962C8B-B14F-4D97-AF65-F5344CB8AC3E}">
        <p14:creationId xmlns:p14="http://schemas.microsoft.com/office/powerpoint/2010/main" val="3873846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3CA008-9C55-438E-C7FF-1BD4CEEEEF94}"/>
              </a:ext>
            </a:extLst>
          </p:cNvPr>
          <p:cNvSpPr>
            <a:spLocks noGrp="1"/>
          </p:cNvSpPr>
          <p:nvPr>
            <p:ph type="title"/>
          </p:nvPr>
        </p:nvSpPr>
        <p:spPr>
          <a:xfrm>
            <a:off x="763571" y="433379"/>
            <a:ext cx="10514654" cy="1266844"/>
          </a:xfrm>
        </p:spPr>
        <p:txBody>
          <a:bodyPr>
            <a:normAutofit/>
          </a:bodyPr>
          <a:lstStyle/>
          <a:p>
            <a:r>
              <a:rPr lang="tr-TR" sz="3200" b="1" dirty="0">
                <a:latin typeface="Times New Roman" panose="02020603050405020304" pitchFamily="18" charset="0"/>
                <a:cs typeface="Times New Roman" panose="02020603050405020304" pitchFamily="18" charset="0"/>
              </a:rPr>
              <a:t>KNN Uzaklık Hesaplaması Algoritma Türleri</a:t>
            </a:r>
          </a:p>
        </p:txBody>
      </p:sp>
      <p:sp>
        <p:nvSpPr>
          <p:cNvPr id="3" name="İçerik Yer Tutucusu 2">
            <a:extLst>
              <a:ext uri="{FF2B5EF4-FFF2-40B4-BE49-F238E27FC236}">
                <a16:creationId xmlns:a16="http://schemas.microsoft.com/office/drawing/2014/main" id="{8FEADA6E-ACB4-894D-BFE3-07624F262728}"/>
              </a:ext>
            </a:extLst>
          </p:cNvPr>
          <p:cNvSpPr>
            <a:spLocks noGrp="1"/>
          </p:cNvSpPr>
          <p:nvPr>
            <p:ph sz="quarter" idx="13"/>
          </p:nvPr>
        </p:nvSpPr>
        <p:spPr>
          <a:xfrm>
            <a:off x="914399" y="1700223"/>
            <a:ext cx="10363826" cy="4869197"/>
          </a:xfrm>
        </p:spPr>
        <p:txBody>
          <a:bodyPr>
            <a:normAutofit/>
          </a:bodyPr>
          <a:lstStyle/>
          <a:p>
            <a:pPr marL="0" indent="0">
              <a:buNone/>
            </a:pPr>
            <a:r>
              <a:rPr lang="tr-TR" sz="2800" b="1" dirty="0" err="1">
                <a:latin typeface="Times New Roman" panose="02020603050405020304" pitchFamily="18" charset="0"/>
                <a:cs typeface="Times New Roman" panose="02020603050405020304" pitchFamily="18" charset="0"/>
              </a:rPr>
              <a:t>Euclidean</a:t>
            </a:r>
            <a:r>
              <a:rPr lang="tr-TR" sz="2800" b="1" dirty="0">
                <a:latin typeface="Times New Roman" panose="02020603050405020304" pitchFamily="18" charset="0"/>
                <a:cs typeface="Times New Roman" panose="02020603050405020304" pitchFamily="18" charset="0"/>
              </a:rPr>
              <a:t> (</a:t>
            </a:r>
            <a:r>
              <a:rPr lang="tr-TR" sz="2800" b="1" dirty="0" err="1">
                <a:latin typeface="Times New Roman" panose="02020603050405020304" pitchFamily="18" charset="0"/>
                <a:cs typeface="Times New Roman" panose="02020603050405020304" pitchFamily="18" charset="0"/>
              </a:rPr>
              <a:t>Öklidyen</a:t>
            </a:r>
            <a:r>
              <a:rPr lang="tr-TR" sz="2800" b="1" dirty="0">
                <a:latin typeface="Times New Roman" panose="02020603050405020304" pitchFamily="18" charset="0"/>
                <a:cs typeface="Times New Roman" panose="02020603050405020304" pitchFamily="18" charset="0"/>
              </a:rPr>
              <a:t>) Uzaklık Hesaplaması</a:t>
            </a:r>
          </a:p>
          <a:p>
            <a:pPr algn="just"/>
            <a:r>
              <a:rPr lang="tr-TR" sz="2800" dirty="0">
                <a:latin typeface="Times New Roman" panose="02020603050405020304" pitchFamily="18" charset="0"/>
                <a:cs typeface="Times New Roman" panose="02020603050405020304" pitchFamily="18" charset="0"/>
              </a:rPr>
              <a:t>iki nokta arası verilen mesafe hesaplaması olarak ifade edilmektedir.</a:t>
            </a:r>
          </a:p>
          <a:p>
            <a:pPr algn="just"/>
            <a:r>
              <a:rPr lang="tr-TR" sz="2400" b="0" i="0" dirty="0">
                <a:solidFill>
                  <a:srgbClr val="000000"/>
                </a:solidFill>
                <a:effectLst/>
                <a:latin typeface="Arial" panose="020B0604020202020204" pitchFamily="34" charset="0"/>
              </a:rPr>
              <a:t>n boyutlu uzayda </a:t>
            </a:r>
            <a:r>
              <a:rPr lang="tr-TR" sz="2400" b="0" i="0" dirty="0" err="1">
                <a:solidFill>
                  <a:srgbClr val="000000"/>
                </a:solidFill>
                <a:effectLst/>
                <a:latin typeface="Arial" panose="020B0604020202020204" pitchFamily="34" charset="0"/>
              </a:rPr>
              <a:t>Euclidean</a:t>
            </a:r>
            <a:r>
              <a:rPr lang="tr-TR" sz="2400" b="0" i="0" dirty="0">
                <a:solidFill>
                  <a:srgbClr val="000000"/>
                </a:solidFill>
                <a:effectLst/>
                <a:latin typeface="Arial" panose="020B0604020202020204" pitchFamily="34" charset="0"/>
              </a:rPr>
              <a:t> (</a:t>
            </a:r>
            <a:r>
              <a:rPr lang="tr-TR" sz="2400" b="0" i="0" dirty="0" err="1">
                <a:solidFill>
                  <a:srgbClr val="000000"/>
                </a:solidFill>
                <a:effectLst/>
                <a:latin typeface="Arial" panose="020B0604020202020204" pitchFamily="34" charset="0"/>
              </a:rPr>
              <a:t>Öklidyen</a:t>
            </a:r>
            <a:r>
              <a:rPr lang="tr-TR" sz="2400" b="0" i="0" dirty="0">
                <a:solidFill>
                  <a:srgbClr val="000000"/>
                </a:solidFill>
                <a:effectLst/>
                <a:latin typeface="Arial" panose="020B0604020202020204" pitchFamily="34" charset="0"/>
              </a:rPr>
              <a:t>) Uzaklık hesaplaması; </a:t>
            </a:r>
          </a:p>
          <a:p>
            <a:pPr marL="0" indent="0" algn="just">
              <a:buNone/>
            </a:pPr>
            <a:endParaRPr lang="tr-TR" sz="2800"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6018BF84-C73A-0206-88AC-84D69FE5914B}"/>
              </a:ext>
            </a:extLst>
          </p:cNvPr>
          <p:cNvPicPr>
            <a:picLocks noChangeAspect="1"/>
          </p:cNvPicPr>
          <p:nvPr/>
        </p:nvPicPr>
        <p:blipFill>
          <a:blip r:embed="rId2"/>
          <a:stretch>
            <a:fillRect/>
          </a:stretch>
        </p:blipFill>
        <p:spPr>
          <a:xfrm>
            <a:off x="1150071" y="4814019"/>
            <a:ext cx="10127530" cy="1610602"/>
          </a:xfrm>
          <a:prstGeom prst="rect">
            <a:avLst/>
          </a:prstGeom>
        </p:spPr>
      </p:pic>
    </p:spTree>
    <p:extLst>
      <p:ext uri="{BB962C8B-B14F-4D97-AF65-F5344CB8AC3E}">
        <p14:creationId xmlns:p14="http://schemas.microsoft.com/office/powerpoint/2010/main" val="3221174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D8A434A-394D-AE20-0130-AF60FDF6267E}"/>
              </a:ext>
            </a:extLst>
          </p:cNvPr>
          <p:cNvSpPr>
            <a:spLocks noGrp="1"/>
          </p:cNvSpPr>
          <p:nvPr>
            <p:ph sz="quarter" idx="13"/>
          </p:nvPr>
        </p:nvSpPr>
        <p:spPr>
          <a:xfrm>
            <a:off x="807046" y="527901"/>
            <a:ext cx="10477500" cy="6004874"/>
          </a:xfrm>
        </p:spPr>
        <p:txBody>
          <a:bodyPr>
            <a:normAutofit/>
          </a:bodyPr>
          <a:lstStyle/>
          <a:p>
            <a:pPr marL="0" indent="0">
              <a:buNone/>
            </a:pPr>
            <a:r>
              <a:rPr lang="tr-TR" sz="2800" b="1" dirty="0">
                <a:latin typeface="Times New Roman" panose="02020603050405020304" pitchFamily="18" charset="0"/>
                <a:cs typeface="Times New Roman" panose="02020603050405020304" pitchFamily="18" charset="0"/>
              </a:rPr>
              <a:t>Manhattan Uzaklık Hesaplaması</a:t>
            </a:r>
          </a:p>
          <a:p>
            <a:pPr algn="just"/>
            <a:r>
              <a:rPr lang="tr-TR" sz="2800" dirty="0">
                <a:latin typeface="Times New Roman" panose="02020603050405020304" pitchFamily="18" charset="0"/>
                <a:cs typeface="Times New Roman" panose="02020603050405020304" pitchFamily="18" charset="0"/>
              </a:rPr>
              <a:t>eksenler boyunca dik açılarda ölçülen iki nokta arasındaki mesafe hesaplaması olarak ifade edilmektedir.</a:t>
            </a:r>
          </a:p>
          <a:p>
            <a:pPr algn="just"/>
            <a:endParaRPr lang="tr-TR" sz="2800" dirty="0">
              <a:latin typeface="Times New Roman" panose="02020603050405020304" pitchFamily="18" charset="0"/>
              <a:cs typeface="Times New Roman" panose="02020603050405020304" pitchFamily="18" charset="0"/>
            </a:endParaRPr>
          </a:p>
        </p:txBody>
      </p:sp>
      <p:pic>
        <p:nvPicPr>
          <p:cNvPr id="4" name="Resim 3">
            <a:extLst>
              <a:ext uri="{FF2B5EF4-FFF2-40B4-BE49-F238E27FC236}">
                <a16:creationId xmlns:a16="http://schemas.microsoft.com/office/drawing/2014/main" id="{00CCFB30-46FF-7659-5E37-989741FE9A61}"/>
              </a:ext>
            </a:extLst>
          </p:cNvPr>
          <p:cNvPicPr>
            <a:picLocks noChangeAspect="1"/>
          </p:cNvPicPr>
          <p:nvPr/>
        </p:nvPicPr>
        <p:blipFill>
          <a:blip r:embed="rId2"/>
          <a:stretch>
            <a:fillRect/>
          </a:stretch>
        </p:blipFill>
        <p:spPr>
          <a:xfrm>
            <a:off x="1564847" y="3223967"/>
            <a:ext cx="8961897" cy="1272619"/>
          </a:xfrm>
          <a:prstGeom prst="rect">
            <a:avLst/>
          </a:prstGeom>
        </p:spPr>
      </p:pic>
    </p:spTree>
    <p:extLst>
      <p:ext uri="{BB962C8B-B14F-4D97-AF65-F5344CB8AC3E}">
        <p14:creationId xmlns:p14="http://schemas.microsoft.com/office/powerpoint/2010/main" val="3418866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CC3906EF-48D4-A69D-CBE5-EB9D5C5B226B}"/>
              </a:ext>
            </a:extLst>
          </p:cNvPr>
          <p:cNvSpPr>
            <a:spLocks noGrp="1"/>
          </p:cNvSpPr>
          <p:nvPr>
            <p:ph sz="quarter" idx="13"/>
          </p:nvPr>
        </p:nvSpPr>
        <p:spPr>
          <a:xfrm>
            <a:off x="932570" y="311150"/>
            <a:ext cx="10345029" cy="6202363"/>
          </a:xfrm>
        </p:spPr>
        <p:txBody>
          <a:bodyPr/>
          <a:lstStyle/>
          <a:p>
            <a:pPr marL="0" indent="0" algn="l">
              <a:buNone/>
            </a:pPr>
            <a:r>
              <a:rPr lang="tr-TR" b="1" i="0" dirty="0">
                <a:solidFill>
                  <a:srgbClr val="000000"/>
                </a:solidFill>
                <a:effectLst/>
                <a:latin typeface="Arial" panose="020B0604020202020204" pitchFamily="34" charset="0"/>
              </a:rPr>
              <a:t> Minkowski Uzaklık Hesaplaması</a:t>
            </a:r>
          </a:p>
          <a:p>
            <a:pPr marL="0" indent="0" algn="just">
              <a:buNone/>
            </a:pPr>
            <a:r>
              <a:rPr lang="tr-TR" i="0" dirty="0">
                <a:solidFill>
                  <a:srgbClr val="000000"/>
                </a:solidFill>
                <a:effectLst/>
                <a:latin typeface="Times New Roman" panose="02020603050405020304" pitchFamily="18" charset="0"/>
                <a:cs typeface="Times New Roman" panose="02020603050405020304" pitchFamily="18" charset="0"/>
              </a:rPr>
              <a:t>Q sayıda değişkene bağlı bir uzaklık hesaplamak isteniyorsa Minkowski yöntemi kullanılır. Formülde Q yerine 2 değerini verirsek aslında Öklid bağlantısını elde ettiğimizi görebiliriz.</a:t>
            </a:r>
          </a:p>
        </p:txBody>
      </p:sp>
      <p:pic>
        <p:nvPicPr>
          <p:cNvPr id="3" name="Resim 2">
            <a:extLst>
              <a:ext uri="{FF2B5EF4-FFF2-40B4-BE49-F238E27FC236}">
                <a16:creationId xmlns:a16="http://schemas.microsoft.com/office/drawing/2014/main" id="{C1F0691E-F83D-1855-5027-CBD7EC1D6B6B}"/>
              </a:ext>
            </a:extLst>
          </p:cNvPr>
          <p:cNvPicPr>
            <a:picLocks noChangeAspect="1"/>
          </p:cNvPicPr>
          <p:nvPr/>
        </p:nvPicPr>
        <p:blipFill>
          <a:blip r:embed="rId2"/>
          <a:stretch>
            <a:fillRect/>
          </a:stretch>
        </p:blipFill>
        <p:spPr>
          <a:xfrm>
            <a:off x="3987539" y="2922225"/>
            <a:ext cx="3499232" cy="1329263"/>
          </a:xfrm>
          <a:prstGeom prst="rect">
            <a:avLst/>
          </a:prstGeom>
        </p:spPr>
      </p:pic>
    </p:spTree>
    <p:extLst>
      <p:ext uri="{BB962C8B-B14F-4D97-AF65-F5344CB8AC3E}">
        <p14:creationId xmlns:p14="http://schemas.microsoft.com/office/powerpoint/2010/main" val="2937678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FB90BB-B28B-2E19-9F31-9E17EB6F7BAF}"/>
              </a:ext>
            </a:extLst>
          </p:cNvPr>
          <p:cNvSpPr>
            <a:spLocks noGrp="1"/>
          </p:cNvSpPr>
          <p:nvPr>
            <p:ph type="title"/>
          </p:nvPr>
        </p:nvSpPr>
        <p:spPr>
          <a:xfrm>
            <a:off x="913774" y="2437891"/>
            <a:ext cx="10364451" cy="1596177"/>
          </a:xfrm>
        </p:spPr>
        <p:txBody>
          <a:bodyPr/>
          <a:lstStyle/>
          <a:p>
            <a:r>
              <a:rPr lang="tr-TR" b="1" dirty="0"/>
              <a:t>EXCEL UYGULAMASI YAPILACAK… </a:t>
            </a:r>
          </a:p>
        </p:txBody>
      </p:sp>
    </p:spTree>
    <p:extLst>
      <p:ext uri="{BB962C8B-B14F-4D97-AF65-F5344CB8AC3E}">
        <p14:creationId xmlns:p14="http://schemas.microsoft.com/office/powerpoint/2010/main" val="1186377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BCEDE5AF-B439-A7D6-C6B3-99CB1E11BF65}"/>
              </a:ext>
            </a:extLst>
          </p:cNvPr>
          <p:cNvPicPr>
            <a:picLocks noGrp="1" noChangeAspect="1"/>
          </p:cNvPicPr>
          <p:nvPr>
            <p:ph sz="quarter" idx="13"/>
          </p:nvPr>
        </p:nvPicPr>
        <p:blipFill>
          <a:blip r:embed="rId2"/>
          <a:stretch>
            <a:fillRect/>
          </a:stretch>
        </p:blipFill>
        <p:spPr>
          <a:xfrm>
            <a:off x="1974045" y="685801"/>
            <a:ext cx="8243910" cy="5029200"/>
          </a:xfrm>
        </p:spPr>
      </p:pic>
    </p:spTree>
    <p:extLst>
      <p:ext uri="{BB962C8B-B14F-4D97-AF65-F5344CB8AC3E}">
        <p14:creationId xmlns:p14="http://schemas.microsoft.com/office/powerpoint/2010/main" val="1953922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1DD264-D538-AC7F-0DF7-7690D2BA6067}"/>
              </a:ext>
            </a:extLst>
          </p:cNvPr>
          <p:cNvSpPr>
            <a:spLocks noGrp="1"/>
          </p:cNvSpPr>
          <p:nvPr>
            <p:ph type="title"/>
          </p:nvPr>
        </p:nvSpPr>
        <p:spPr/>
        <p:txBody>
          <a:bodyPr>
            <a:normAutofit/>
          </a:bodyPr>
          <a:lstStyle/>
          <a:p>
            <a:r>
              <a:rPr lang="tr-TR" sz="6000" b="1" dirty="0"/>
              <a:t>HAZIR</a:t>
            </a:r>
            <a:r>
              <a:rPr lang="tr-TR" sz="6000" b="1" dirty="0">
                <a:latin typeface="Times New Roman" panose="02020603050405020304" pitchFamily="18" charset="0"/>
                <a:cs typeface="Times New Roman" panose="02020603050405020304" pitchFamily="18" charset="0"/>
              </a:rPr>
              <a:t>LAYA</a:t>
            </a:r>
            <a:r>
              <a:rPr lang="tr-TR" sz="6000" b="1" dirty="0"/>
              <a:t>NLAR </a:t>
            </a:r>
          </a:p>
        </p:txBody>
      </p:sp>
      <p:sp>
        <p:nvSpPr>
          <p:cNvPr id="3" name="İçerik Yer Tutucusu 2">
            <a:extLst>
              <a:ext uri="{FF2B5EF4-FFF2-40B4-BE49-F238E27FC236}">
                <a16:creationId xmlns:a16="http://schemas.microsoft.com/office/drawing/2014/main" id="{81CE74A4-0B6A-AB2E-8900-889F5BEC18B7}"/>
              </a:ext>
            </a:extLst>
          </p:cNvPr>
          <p:cNvSpPr>
            <a:spLocks noGrp="1"/>
          </p:cNvSpPr>
          <p:nvPr>
            <p:ph sz="quarter" idx="13"/>
          </p:nvPr>
        </p:nvSpPr>
        <p:spPr/>
        <p:txBody>
          <a:bodyPr/>
          <a:lstStyle/>
          <a:p>
            <a:pPr marL="0" indent="0" algn="ctr">
              <a:buNone/>
            </a:pPr>
            <a:r>
              <a:rPr lang="tr-TR" sz="2800" b="1" i="1" dirty="0">
                <a:latin typeface="Times New Roman" panose="02020603050405020304" pitchFamily="18" charset="0"/>
                <a:cs typeface="Times New Roman" panose="02020603050405020304" pitchFamily="18" charset="0"/>
              </a:rPr>
              <a:t>Berkant burak kurmuş</a:t>
            </a:r>
          </a:p>
          <a:p>
            <a:pPr marL="0" indent="0" algn="ctr">
              <a:buNone/>
            </a:pPr>
            <a:r>
              <a:rPr lang="tr-TR" b="1" dirty="0"/>
              <a:t>20410082032</a:t>
            </a:r>
          </a:p>
          <a:p>
            <a:pPr marL="0" indent="0" algn="ctr">
              <a:buNone/>
            </a:pPr>
            <a:r>
              <a:rPr lang="tr-TR" sz="3600" b="1" i="1" dirty="0">
                <a:latin typeface="Times New Roman" panose="02020603050405020304" pitchFamily="18" charset="0"/>
                <a:cs typeface="Times New Roman" panose="02020603050405020304" pitchFamily="18" charset="0"/>
              </a:rPr>
              <a:t>Yavuz han mıstık </a:t>
            </a:r>
          </a:p>
          <a:p>
            <a:pPr marL="0" indent="0" algn="ctr">
              <a:buNone/>
            </a:pPr>
            <a:r>
              <a:rPr lang="tr-TR" b="1" dirty="0"/>
              <a:t>20410082014</a:t>
            </a:r>
          </a:p>
        </p:txBody>
      </p:sp>
    </p:spTree>
    <p:extLst>
      <p:ext uri="{BB962C8B-B14F-4D97-AF65-F5344CB8AC3E}">
        <p14:creationId xmlns:p14="http://schemas.microsoft.com/office/powerpoint/2010/main" val="197194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3E868F-219C-8932-863E-A7410DA13D87}"/>
              </a:ext>
            </a:extLst>
          </p:cNvPr>
          <p:cNvSpPr>
            <a:spLocks noGrp="1"/>
          </p:cNvSpPr>
          <p:nvPr>
            <p:ph type="title"/>
          </p:nvPr>
        </p:nvSpPr>
        <p:spPr/>
        <p:txBody>
          <a:bodyPr/>
          <a:lstStyle/>
          <a:p>
            <a:r>
              <a:rPr lang="tr-TR" dirty="0"/>
              <a:t>kaynaklar</a:t>
            </a:r>
          </a:p>
        </p:txBody>
      </p:sp>
      <p:sp>
        <p:nvSpPr>
          <p:cNvPr id="3" name="İçerik Yer Tutucusu 2">
            <a:extLst>
              <a:ext uri="{FF2B5EF4-FFF2-40B4-BE49-F238E27FC236}">
                <a16:creationId xmlns:a16="http://schemas.microsoft.com/office/drawing/2014/main" id="{B54BBFEC-8739-36C4-A0D8-836981027E5E}"/>
              </a:ext>
            </a:extLst>
          </p:cNvPr>
          <p:cNvSpPr>
            <a:spLocks noGrp="1"/>
          </p:cNvSpPr>
          <p:nvPr>
            <p:ph sz="quarter" idx="13"/>
          </p:nvPr>
        </p:nvSpPr>
        <p:spPr/>
        <p:txBody>
          <a:bodyPr/>
          <a:lstStyle/>
          <a:p>
            <a:r>
              <a:rPr lang="tr-TR" b="1" dirty="0">
                <a:hlinkClick r:id="rId2"/>
              </a:rPr>
              <a:t>https://bilgisayarkavramlari.com/2008/11/17/knn-k-nearest-neighborhood-en-yakin-k-komsu/</a:t>
            </a:r>
            <a:endParaRPr lang="tr-TR" b="1" dirty="0"/>
          </a:p>
          <a:p>
            <a:r>
              <a:rPr lang="tr-TR" b="1" dirty="0">
                <a:hlinkClick r:id="rId3"/>
              </a:rPr>
              <a:t>https://en.wikipedia.org/wiki/K-nearest_neighbors_algorithm</a:t>
            </a:r>
            <a:endParaRPr lang="tr-TR" b="1" dirty="0"/>
          </a:p>
          <a:p>
            <a:r>
              <a:rPr lang="tr-TR" b="1" dirty="0">
                <a:hlinkClick r:id="rId4"/>
              </a:rPr>
              <a:t>https://miracozturk.com/python-ile-siniflandirma-analizleri-knn-k-nearest-neighbours-k-en-yakin-komsu-algoritmasi/</a:t>
            </a:r>
            <a:endParaRPr lang="tr-TR" b="1" dirty="0"/>
          </a:p>
          <a:p>
            <a:r>
              <a:rPr lang="tr-TR" b="1" dirty="0">
                <a:hlinkClick r:id="rId5"/>
              </a:rPr>
              <a:t>https://erdincuzun.com/makine_ogrenmesi/k-nn-algoritmasi/</a:t>
            </a:r>
            <a:endParaRPr lang="tr-TR" b="1" dirty="0"/>
          </a:p>
          <a:p>
            <a:endParaRPr lang="tr-TR" b="1" dirty="0"/>
          </a:p>
          <a:p>
            <a:endParaRPr lang="tr-TR" b="1" dirty="0"/>
          </a:p>
        </p:txBody>
      </p:sp>
    </p:spTree>
    <p:extLst>
      <p:ext uri="{BB962C8B-B14F-4D97-AF65-F5344CB8AC3E}">
        <p14:creationId xmlns:p14="http://schemas.microsoft.com/office/powerpoint/2010/main" val="679940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5E7F59-B2EF-9D0F-3A2D-2F5F095F19FF}"/>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K-NN ALGORİTMASI NE İŞE YARAR ?</a:t>
            </a:r>
          </a:p>
        </p:txBody>
      </p:sp>
      <p:sp>
        <p:nvSpPr>
          <p:cNvPr id="3" name="İçerik Yer Tutucusu 2">
            <a:extLst>
              <a:ext uri="{FF2B5EF4-FFF2-40B4-BE49-F238E27FC236}">
                <a16:creationId xmlns:a16="http://schemas.microsoft.com/office/drawing/2014/main" id="{E8B0E537-1B37-7694-445B-5A52490D6CA1}"/>
              </a:ext>
            </a:extLst>
          </p:cNvPr>
          <p:cNvSpPr>
            <a:spLocks noGrp="1"/>
          </p:cNvSpPr>
          <p:nvPr>
            <p:ph sz="quarter" idx="13"/>
          </p:nvPr>
        </p:nvSpPr>
        <p:spPr/>
        <p:txBody>
          <a:bodyPr>
            <a:normAutofit/>
          </a:bodyPr>
          <a:lstStyle/>
          <a:p>
            <a:pPr algn="just"/>
            <a:r>
              <a:rPr lang="tr-TR" sz="2800" dirty="0">
                <a:latin typeface="Times New Roman" panose="02020603050405020304" pitchFamily="18" charset="0"/>
                <a:cs typeface="Times New Roman" panose="02020603050405020304" pitchFamily="18" charset="0"/>
              </a:rPr>
              <a:t>K-NN yöntemi, sınıfları belli olan bir veri setine yeni bir veri eklendiğinde bir örnek kümedeki gözlem değerlerinden yararlanarak, yeni </a:t>
            </a:r>
            <a:r>
              <a:rPr lang="tr-TR" sz="2800" dirty="0" err="1">
                <a:latin typeface="Times New Roman" panose="02020603050405020304" pitchFamily="18" charset="0"/>
                <a:cs typeface="Times New Roman" panose="02020603050405020304" pitchFamily="18" charset="0"/>
              </a:rPr>
              <a:t>eklenenverinin</a:t>
            </a:r>
            <a:r>
              <a:rPr lang="tr-TR" sz="2800" dirty="0">
                <a:latin typeface="Times New Roman" panose="02020603050405020304" pitchFamily="18" charset="0"/>
                <a:cs typeface="Times New Roman" panose="02020603050405020304" pitchFamily="18" charset="0"/>
              </a:rPr>
              <a:t> hangi sınıfa ait olduğunu tespit etmek için kullanılır (Özkan, 2008:117).</a:t>
            </a:r>
          </a:p>
        </p:txBody>
      </p:sp>
    </p:spTree>
    <p:extLst>
      <p:ext uri="{BB962C8B-B14F-4D97-AF65-F5344CB8AC3E}">
        <p14:creationId xmlns:p14="http://schemas.microsoft.com/office/powerpoint/2010/main" val="509826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AC47B5C-1CAC-F850-D2C7-2799D157BAC5}"/>
              </a:ext>
            </a:extLst>
          </p:cNvPr>
          <p:cNvSpPr>
            <a:spLocks noGrp="1"/>
          </p:cNvSpPr>
          <p:nvPr>
            <p:ph sz="quarter" idx="13"/>
          </p:nvPr>
        </p:nvSpPr>
        <p:spPr>
          <a:xfrm>
            <a:off x="914087" y="443062"/>
            <a:ext cx="10363826" cy="5480114"/>
          </a:xfrm>
        </p:spPr>
        <p:txBody>
          <a:bodyPr>
            <a:normAutofit fontScale="92500"/>
          </a:bodyPr>
          <a:lstStyle/>
          <a:p>
            <a:pPr algn="just"/>
            <a:r>
              <a:rPr lang="tr-TR" sz="2800" dirty="0">
                <a:latin typeface="Times New Roman" panose="02020603050405020304" pitchFamily="18" charset="0"/>
                <a:cs typeface="Times New Roman" panose="02020603050405020304" pitchFamily="18" charset="0"/>
              </a:rPr>
              <a:t>Yeni eklenen verinin hangi sınıfa ait olduğunu belirlemek için, bu verinin sınıfları bilinen (eğitim seti) tüm verilere olan uzaklığı hesaplanır. Uzaklıklar yakından uzağa doğru sıralanır ve bu bilgiler yardımıyla komşuluklar belirlenir. K parametresine göre, k tane komşunun sınıfları incelenerek, en çok gözlemlenen sınıf eklenen verinin sınıfı olarak belirlenir. Bir başka ifadeyle, sınıflandırma da temel amaç verilerin ait olduğu özelliklere bakıp bu verilerin hangi sınıfa ait olduğunun tespit edilmesidir.</a:t>
            </a:r>
          </a:p>
        </p:txBody>
      </p:sp>
    </p:spTree>
    <p:extLst>
      <p:ext uri="{BB962C8B-B14F-4D97-AF65-F5344CB8AC3E}">
        <p14:creationId xmlns:p14="http://schemas.microsoft.com/office/powerpoint/2010/main" val="890915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8CA02E-E68B-6FA3-F95D-CB21D2297E1A}"/>
              </a:ext>
            </a:extLst>
          </p:cNvPr>
          <p:cNvSpPr>
            <a:spLocks noGrp="1"/>
          </p:cNvSpPr>
          <p:nvPr>
            <p:ph type="title"/>
          </p:nvPr>
        </p:nvSpPr>
        <p:spPr>
          <a:xfrm>
            <a:off x="913775" y="618518"/>
            <a:ext cx="10364451" cy="1031174"/>
          </a:xfrm>
        </p:spPr>
        <p:txBody>
          <a:bodyPr/>
          <a:lstStyle/>
          <a:p>
            <a:r>
              <a:rPr lang="tr-TR" sz="3600" b="1" i="0" dirty="0">
                <a:solidFill>
                  <a:srgbClr val="292929"/>
                </a:solidFill>
                <a:effectLst/>
                <a:latin typeface="Times New Roman" panose="02020603050405020304" pitchFamily="18" charset="0"/>
                <a:cs typeface="Times New Roman" panose="02020603050405020304" pitchFamily="18" charset="0"/>
              </a:rPr>
              <a:t>K-NN uygulama adımları </a:t>
            </a:r>
            <a:endParaRPr lang="tr-TR" dirty="0"/>
          </a:p>
        </p:txBody>
      </p:sp>
      <p:sp>
        <p:nvSpPr>
          <p:cNvPr id="3" name="İçerik Yer Tutucusu 2">
            <a:extLst>
              <a:ext uri="{FF2B5EF4-FFF2-40B4-BE49-F238E27FC236}">
                <a16:creationId xmlns:a16="http://schemas.microsoft.com/office/drawing/2014/main" id="{C1101E73-DAE6-6207-400A-A767232958DF}"/>
              </a:ext>
            </a:extLst>
          </p:cNvPr>
          <p:cNvSpPr>
            <a:spLocks noGrp="1"/>
          </p:cNvSpPr>
          <p:nvPr>
            <p:ph sz="quarter" idx="13"/>
          </p:nvPr>
        </p:nvSpPr>
        <p:spPr>
          <a:xfrm>
            <a:off x="913774" y="1649692"/>
            <a:ext cx="10363826" cy="4468304"/>
          </a:xfrm>
        </p:spPr>
        <p:txBody>
          <a:bodyPr>
            <a:normAutofit/>
          </a:bodyPr>
          <a:lstStyle/>
          <a:p>
            <a:pPr algn="just"/>
            <a:r>
              <a:rPr lang="tr-TR" sz="2400" b="1" dirty="0">
                <a:solidFill>
                  <a:srgbClr val="C00000"/>
                </a:solidFill>
              </a:rPr>
              <a:t>Adım 1</a:t>
            </a:r>
            <a:r>
              <a:rPr lang="tr-TR" sz="2400" dirty="0"/>
              <a:t>: k değeri belirlenir.</a:t>
            </a:r>
          </a:p>
          <a:p>
            <a:pPr algn="just"/>
            <a:r>
              <a:rPr lang="tr-TR" sz="2400" b="1" dirty="0">
                <a:solidFill>
                  <a:srgbClr val="C00000"/>
                </a:solidFill>
              </a:rPr>
              <a:t>Adım 2</a:t>
            </a:r>
            <a:r>
              <a:rPr lang="tr-TR" sz="2400" dirty="0"/>
              <a:t>: Diğer değişkenlerden hedef değişkene olan uzaklıklar hesaplanır. Bu adımda uzaklık, Öklid uzaklığı veya başka uzaklık ölçütü kullanılarak hesaplanabilir.</a:t>
            </a:r>
          </a:p>
          <a:p>
            <a:pPr algn="just"/>
            <a:r>
              <a:rPr lang="tr-TR" sz="2400" b="1" dirty="0">
                <a:solidFill>
                  <a:srgbClr val="C00000"/>
                </a:solidFill>
              </a:rPr>
              <a:t>Adım 3</a:t>
            </a:r>
            <a:r>
              <a:rPr lang="tr-TR" sz="2400" dirty="0"/>
              <a:t>: Uzaklıklar küçükten büyüğe doğru sıralanır ve en yakın uzaklığa bağlı olarak en yakın komşular belirlenir.</a:t>
            </a:r>
          </a:p>
          <a:p>
            <a:pPr marL="0" indent="0" algn="just">
              <a:buNone/>
            </a:pPr>
            <a:r>
              <a:rPr lang="tr-TR" sz="2400" dirty="0"/>
              <a:t>Böylelikle, hedef değişkene en yakın olan değişken birinci komşu olarak adlandırılır ve diğer uzaklıklardaki olan değişkenlerde bağlı oldukları uzaklıklarla ilişkili komşuluklara atanır.</a:t>
            </a:r>
          </a:p>
        </p:txBody>
      </p:sp>
    </p:spTree>
    <p:extLst>
      <p:ext uri="{BB962C8B-B14F-4D97-AF65-F5344CB8AC3E}">
        <p14:creationId xmlns:p14="http://schemas.microsoft.com/office/powerpoint/2010/main" val="3180979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127A6E4B-CF62-32CF-2CCE-EFA24AA68F2B}"/>
              </a:ext>
            </a:extLst>
          </p:cNvPr>
          <p:cNvSpPr>
            <a:spLocks noGrp="1"/>
          </p:cNvSpPr>
          <p:nvPr>
            <p:ph sz="quarter" idx="13"/>
          </p:nvPr>
        </p:nvSpPr>
        <p:spPr>
          <a:xfrm>
            <a:off x="914400" y="565150"/>
            <a:ext cx="10363200" cy="5226050"/>
          </a:xfrm>
        </p:spPr>
        <p:txBody>
          <a:bodyPr>
            <a:normAutofit/>
          </a:bodyPr>
          <a:lstStyle/>
          <a:p>
            <a:pPr algn="just"/>
            <a:r>
              <a:rPr lang="tr-TR" sz="2400" b="1" dirty="0">
                <a:solidFill>
                  <a:srgbClr val="C00000"/>
                </a:solidFill>
              </a:rPr>
              <a:t>Adım 4</a:t>
            </a:r>
            <a:r>
              <a:rPr lang="tr-TR" sz="2400" dirty="0"/>
              <a:t>: 3. adımda belirlenen k tane komşuluğun sınıfları (kategorileri) belirlenir</a:t>
            </a:r>
          </a:p>
          <a:p>
            <a:pPr algn="just"/>
            <a:r>
              <a:rPr lang="tr-TR" sz="2400" b="1" dirty="0">
                <a:solidFill>
                  <a:srgbClr val="C00000"/>
                </a:solidFill>
              </a:rPr>
              <a:t>Adım 5</a:t>
            </a:r>
            <a:r>
              <a:rPr lang="tr-TR" sz="2400" dirty="0"/>
              <a:t>: 4. adımda belirlenen sınıflardan en çok gözlemlenen sınıf seçilir.</a:t>
            </a:r>
          </a:p>
          <a:p>
            <a:pPr marL="0" indent="0" algn="just">
              <a:buNone/>
            </a:pPr>
            <a:r>
              <a:rPr lang="tr-TR" sz="2400" dirty="0"/>
              <a:t>K-NN algoritmasının performansını büyük ölçüde örneklem büyüklüğü, kullanılan uzaklık ölçütü ve k parametresinin seçimi etkiler (</a:t>
            </a:r>
            <a:r>
              <a:rPr lang="tr-TR" sz="2400" dirty="0" err="1"/>
              <a:t>Liu</a:t>
            </a:r>
            <a:r>
              <a:rPr lang="tr-TR" sz="2400" dirty="0"/>
              <a:t> ve Zhang,2012, s. 1068)</a:t>
            </a:r>
          </a:p>
          <a:p>
            <a:pPr marL="0" indent="0" algn="just">
              <a:buNone/>
            </a:pPr>
            <a:endParaRPr lang="tr-TR" sz="2400" dirty="0"/>
          </a:p>
        </p:txBody>
      </p:sp>
    </p:spTree>
    <p:extLst>
      <p:ext uri="{BB962C8B-B14F-4D97-AF65-F5344CB8AC3E}">
        <p14:creationId xmlns:p14="http://schemas.microsoft.com/office/powerpoint/2010/main" val="158828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F25A5B8-3503-1940-9DAE-7F51365FC6C9}"/>
              </a:ext>
            </a:extLst>
          </p:cNvPr>
          <p:cNvSpPr>
            <a:spLocks noGrp="1"/>
          </p:cNvSpPr>
          <p:nvPr>
            <p:ph sz="quarter" idx="13"/>
          </p:nvPr>
        </p:nvSpPr>
        <p:spPr>
          <a:xfrm>
            <a:off x="835530" y="1013382"/>
            <a:ext cx="10520939" cy="5844618"/>
          </a:xfrm>
        </p:spPr>
        <p:txBody>
          <a:bodyPr>
            <a:normAutofit/>
          </a:bodyPr>
          <a:lstStyle/>
          <a:p>
            <a:pPr algn="just"/>
            <a:r>
              <a:rPr lang="tr-TR" sz="2800" dirty="0">
                <a:latin typeface="Times New Roman" panose="02020603050405020304" pitchFamily="18" charset="0"/>
                <a:cs typeface="Times New Roman" panose="02020603050405020304" pitchFamily="18" charset="0"/>
              </a:rPr>
              <a:t>K değerini olması gerekenden büyük bir değer belirleyerek analiz etmek, çok benzer olmayan verileri aynı kategoriye alacağından, doğruluk değerini düşürür; benzer şekilde çok küçük bir değer belirlemek ise bazı olası kategorileri göz ardı edeceğinden yine doğruluk değerini düşürecektir</a:t>
            </a:r>
          </a:p>
        </p:txBody>
      </p:sp>
    </p:spTree>
    <p:extLst>
      <p:ext uri="{BB962C8B-B14F-4D97-AF65-F5344CB8AC3E}">
        <p14:creationId xmlns:p14="http://schemas.microsoft.com/office/powerpoint/2010/main" val="412707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D9A15BB-84AC-7D75-A7D7-CFC867A479E5}"/>
              </a:ext>
            </a:extLst>
          </p:cNvPr>
          <p:cNvSpPr>
            <a:spLocks noGrp="1"/>
          </p:cNvSpPr>
          <p:nvPr>
            <p:ph sz="quarter" idx="13"/>
          </p:nvPr>
        </p:nvSpPr>
        <p:spPr>
          <a:xfrm>
            <a:off x="913774" y="339365"/>
            <a:ext cx="10363826" cy="5863471"/>
          </a:xfrm>
        </p:spPr>
        <p:txBody>
          <a:bodyPr>
            <a:normAutofit/>
          </a:bodyPr>
          <a:lstStyle/>
          <a:p>
            <a:endParaRPr lang="tr-TR" sz="2400" dirty="0">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sınıflandırılmak istenen yeni bireyin daha önceki bireylerden k tanesine yakınlığına bakılmasıdır.</a:t>
            </a:r>
            <a:endParaRPr lang="tr-TR" sz="2400" b="1" i="1"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endParaRPr>
          </a:p>
          <a:p>
            <a:pPr>
              <a:buFont typeface="Wingdings" panose="05000000000000000000" pitchFamily="2" charset="2"/>
              <a:buChar char="à"/>
            </a:pPr>
            <a:endParaRPr lang="tr-TR" sz="2400" b="1" i="1" u="sng" dirty="0">
              <a:solidFill>
                <a:srgbClr val="C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à"/>
            </a:pPr>
            <a:r>
              <a:rPr lang="tr-TR" sz="2400" b="1" i="1" u="sng" dirty="0">
                <a:solidFill>
                  <a:srgbClr val="C00000"/>
                </a:solidFill>
                <a:latin typeface="Times New Roman" panose="02020603050405020304" pitchFamily="18" charset="0"/>
                <a:cs typeface="Times New Roman" panose="02020603050405020304" pitchFamily="18" charset="0"/>
              </a:rPr>
              <a:t>Örneğin </a:t>
            </a:r>
            <a:r>
              <a:rPr lang="tr-TR" sz="2400" dirty="0">
                <a:latin typeface="Times New Roman" panose="02020603050405020304" pitchFamily="18" charset="0"/>
                <a:cs typeface="Times New Roman" panose="02020603050405020304" pitchFamily="18" charset="0"/>
              </a:rPr>
              <a:t>k = 3 için yeni bir eleman sınıflandırılmak istensin. bu durumda eski sınıflandırılmış elemanlardan en yakın 3 tanesi alınır. Bu elamanlar hangi sınıfa dahilse, yeni eleman da o sınıfa dahil edilir. Mesafe hesabından genelde </a:t>
            </a:r>
            <a:r>
              <a:rPr lang="tr-TR" sz="2400" dirty="0" err="1">
                <a:latin typeface="Times New Roman" panose="02020603050405020304" pitchFamily="18" charset="0"/>
                <a:cs typeface="Times New Roman" panose="02020603050405020304" pitchFamily="18" charset="0"/>
              </a:rPr>
              <a:t>öklid</a:t>
            </a:r>
            <a:r>
              <a:rPr lang="tr-TR" sz="2400" dirty="0">
                <a:latin typeface="Times New Roman" panose="02020603050405020304" pitchFamily="18" charset="0"/>
                <a:cs typeface="Times New Roman" panose="02020603050405020304" pitchFamily="18" charset="0"/>
              </a:rPr>
              <a:t> mesafesi kullanılır.</a:t>
            </a:r>
          </a:p>
          <a:p>
            <a:pPr marL="0" indent="0">
              <a:buNone/>
            </a:pP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8098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çerik Yer Tutucusu 6">
            <a:extLst>
              <a:ext uri="{FF2B5EF4-FFF2-40B4-BE49-F238E27FC236}">
                <a16:creationId xmlns:a16="http://schemas.microsoft.com/office/drawing/2014/main" id="{8C46A8DA-B395-8533-0EF5-318866D216F9}"/>
              </a:ext>
            </a:extLst>
          </p:cNvPr>
          <p:cNvSpPr>
            <a:spLocks noGrp="1"/>
          </p:cNvSpPr>
          <p:nvPr>
            <p:ph sz="quarter" idx="13"/>
          </p:nvPr>
        </p:nvSpPr>
        <p:spPr>
          <a:xfrm>
            <a:off x="913774" y="367645"/>
            <a:ext cx="10363826" cy="5995447"/>
          </a:xfrm>
        </p:spPr>
        <p:txBody>
          <a:bodyPr/>
          <a:lstStyle/>
          <a:p>
            <a:endParaRPr lang="tr-TR" dirty="0"/>
          </a:p>
          <a:p>
            <a:endParaRPr lang="tr-TR" dirty="0"/>
          </a:p>
          <a:p>
            <a:endParaRPr lang="tr-TR" dirty="0"/>
          </a:p>
          <a:p>
            <a:endParaRPr lang="tr-TR" dirty="0"/>
          </a:p>
          <a:p>
            <a:endParaRPr lang="tr-TR" dirty="0"/>
          </a:p>
          <a:p>
            <a:endParaRPr lang="tr-TR" dirty="0"/>
          </a:p>
          <a:p>
            <a:endParaRPr lang="tr-TR" dirty="0"/>
          </a:p>
          <a:p>
            <a:r>
              <a:rPr lang="tr-TR" sz="2400" dirty="0"/>
              <a:t>örneğin yukarıda verilen ve özelliklerine göre 2 boyutlu koordinat sistemine yerleştirilmiş olan örnekleri ele alalım. Bu örneklerin birbirinden ayrılması doğrusal ayrıştırma problemidir ve buradaki yöntemlerle çözülür</a:t>
            </a:r>
            <a:r>
              <a:rPr lang="tr-TR" dirty="0"/>
              <a:t>.</a:t>
            </a:r>
          </a:p>
        </p:txBody>
      </p:sp>
      <p:pic>
        <p:nvPicPr>
          <p:cNvPr id="16" name="Resim 15">
            <a:extLst>
              <a:ext uri="{FF2B5EF4-FFF2-40B4-BE49-F238E27FC236}">
                <a16:creationId xmlns:a16="http://schemas.microsoft.com/office/drawing/2014/main" id="{59653FA3-25B9-BE21-1D31-499246E91CC0}"/>
              </a:ext>
            </a:extLst>
          </p:cNvPr>
          <p:cNvPicPr>
            <a:picLocks noChangeAspect="1"/>
          </p:cNvPicPr>
          <p:nvPr/>
        </p:nvPicPr>
        <p:blipFill>
          <a:blip r:embed="rId2"/>
          <a:stretch>
            <a:fillRect/>
          </a:stretch>
        </p:blipFill>
        <p:spPr>
          <a:xfrm>
            <a:off x="2469823" y="584463"/>
            <a:ext cx="6938128" cy="2844538"/>
          </a:xfrm>
          <a:prstGeom prst="rect">
            <a:avLst/>
          </a:prstGeom>
        </p:spPr>
      </p:pic>
    </p:spTree>
    <p:extLst>
      <p:ext uri="{BB962C8B-B14F-4D97-AF65-F5344CB8AC3E}">
        <p14:creationId xmlns:p14="http://schemas.microsoft.com/office/powerpoint/2010/main" val="3341177550"/>
      </p:ext>
    </p:extLst>
  </p:cSld>
  <p:clrMapOvr>
    <a:masterClrMapping/>
  </p:clrMapOvr>
</p:sld>
</file>

<file path=ppt/theme/theme1.xml><?xml version="1.0" encoding="utf-8"?>
<a:theme xmlns:a="http://schemas.openxmlformats.org/drawingml/2006/main" name="Damla">
  <a:themeElements>
    <a:clrScheme name="Damla">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aml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l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TM04033925[[fn=Damla]]</Template>
  <TotalTime>276</TotalTime>
  <Words>771</Words>
  <Application>Microsoft Office PowerPoint</Application>
  <PresentationFormat>Geniş ekran</PresentationFormat>
  <Paragraphs>87</Paragraphs>
  <Slides>27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27</vt:i4>
      </vt:variant>
    </vt:vector>
  </HeadingPairs>
  <TitlesOfParts>
    <vt:vector size="32" baseType="lpstr">
      <vt:lpstr>Arial</vt:lpstr>
      <vt:lpstr>Times New Roman</vt:lpstr>
      <vt:lpstr>Tw Cen MT</vt:lpstr>
      <vt:lpstr>Wingdings</vt:lpstr>
      <vt:lpstr>Damla</vt:lpstr>
      <vt:lpstr>K-NN ( ‘K’ En Yakın Komşu ) </vt:lpstr>
      <vt:lpstr>KİM BULMUŞTUR ?</vt:lpstr>
      <vt:lpstr>K-NN ALGORİTMASI NE İŞE YARAR ?</vt:lpstr>
      <vt:lpstr>PowerPoint Sunusu</vt:lpstr>
      <vt:lpstr>K-NN uygulama adımları </vt:lpstr>
      <vt:lpstr>PowerPoint Sunusu</vt:lpstr>
      <vt:lpstr>PowerPoint Sunusu</vt:lpstr>
      <vt:lpstr>PowerPoint Sunusu</vt:lpstr>
      <vt:lpstr>PowerPoint Sunusu</vt:lpstr>
      <vt:lpstr>PowerPoint Sunusu</vt:lpstr>
      <vt:lpstr>PowerPoint Sunusu</vt:lpstr>
      <vt:lpstr>K-nn kullanım alanları </vt:lpstr>
      <vt:lpstr>Weka uygulaması nedir ve ne işe yarar </vt:lpstr>
      <vt:lpstr>PowerPoint Sunusu</vt:lpstr>
      <vt:lpstr>Weka kurulumu </vt:lpstr>
      <vt:lpstr>PowerPoint Sunusu</vt:lpstr>
      <vt:lpstr>PowerPoint Sunusu</vt:lpstr>
      <vt:lpstr>PowerPoint Sunusu</vt:lpstr>
      <vt:lpstr>PowerPoint Sunusu</vt:lpstr>
      <vt:lpstr>PowerPoint Sunusu</vt:lpstr>
      <vt:lpstr>KNN Uzaklık Hesaplaması Algoritma Türleri</vt:lpstr>
      <vt:lpstr>PowerPoint Sunusu</vt:lpstr>
      <vt:lpstr>PowerPoint Sunusu</vt:lpstr>
      <vt:lpstr>EXCEL UYGULAMASI YAPILACAK… </vt:lpstr>
      <vt:lpstr>PowerPoint Sunusu</vt:lpstr>
      <vt:lpstr>HAZIRLAYANLAR </vt:lpstr>
      <vt:lpstr>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K-NN ( K En Yakın Komşu ) </dc:title>
  <dc:creator>Berkant Burak Kurmuş</dc:creator>
  <cp:lastModifiedBy>Berkant Burak Kurmuş</cp:lastModifiedBy>
  <cp:revision>8</cp:revision>
  <dcterms:created xsi:type="dcterms:W3CDTF">2022-10-09T13:47:31Z</dcterms:created>
  <dcterms:modified xsi:type="dcterms:W3CDTF">2022-10-13T12:30:18Z</dcterms:modified>
</cp:coreProperties>
</file>