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1" r:id="rId3"/>
    <p:sldId id="275" r:id="rId4"/>
    <p:sldId id="276" r:id="rId5"/>
    <p:sldId id="277" r:id="rId6"/>
    <p:sldId id="278" r:id="rId7"/>
    <p:sldId id="279" r:id="rId8"/>
    <p:sldId id="271" r:id="rId9"/>
    <p:sldId id="272" r:id="rId10"/>
    <p:sldId id="273" r:id="rId11"/>
    <p:sldId id="265" r:id="rId12"/>
    <p:sldId id="282" r:id="rId13"/>
    <p:sldId id="283" r:id="rId14"/>
    <p:sldId id="284" r:id="rId15"/>
    <p:sldId id="285" r:id="rId16"/>
    <p:sldId id="286" r:id="rId17"/>
    <p:sldId id="287" r:id="rId18"/>
    <p:sldId id="288" r:id="rId19"/>
    <p:sldId id="289" r:id="rId20"/>
    <p:sldId id="304" r:id="rId21"/>
    <p:sldId id="305" r:id="rId22"/>
    <p:sldId id="306" r:id="rId23"/>
    <p:sldId id="291" r:id="rId24"/>
    <p:sldId id="29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444672" y="798973"/>
            <a:ext cx="7828830" cy="4659889"/>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ncho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447331" y="2010878"/>
            <a:ext cx="4645152" cy="3448595"/>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413771" y="2017343"/>
            <a:ext cx="4645152" cy="3441520"/>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447191" y="2824269"/>
            <a:ext cx="4645152" cy="2644457"/>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412362" y="2821491"/>
            <a:ext cx="4645152" cy="263737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043714" y="798974"/>
            <a:ext cx="6012470" cy="4658826"/>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hasCustomPrompt="1"/>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t>K-ortalama kümeleme  </a:t>
            </a:r>
            <a:endParaRPr lang="tr-TR" dirty="0"/>
          </a:p>
        </p:txBody>
      </p:sp>
      <p:sp>
        <p:nvSpPr>
          <p:cNvPr id="3" name="Alt Başlık 2"/>
          <p:cNvSpPr>
            <a:spLocks noGrp="1"/>
          </p:cNvSpPr>
          <p:nvPr>
            <p:ph type="subTitle" idx="1"/>
          </p:nvPr>
        </p:nvSpPr>
        <p:spPr/>
        <p:txBody>
          <a:bodyPr/>
          <a:lstStyle/>
          <a:p>
            <a:r>
              <a:rPr lang="tr-TR" dirty="0"/>
              <a:t>Ya da   </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K-means </a:t>
            </a:r>
            <a:r>
              <a:rPr lang="en-US" b="1" i="0" dirty="0" err="1">
                <a:solidFill>
                  <a:srgbClr val="202122"/>
                </a:solidFill>
                <a:effectLst/>
                <a:latin typeface="Arial" panose="020B0604020202020204" pitchFamily="34" charset="0"/>
              </a:rPr>
              <a:t>kümeleme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K-means clustering</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yöntem</a:t>
            </a:r>
            <a:r>
              <a:rPr lang="tr-TR" b="0" i="0" dirty="0">
                <a:solidFill>
                  <a:srgbClr val="202122"/>
                </a:solidFill>
                <a:effectLst/>
                <a:latin typeface="Arial" panose="020B0604020202020204" pitchFamily="34" charset="0"/>
              </a:rPr>
              <a:t>i</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51579" y="760129"/>
            <a:ext cx="9603275" cy="1049235"/>
          </a:xfrm>
        </p:spPr>
        <p:txBody>
          <a:bodyPr/>
          <a:lstStyle/>
          <a:p>
            <a:endParaRPr lang="tr-TR"/>
          </a:p>
        </p:txBody>
      </p:sp>
      <p:sp>
        <p:nvSpPr>
          <p:cNvPr id="3" name="İçerik Yer Tutucusu 2"/>
          <p:cNvSpPr>
            <a:spLocks noGrp="1"/>
          </p:cNvSpPr>
          <p:nvPr>
            <p:ph idx="1"/>
          </p:nvPr>
        </p:nvSpPr>
        <p:spPr/>
        <p:txBody>
          <a:bodyPr/>
          <a:lstStyle/>
          <a:p>
            <a:r>
              <a:rPr lang="tr-TR" dirty="0"/>
              <a:t>Kümeleme algoritmaları veri madenciliği, makine öğrenmesi ve matematiksel programlama gibi birçok alanda kullanılmaktadır. Kümeleme algoritmaları iki kategoriye ayrılabilir. Bunlar hiyerarşik ve hiyerarşik olmayan kümeleme algoritmalarıdır. K- ortalamalar algoritması hiyerarşik olmayan bir kümeleme algoritmasıdır. K-ortalamalar algoritmasının kümeleme problemlerindeki başarısı arama uzayının karmaşıklığına bağlı olarak değişmektedir</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9" name="İçerik Yer Tutucusu 8"/>
          <p:cNvSpPr>
            <a:spLocks noGrp="1"/>
          </p:cNvSpPr>
          <p:nvPr>
            <p:ph idx="1"/>
          </p:nvPr>
        </p:nvSpPr>
        <p:spPr/>
        <p:txBody>
          <a:bodyPr/>
          <a:lstStyle/>
          <a:p>
            <a:pPr marL="0" indent="0">
              <a:buNone/>
            </a:pPr>
            <a:r>
              <a:rPr lang="tr-TR" dirty="0"/>
              <a:t>Rasgele iki nokta belirlendi.</a:t>
            </a:r>
            <a:endParaRPr lang="tr-TR" dirty="0"/>
          </a:p>
          <a:p>
            <a:pPr marL="0" indent="0">
              <a:buNone/>
            </a:pPr>
            <a:r>
              <a:rPr lang="tr-TR" dirty="0"/>
              <a:t>Seçilen iki nokta arasına dikme çizildi.</a:t>
            </a:r>
            <a:endParaRPr lang="tr-TR" dirty="0"/>
          </a:p>
          <a:p>
            <a:pPr marL="0" indent="0">
              <a:buNone/>
            </a:pPr>
            <a:r>
              <a:rPr lang="tr-TR" dirty="0"/>
              <a:t>Dikme tam orta noktasında bölündü.</a:t>
            </a:r>
            <a:endParaRPr lang="tr-TR" dirty="0"/>
          </a:p>
          <a:p>
            <a:pPr marL="0" indent="0">
              <a:buNone/>
            </a:pPr>
            <a:r>
              <a:rPr lang="tr-TR" dirty="0"/>
              <a:t>Üsteki verilerin ortalamasını ve alttaki verilerin</a:t>
            </a:r>
            <a:endParaRPr lang="tr-TR" dirty="0"/>
          </a:p>
          <a:p>
            <a:pPr marL="0" indent="0">
              <a:buNone/>
            </a:pPr>
            <a:r>
              <a:rPr lang="tr-TR" dirty="0"/>
              <a:t>Ortalaması alındı</a:t>
            </a:r>
            <a:endParaRPr lang="tr-TR" dirty="0"/>
          </a:p>
          <a:p>
            <a:pPr marL="0" indent="0">
              <a:buNone/>
            </a:pPr>
            <a:endParaRPr lang="tr-TR" dirty="0"/>
          </a:p>
        </p:txBody>
      </p:sp>
      <p:pic>
        <p:nvPicPr>
          <p:cNvPr id="13" name="Resim 12"/>
          <p:cNvPicPr>
            <a:picLocks noChangeAspect="1"/>
          </p:cNvPicPr>
          <p:nvPr/>
        </p:nvPicPr>
        <p:blipFill>
          <a:blip r:embed="rId1"/>
          <a:stretch>
            <a:fillRect/>
          </a:stretch>
        </p:blipFill>
        <p:spPr>
          <a:xfrm>
            <a:off x="7309791" y="2015732"/>
            <a:ext cx="3973728" cy="25539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a:t>Üsteki verilerin ortalamasına göre kırmızı </a:t>
            </a:r>
            <a:endParaRPr lang="tr-TR" dirty="0"/>
          </a:p>
          <a:p>
            <a:r>
              <a:rPr lang="tr-TR" dirty="0"/>
              <a:t>,alttaki verilerin ortalamasına göre mavi noktanın </a:t>
            </a:r>
            <a:endParaRPr lang="tr-TR" dirty="0"/>
          </a:p>
          <a:p>
            <a:r>
              <a:rPr lang="tr-TR" dirty="0"/>
              <a:t>konumu </a:t>
            </a:r>
            <a:r>
              <a:rPr lang="tr-TR" dirty="0" err="1"/>
              <a:t>değişiti</a:t>
            </a:r>
            <a:r>
              <a:rPr lang="tr-TR" dirty="0"/>
              <a:t>. Aynı işlemi ortalama </a:t>
            </a:r>
            <a:endParaRPr lang="tr-TR" dirty="0"/>
          </a:p>
          <a:p>
            <a:r>
              <a:rPr lang="tr-TR" dirty="0"/>
              <a:t>değişmeyene kadar </a:t>
            </a:r>
            <a:r>
              <a:rPr lang="tr-TR" dirty="0" err="1"/>
              <a:t>takrarlanır</a:t>
            </a:r>
            <a:r>
              <a:rPr lang="tr-TR" dirty="0"/>
              <a:t>.</a:t>
            </a:r>
            <a:endParaRPr lang="tr-TR" dirty="0"/>
          </a:p>
        </p:txBody>
      </p:sp>
      <p:pic>
        <p:nvPicPr>
          <p:cNvPr id="7" name="Resim 6"/>
          <p:cNvPicPr>
            <a:picLocks noChangeAspect="1"/>
          </p:cNvPicPr>
          <p:nvPr/>
        </p:nvPicPr>
        <p:blipFill>
          <a:blip r:embed="rId1"/>
          <a:stretch>
            <a:fillRect/>
          </a:stretch>
        </p:blipFill>
        <p:spPr>
          <a:xfrm>
            <a:off x="6096000" y="3506679"/>
            <a:ext cx="4097081" cy="3235911"/>
          </a:xfrm>
          <a:prstGeom prst="rect">
            <a:avLst/>
          </a:prstGeom>
        </p:spPr>
      </p:pic>
      <p:pic>
        <p:nvPicPr>
          <p:cNvPr id="9" name="Resim 8"/>
          <p:cNvPicPr>
            <a:picLocks noChangeAspect="1"/>
          </p:cNvPicPr>
          <p:nvPr/>
        </p:nvPicPr>
        <p:blipFill>
          <a:blip r:embed="rId2"/>
          <a:stretch>
            <a:fillRect/>
          </a:stretch>
        </p:blipFill>
        <p:spPr>
          <a:xfrm>
            <a:off x="7711181" y="115410"/>
            <a:ext cx="3479458" cy="3313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568171" y="559293"/>
            <a:ext cx="10804124" cy="585926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506027" y="405024"/>
            <a:ext cx="11026066" cy="466124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1216241" y="381740"/>
            <a:ext cx="9524180" cy="2045309"/>
          </a:xfrm>
        </p:spPr>
      </p:pic>
      <p:pic>
        <p:nvPicPr>
          <p:cNvPr id="7" name="Resim 6"/>
          <p:cNvPicPr>
            <a:picLocks noChangeAspect="1"/>
          </p:cNvPicPr>
          <p:nvPr/>
        </p:nvPicPr>
        <p:blipFill>
          <a:blip r:embed="rId2"/>
          <a:stretch>
            <a:fillRect/>
          </a:stretch>
        </p:blipFill>
        <p:spPr>
          <a:xfrm>
            <a:off x="603682" y="2633319"/>
            <a:ext cx="10369118" cy="36264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1748901" y="1038687"/>
            <a:ext cx="8771138" cy="538874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772503" y="142043"/>
            <a:ext cx="10371127" cy="4376067"/>
          </a:xfrm>
        </p:spPr>
      </p:pic>
      <p:pic>
        <p:nvPicPr>
          <p:cNvPr id="7" name="Resim 6"/>
          <p:cNvPicPr>
            <a:picLocks noChangeAspect="1"/>
          </p:cNvPicPr>
          <p:nvPr/>
        </p:nvPicPr>
        <p:blipFill>
          <a:blip r:embed="rId2"/>
          <a:stretch>
            <a:fillRect/>
          </a:stretch>
        </p:blipFill>
        <p:spPr>
          <a:xfrm>
            <a:off x="2957691" y="4694761"/>
            <a:ext cx="6000750" cy="1285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2130642" y="833370"/>
            <a:ext cx="8238476" cy="493711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a:bodyPr>
          <a:p>
            <a:r>
              <a:rPr lang="en-US"/>
              <a:t>K-means algoritmasının genel mantığı n adet veri nesnesinden oluşan bir veri kümesini, giriş parametresi olarak verilen k adet kümeye bölümlemektir. Amaç, gerçekleştirilen bölümleme işlemi sonunda elde edilen kümelerin, küme içi benzerliklerinin maksimum ve kümeler arası benzerliklerinin minimum olmasını sağlamaktır. Çalışma yönteminde, (1) numaralı Öklit uzaklığı formülü temel alınarak kümeleme yapılmaktadır</a:t>
            </a:r>
            <a:r>
              <a:rPr lang="tr-TR" altLang="en-US"/>
              <a:t>.</a:t>
            </a:r>
            <a:endParaRPr lang="tr-TR" altLang="en-US"/>
          </a:p>
          <a:p>
            <a:endParaRPr lang="tr-TR" altLang="en-US"/>
          </a:p>
        </p:txBody>
      </p:sp>
      <p:pic>
        <p:nvPicPr>
          <p:cNvPr id="4" name="Content Placeholder 3"/>
          <p:cNvPicPr>
            <a:picLocks noChangeAspect="1"/>
          </p:cNvPicPr>
          <p:nvPr>
            <p:ph sz="half" idx="2"/>
          </p:nvPr>
        </p:nvPicPr>
        <p:blipFill>
          <a:blip r:embed="rId1"/>
          <a:stretch>
            <a:fillRect/>
          </a:stretch>
        </p:blipFill>
        <p:spPr>
          <a:xfrm>
            <a:off x="5963920" y="2733040"/>
            <a:ext cx="6116320" cy="22625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K-ortalama Algoritması nedir</a:t>
            </a:r>
            <a:endParaRPr lang="tr-TR" dirty="0"/>
          </a:p>
        </p:txBody>
      </p:sp>
      <p:sp>
        <p:nvSpPr>
          <p:cNvPr id="4" name="Rectangle 3"/>
          <p:cNvSpPr>
            <a:spLocks noChangeArrowheads="1"/>
          </p:cNvSpPr>
          <p:nvPr/>
        </p:nvSpPr>
        <p:spPr bwMode="auto">
          <a:xfrm>
            <a:off x="266330" y="18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tr-TR" altLang="tr-TR" sz="1800" b="0" i="0" u="none" strike="noStrike" cap="none" normalizeH="0" baseline="0">
                <a:ln>
                  <a:noFill/>
                </a:ln>
                <a:solidFill>
                  <a:schemeClr val="tx1"/>
                </a:solidFill>
                <a:effectLst/>
                <a:latin typeface="Arial" panose="020B0604020202020204" pitchFamily="34" charset="0"/>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pic>
        <p:nvPicPr>
          <p:cNvPr id="6" name="Resim 5"/>
          <p:cNvPicPr>
            <a:picLocks noChangeAspect="1"/>
          </p:cNvPicPr>
          <p:nvPr/>
        </p:nvPicPr>
        <p:blipFill>
          <a:blip r:embed="rId1"/>
          <a:stretch>
            <a:fillRect/>
          </a:stretch>
        </p:blipFill>
        <p:spPr>
          <a:xfrm>
            <a:off x="1586189" y="1933945"/>
            <a:ext cx="7705725" cy="42862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0" y="123190"/>
            <a:ext cx="11934190" cy="66122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849630" y="1328420"/>
            <a:ext cx="10403205" cy="38614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a:solidFill>
                  <a:srgbClr val="292929"/>
                </a:solidFill>
                <a:effectLst/>
                <a:latin typeface="sohne"/>
              </a:rPr>
              <a:t>K-</a:t>
            </a:r>
            <a:r>
              <a:rPr lang="tr-TR" b="1" i="0" dirty="0" err="1">
                <a:solidFill>
                  <a:srgbClr val="292929"/>
                </a:solidFill>
                <a:effectLst/>
                <a:latin typeface="sohne"/>
              </a:rPr>
              <a:t>Means’ı</a:t>
            </a:r>
            <a:r>
              <a:rPr lang="tr-TR" b="1" i="0" dirty="0">
                <a:solidFill>
                  <a:srgbClr val="292929"/>
                </a:solidFill>
                <a:effectLst/>
                <a:latin typeface="sohne"/>
              </a:rPr>
              <a:t> Nerede Uygulayabilirim?</a:t>
            </a:r>
            <a:br>
              <a:rPr lang="tr-TR" b="1" i="0" dirty="0">
                <a:solidFill>
                  <a:srgbClr val="292929"/>
                </a:solidFill>
                <a:effectLst/>
                <a:latin typeface="sohne"/>
              </a:rPr>
            </a:br>
            <a:endParaRPr lang="tr-TR" dirty="0"/>
          </a:p>
        </p:txBody>
      </p:sp>
      <p:sp>
        <p:nvSpPr>
          <p:cNvPr id="3" name="İçerik Yer Tutucusu 2"/>
          <p:cNvSpPr>
            <a:spLocks noGrp="1"/>
          </p:cNvSpPr>
          <p:nvPr>
            <p:ph idx="1"/>
          </p:nvPr>
        </p:nvSpPr>
        <p:spPr/>
        <p:txBody>
          <a:bodyPr>
            <a:normAutofit fontScale="85000" lnSpcReduction="10000"/>
          </a:bodyPr>
          <a:lstStyle/>
          <a:p>
            <a:r>
              <a:rPr lang="tr-TR" b="0" i="1" dirty="0">
                <a:solidFill>
                  <a:srgbClr val="292929"/>
                </a:solidFill>
                <a:effectLst/>
                <a:latin typeface="source-serif-pro"/>
              </a:rPr>
              <a:t>→Belge Sınıflandırması</a:t>
            </a:r>
            <a:br>
              <a:rPr lang="tr-TR" dirty="0"/>
            </a:br>
            <a:r>
              <a:rPr lang="tr-TR" b="0" i="0" dirty="0">
                <a:solidFill>
                  <a:srgbClr val="292929"/>
                </a:solidFill>
                <a:effectLst/>
                <a:latin typeface="source-serif-pro"/>
              </a:rPr>
              <a:t>Belgeleri etiketlere, konulara ve belgenin içeriğine göre birden fazla kategoride kümeleyin. Bu çok standart bir sınıflandırma problemidir ve k-</a:t>
            </a:r>
            <a:r>
              <a:rPr lang="tr-TR" b="0" i="0" dirty="0" err="1">
                <a:solidFill>
                  <a:srgbClr val="292929"/>
                </a:solidFill>
                <a:effectLst/>
                <a:latin typeface="source-serif-pro"/>
              </a:rPr>
              <a:t>means</a:t>
            </a:r>
            <a:r>
              <a:rPr lang="tr-TR" b="0" i="0" dirty="0">
                <a:solidFill>
                  <a:srgbClr val="292929"/>
                </a:solidFill>
                <a:effectLst/>
                <a:latin typeface="source-serif-pro"/>
              </a:rPr>
              <a:t> aracı bu amaç için oldukça uygun bir algoritmadır.</a:t>
            </a:r>
            <a:endParaRPr lang="tr-TR" b="0" i="0" dirty="0">
              <a:solidFill>
                <a:srgbClr val="292929"/>
              </a:solidFill>
              <a:effectLst/>
              <a:latin typeface="source-serif-pro"/>
            </a:endParaRPr>
          </a:p>
          <a:p>
            <a:r>
              <a:rPr lang="tr-TR" b="0" i="0" dirty="0">
                <a:solidFill>
                  <a:srgbClr val="292929"/>
                </a:solidFill>
                <a:effectLst/>
                <a:latin typeface="source-serif-pro"/>
              </a:rPr>
              <a:t>→Suç Yerlerinin Belirlenmesi</a:t>
            </a:r>
            <a:br>
              <a:rPr lang="tr-TR" dirty="0"/>
            </a:br>
            <a:r>
              <a:rPr lang="tr-TR" b="0" i="0" dirty="0">
                <a:solidFill>
                  <a:srgbClr val="292929"/>
                </a:solidFill>
                <a:effectLst/>
                <a:latin typeface="source-serif-pro"/>
              </a:rPr>
              <a:t>Bir şehirdeki belirli bölgelerde mevcut olan suçlarla ilgili veriler, suç kategorisi, suç alanı ve ikisi arasındaki ilişki, bir şehirdeki ya da bölgedeki suça eğilimli alanlara ilişkin kaliteli bilgiler verebilir. </a:t>
            </a:r>
            <a:endParaRPr lang="tr-TR" b="0" i="0" dirty="0">
              <a:solidFill>
                <a:srgbClr val="292929"/>
              </a:solidFill>
              <a:effectLst/>
              <a:latin typeface="source-serif-pro"/>
            </a:endParaRPr>
          </a:p>
          <a:p>
            <a:r>
              <a:rPr lang="tr-TR" b="0" i="0" dirty="0">
                <a:solidFill>
                  <a:srgbClr val="292929"/>
                </a:solidFill>
                <a:effectLst/>
                <a:latin typeface="source-serif-pro"/>
              </a:rPr>
              <a:t>→Çağrı Kaydı Detay Analizi</a:t>
            </a:r>
            <a:br>
              <a:rPr lang="tr-TR" dirty="0"/>
            </a:br>
            <a:r>
              <a:rPr lang="tr-TR" b="0" i="0" dirty="0">
                <a:solidFill>
                  <a:srgbClr val="292929"/>
                </a:solidFill>
                <a:effectLst/>
                <a:latin typeface="source-serif-pro"/>
              </a:rPr>
              <a:t>Bir çağrı detay kaydı (CDR), </a:t>
            </a:r>
            <a:r>
              <a:rPr lang="tr-TR" b="0" i="0" dirty="0" err="1">
                <a:solidFill>
                  <a:srgbClr val="292929"/>
                </a:solidFill>
                <a:effectLst/>
                <a:latin typeface="source-serif-pro"/>
              </a:rPr>
              <a:t>telekom</a:t>
            </a:r>
            <a:r>
              <a:rPr lang="tr-TR" b="0" i="0" dirty="0">
                <a:solidFill>
                  <a:srgbClr val="292929"/>
                </a:solidFill>
                <a:effectLst/>
                <a:latin typeface="source-serif-pro"/>
              </a:rPr>
              <a:t> şirketleri tarafından bir müşterinin araması, SMS ve internet etkinliği sırasında elde edilen bilgilerdir. Bu bilgiler, müşteri demografisiyle birlikte kullanıldığında, müşterinin ihtiyaçları hakkında daha fazla bilgi sağlar.</a:t>
            </a: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51579" y="284087"/>
            <a:ext cx="9603275" cy="5743852"/>
          </a:xfrm>
        </p:spPr>
        <p:txBody>
          <a:bodyPr>
            <a:normAutofit fontScale="85000" lnSpcReduction="10000"/>
          </a:bodyPr>
          <a:lstStyle/>
          <a:p>
            <a:r>
              <a:rPr lang="tr-TR" b="0" i="0" dirty="0">
                <a:solidFill>
                  <a:srgbClr val="292929"/>
                </a:solidFill>
                <a:effectLst/>
                <a:latin typeface="source-serif-pro"/>
              </a:rPr>
              <a:t>→Müşteri Segmentasyonu</a:t>
            </a:r>
            <a:br>
              <a:rPr lang="tr-TR" dirty="0"/>
            </a:br>
            <a:r>
              <a:rPr lang="tr-TR" b="0" i="0" dirty="0">
                <a:solidFill>
                  <a:srgbClr val="292929"/>
                </a:solidFill>
                <a:effectLst/>
                <a:latin typeface="source-serif-pro"/>
              </a:rPr>
              <a:t>Kümeleme, pazarlamacıların müşteri tabanını geliştirmelerine, hedef alanlarda çalışmasına ve müşterileri satın alma geçmişine, ilgi alanlarına veya etkinlik izlemeye göre segmentlere ayırmasına yardımcı olur. Sınıflandırma, şirketin belirli kampanyalar için belirli müşteri kümelerini hedeflemesine yardımcı olur.</a:t>
            </a:r>
            <a:endParaRPr lang="tr-TR" b="0" i="0" dirty="0">
              <a:solidFill>
                <a:srgbClr val="292929"/>
              </a:solidFill>
              <a:effectLst/>
              <a:latin typeface="source-serif-pro"/>
            </a:endParaRPr>
          </a:p>
          <a:p>
            <a:r>
              <a:rPr lang="tr-TR" b="0" i="0" dirty="0">
                <a:solidFill>
                  <a:srgbClr val="292929"/>
                </a:solidFill>
                <a:effectLst/>
                <a:latin typeface="source-serif-pro"/>
              </a:rPr>
              <a:t>→Oyuncu Analizi</a:t>
            </a:r>
            <a:br>
              <a:rPr lang="tr-TR" dirty="0"/>
            </a:br>
            <a:r>
              <a:rPr lang="tr-TR" b="0" i="0" dirty="0">
                <a:solidFill>
                  <a:srgbClr val="292929"/>
                </a:solidFill>
                <a:effectLst/>
                <a:latin typeface="source-serif-pro"/>
              </a:rPr>
              <a:t>Oyuncu istatistiklerini analiz etmek, spor dünyasının her zaman kritik bir unsuru olmuştur ve artan rekabetle birlikte, makine öğrenmenin burada oynayacağı kritik bir rol vardır.</a:t>
            </a:r>
            <a:endParaRPr lang="tr-TR" b="0" i="0" dirty="0">
              <a:solidFill>
                <a:srgbClr val="292929"/>
              </a:solidFill>
              <a:effectLst/>
              <a:latin typeface="source-serif-pro"/>
            </a:endParaRPr>
          </a:p>
          <a:p>
            <a:r>
              <a:rPr lang="tr-TR" b="0" i="0" dirty="0">
                <a:solidFill>
                  <a:srgbClr val="292929"/>
                </a:solidFill>
                <a:effectLst/>
                <a:latin typeface="source-serif-pro"/>
              </a:rPr>
              <a:t>→Dolandırıcılık Tespiti</a:t>
            </a:r>
            <a:br>
              <a:rPr lang="tr-TR" dirty="0"/>
            </a:br>
            <a:r>
              <a:rPr lang="tr-TR" b="0" i="0" dirty="0">
                <a:solidFill>
                  <a:srgbClr val="292929"/>
                </a:solidFill>
                <a:effectLst/>
                <a:latin typeface="source-serif-pro"/>
              </a:rPr>
              <a:t>Makine öğrenimi sahtekarlık tespitinde önemli bir rol oynar ve otomobil, sağlık ve sigorta sahtekarlığı tespitinde sayısız uygulamaya sahiptir. Sahte iddialarla ilgili geçmiş verileri kullanarak, yeni iddiaları , sahte kalıpları belirten kümelere yakınlığına dayanarak izole etmek mümkündür.</a:t>
            </a:r>
            <a:endParaRPr lang="tr-TR" b="0" i="0" dirty="0">
              <a:solidFill>
                <a:srgbClr val="292929"/>
              </a:solidFill>
              <a:effectLst/>
              <a:latin typeface="source-serif-pro"/>
            </a:endParaRPr>
          </a:p>
          <a:p>
            <a:r>
              <a:rPr lang="tr-TR" b="0" i="0" dirty="0">
                <a:solidFill>
                  <a:srgbClr val="292929"/>
                </a:solidFill>
                <a:effectLst/>
                <a:latin typeface="source-serif-pro"/>
              </a:rPr>
              <a:t>BT Uyarılarının Otomatik Kümelenmesi</a:t>
            </a:r>
            <a:br>
              <a:rPr lang="tr-TR" dirty="0"/>
            </a:br>
            <a:r>
              <a:rPr lang="tr-TR" b="0" i="0" dirty="0">
                <a:solidFill>
                  <a:srgbClr val="292929"/>
                </a:solidFill>
                <a:effectLst/>
                <a:latin typeface="source-serif-pro"/>
              </a:rPr>
              <a:t>Ağ, depolama veya </a:t>
            </a:r>
            <a:r>
              <a:rPr lang="tr-TR" b="0" i="0" dirty="0" err="1">
                <a:solidFill>
                  <a:srgbClr val="292929"/>
                </a:solidFill>
                <a:effectLst/>
                <a:latin typeface="source-serif-pro"/>
              </a:rPr>
              <a:t>veritabanı</a:t>
            </a:r>
            <a:r>
              <a:rPr lang="tr-TR" b="0" i="0" dirty="0">
                <a:solidFill>
                  <a:srgbClr val="292929"/>
                </a:solidFill>
                <a:effectLst/>
                <a:latin typeface="source-serif-pro"/>
              </a:rPr>
              <a:t> gibi büyük kurumsal BT altyapı teknolojisi bileşenleri büyük hacimli uyarı mesajları üretir. Uyarı mesajları potansiyel olarak operasyonel sorunlara işaret ettiğinden, sonraki işlemler için önceliklendirme için manuel olarak taranmaları gerekir. Verilerin kümelenmesi, uyarı kategorileri hakkında bilgi verebilir ve ortalama onarım süresi ve arıza tahminlerinde yardımcı olabilir.</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1908276" y="2060513"/>
            <a:ext cx="7216079" cy="344963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K-ortalama algoritması nasıl çalışır</a:t>
            </a:r>
            <a:endParaRPr lang="tr-TR" dirty="0"/>
          </a:p>
        </p:txBody>
      </p:sp>
      <p:pic>
        <p:nvPicPr>
          <p:cNvPr id="5" name="İçerik Yer Tutucusu 4"/>
          <p:cNvPicPr>
            <a:picLocks noGrp="1" noChangeAspect="1"/>
          </p:cNvPicPr>
          <p:nvPr>
            <p:ph idx="1"/>
          </p:nvPr>
        </p:nvPicPr>
        <p:blipFill>
          <a:blip r:embed="rId1"/>
          <a:stretch>
            <a:fillRect/>
          </a:stretch>
        </p:blipFill>
        <p:spPr>
          <a:xfrm>
            <a:off x="2219081" y="2042758"/>
            <a:ext cx="6985087" cy="34496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K-ortalama akış şeması</a:t>
            </a:r>
            <a:endParaRPr lang="tr-TR" dirty="0"/>
          </a:p>
        </p:txBody>
      </p:sp>
      <p:pic>
        <p:nvPicPr>
          <p:cNvPr id="5" name="İçerik Yer Tutucusu 4"/>
          <p:cNvPicPr>
            <a:picLocks noGrp="1" noChangeAspect="1"/>
          </p:cNvPicPr>
          <p:nvPr>
            <p:ph sz="half" idx="1"/>
          </p:nvPr>
        </p:nvPicPr>
        <p:blipFill>
          <a:blip r:embed="rId1"/>
          <a:stretch>
            <a:fillRect/>
          </a:stretch>
        </p:blipFill>
        <p:spPr>
          <a:xfrm>
            <a:off x="927735" y="1499235"/>
            <a:ext cx="5243195" cy="5274310"/>
          </a:xfrm>
        </p:spPr>
      </p:pic>
      <p:pic>
        <p:nvPicPr>
          <p:cNvPr id="13" name="Resim 12"/>
          <p:cNvPicPr>
            <a:picLocks noChangeAspect="1"/>
          </p:cNvPicPr>
          <p:nvPr>
            <p:ph sz="half" idx="2"/>
          </p:nvPr>
        </p:nvPicPr>
        <p:blipFill>
          <a:blip r:embed="rId2"/>
          <a:stretch>
            <a:fillRect/>
          </a:stretch>
        </p:blipFill>
        <p:spPr>
          <a:xfrm>
            <a:off x="6671310" y="1864360"/>
            <a:ext cx="4645660" cy="2985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Merkez noktalarının belirlenmesi</a:t>
            </a:r>
            <a:endParaRPr lang="tr-TR" dirty="0"/>
          </a:p>
        </p:txBody>
      </p:sp>
      <p:pic>
        <p:nvPicPr>
          <p:cNvPr id="5" name="İçerik Yer Tutucusu 4"/>
          <p:cNvPicPr>
            <a:picLocks noGrp="1" noChangeAspect="1"/>
          </p:cNvPicPr>
          <p:nvPr>
            <p:ph idx="1"/>
          </p:nvPr>
        </p:nvPicPr>
        <p:blipFill>
          <a:blip r:embed="rId1"/>
          <a:stretch>
            <a:fillRect/>
          </a:stretch>
        </p:blipFill>
        <p:spPr>
          <a:xfrm>
            <a:off x="1958173" y="2095708"/>
            <a:ext cx="7915275" cy="32194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K-ortalama bağlamında veri</a:t>
            </a:r>
            <a:endParaRPr lang="tr-TR" dirty="0"/>
          </a:p>
        </p:txBody>
      </p:sp>
      <p:sp>
        <p:nvSpPr>
          <p:cNvPr id="3" name="İçerik Yer Tutucusu 2"/>
          <p:cNvSpPr>
            <a:spLocks noGrp="1"/>
          </p:cNvSpPr>
          <p:nvPr>
            <p:ph idx="1"/>
          </p:nvPr>
        </p:nvSpPr>
        <p:spPr/>
        <p:txBody>
          <a:bodyPr/>
          <a:lstStyle/>
          <a:p>
            <a:r>
              <a:rPr lang="tr-TR" dirty="0"/>
              <a:t>K-</a:t>
            </a:r>
            <a:r>
              <a:rPr lang="tr-TR" dirty="0" err="1"/>
              <a:t>means</a:t>
            </a:r>
            <a:r>
              <a:rPr lang="tr-TR" dirty="0"/>
              <a:t>  algoritmaları sayısal verilerle çalıştığı için sözel tanımlar rakamsal verilere dönüştürülmüştür.</a:t>
            </a:r>
            <a:endParaRPr lang="tr-TR" dirty="0"/>
          </a:p>
          <a:p>
            <a:r>
              <a:rPr lang="tr-TR" dirty="0"/>
              <a:t>Verinin esas alınacak değişken sayısı ile grafiğin boyutu arasında ilişki vardır. 2 değişkenli veri setleri 2 boyutlu grafikte gösterilir, 3 değişkenli veri setleri 3 boyutlu grafikte gösterilir.</a:t>
            </a:r>
            <a:endParaRPr lang="tr-TR" dirty="0"/>
          </a:p>
          <a:p>
            <a:endParaRPr lang="tr-TR" dirty="0"/>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51579" y="1853754"/>
            <a:ext cx="9603275" cy="3450613"/>
          </a:xfrm>
        </p:spPr>
        <p:txBody>
          <a:bodyPr/>
          <a:lstStyle/>
          <a:p>
            <a:r>
              <a:rPr lang="tr-TR" b="1" i="0" dirty="0">
                <a:solidFill>
                  <a:srgbClr val="292929"/>
                </a:solidFill>
                <a:effectLst/>
                <a:latin typeface="source-serif-pro"/>
              </a:rPr>
              <a:t>Örnek: </a:t>
            </a:r>
            <a:r>
              <a:rPr lang="tr-TR" b="0" i="0" dirty="0">
                <a:solidFill>
                  <a:srgbClr val="292929"/>
                </a:solidFill>
                <a:effectLst/>
                <a:latin typeface="source-serif-pro"/>
              </a:rPr>
              <a:t>Size 'Ülke veri kümesi' adlı bir veri kümesi verilir. Ülkenin adı, Enflasyon, Net Gelir, Çocuk Ölüm Oranı, kişi başına düşen GSYİH gibi ülkenin çeşitli özelliklerini tanımlar. 3 özelliği göz önünde bulundurmanız gerekir: Çocuk Ölümleri, Gelir ve kişi başına düşen GSYİH. Bu 3 özelliği kullanarak, veri kümesindeki değerleri kümelemeniz gerekir.</a:t>
            </a:r>
            <a:endParaRPr lang="tr-TR" b="0" i="0" dirty="0">
              <a:solidFill>
                <a:srgbClr val="292929"/>
              </a:solidFill>
              <a:effectLst/>
              <a:latin typeface="source-serif-pro"/>
            </a:endParaRPr>
          </a:p>
          <a:p>
            <a:endParaRPr lang="tr-TR"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3713" y="4269305"/>
            <a:ext cx="8334375" cy="198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50742" y="994299"/>
            <a:ext cx="6676007" cy="44714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{B8C5C389-0E7C-459D-956F-88EF23885764}tf10001114</Template>
  <TotalTime>0</TotalTime>
  <Words>4133</Words>
  <Application>WPS Presentation</Application>
  <PresentationFormat>Geniş ekran</PresentationFormat>
  <Paragraphs>52</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source-serif-pro</vt:lpstr>
      <vt:lpstr>Segoe Print</vt:lpstr>
      <vt:lpstr>Gill Sans MT</vt:lpstr>
      <vt:lpstr>Microsoft YaHei</vt:lpstr>
      <vt:lpstr>Arial Unicode MS</vt:lpstr>
      <vt:lpstr>Calibri</vt:lpstr>
      <vt:lpstr>sohne</vt:lpstr>
      <vt:lpstr>Galeri</vt:lpstr>
      <vt:lpstr>K-ortalama kümeleme  </vt:lpstr>
      <vt:lpstr>K-ortalama Algoritması nedir</vt:lpstr>
      <vt:lpstr>PowerPoint 演示文稿</vt:lpstr>
      <vt:lpstr>K-ortalama algoritması nasıl çalışır</vt:lpstr>
      <vt:lpstr>K-ortalama akış şeması</vt:lpstr>
      <vt:lpstr>Merkez noktalarının belirlenmesi</vt:lpstr>
      <vt:lpstr>K-ortalama bağlamında veri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K-Means’ı Nerede Uygulayabilirim?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k-ORTALma (Kümeleme)</dc:title>
  <dc:creator>fazıl uzman</dc:creator>
  <cp:lastModifiedBy>fazlu</cp:lastModifiedBy>
  <cp:revision>12</cp:revision>
  <dcterms:created xsi:type="dcterms:W3CDTF">2022-12-06T22:53:00Z</dcterms:created>
  <dcterms:modified xsi:type="dcterms:W3CDTF">2022-12-07T21:06:30Z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BBC92D9A083140E09A681556631BF7D1</vt:lpwstr>
  </property>
  <property fmtid="{D5CDD505-2E9C-101B-9397-08002B2CF9AE}" pid="3" name="KSOProductBuildVer">
    <vt:lpwstr>1033-11.2.0.11417</vt:lpwstr>
  </property>
</Properties>
</file>