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iN KO�ER" initials="YK" lastIdx="3" clrIdx="0">
    <p:extLst>
      <p:ext uri="{19B8F6BF-5375-455C-9EA6-DF929625EA0E}">
        <p15:presenceInfo xmlns:p15="http://schemas.microsoft.com/office/powerpoint/2012/main" userId="YASiN KO�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snapToGrid="0">
      <p:cViewPr varScale="1">
        <p:scale>
          <a:sx n="81" d="100"/>
          <a:sy n="81" d="100"/>
        </p:scale>
        <p:origin x="8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0T22:04:15.863" idx="1">
    <p:pos x="7072" y="81"/>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1-10T22:41:27.690" idx="3">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381B0-72A9-4952-89F6-B473D9760C8B}" type="datetimeFigureOut">
              <a:rPr lang="tr-TR" smtClean="0"/>
              <a:t>10.11.2022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472FB-8905-44E2-B494-673B7EF0A2F7}" type="slidenum">
              <a:rPr lang="tr-TR" smtClean="0"/>
              <a:t>‹#›</a:t>
            </a:fld>
            <a:endParaRPr lang="tr-TR"/>
          </a:p>
        </p:txBody>
      </p:sp>
    </p:spTree>
    <p:extLst>
      <p:ext uri="{BB962C8B-B14F-4D97-AF65-F5344CB8AC3E}">
        <p14:creationId xmlns:p14="http://schemas.microsoft.com/office/powerpoint/2010/main" val="382662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76472FB-8905-44E2-B494-673B7EF0A2F7}" type="slidenum">
              <a:rPr lang="tr-TR" smtClean="0"/>
              <a:t>3</a:t>
            </a:fld>
            <a:endParaRPr lang="tr-TR"/>
          </a:p>
        </p:txBody>
      </p:sp>
    </p:spTree>
    <p:extLst>
      <p:ext uri="{BB962C8B-B14F-4D97-AF65-F5344CB8AC3E}">
        <p14:creationId xmlns:p14="http://schemas.microsoft.com/office/powerpoint/2010/main" val="554796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8270281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A49706-734F-4581-AC3E-B4378AFBCC45}"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290050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768389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1120706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1493133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338256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675466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06986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28930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82950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A49706-734F-4581-AC3E-B4378AFBCC45}"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393565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1A49706-734F-4581-AC3E-B4378AFBCC45}"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403396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1A49706-734F-4581-AC3E-B4378AFBCC45}" type="datetimeFigureOut">
              <a:rPr lang="tr-TR" smtClean="0"/>
              <a:t>10.11.2022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378372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1A49706-734F-4581-AC3E-B4378AFBCC45}" type="datetimeFigureOut">
              <a:rPr lang="tr-TR" smtClean="0"/>
              <a:t>10.11.2022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62631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1A49706-734F-4581-AC3E-B4378AFBCC45}" type="datetimeFigureOut">
              <a:rPr lang="tr-TR" smtClean="0"/>
              <a:t>10.11.2022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7319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A49706-734F-4581-AC3E-B4378AFBCC45}"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171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A49706-734F-4581-AC3E-B4378AFBCC45}"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42A81F-A1D9-456A-8210-AA7C50470BAE}" type="slidenum">
              <a:rPr lang="tr-TR" smtClean="0"/>
              <a:t>‹#›</a:t>
            </a:fld>
            <a:endParaRPr lang="tr-TR"/>
          </a:p>
        </p:txBody>
      </p:sp>
    </p:spTree>
    <p:extLst>
      <p:ext uri="{BB962C8B-B14F-4D97-AF65-F5344CB8AC3E}">
        <p14:creationId xmlns:p14="http://schemas.microsoft.com/office/powerpoint/2010/main" val="66954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A49706-734F-4581-AC3E-B4378AFBCC45}" type="datetimeFigureOut">
              <a:rPr lang="tr-TR" smtClean="0"/>
              <a:t>10.11.2022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42A81F-A1D9-456A-8210-AA7C50470BAE}" type="slidenum">
              <a:rPr lang="tr-TR" smtClean="0"/>
              <a:t>‹#›</a:t>
            </a:fld>
            <a:endParaRPr lang="tr-TR"/>
          </a:p>
        </p:txBody>
      </p:sp>
    </p:spTree>
    <p:extLst>
      <p:ext uri="{BB962C8B-B14F-4D97-AF65-F5344CB8AC3E}">
        <p14:creationId xmlns:p14="http://schemas.microsoft.com/office/powerpoint/2010/main" val="245859695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81720C-3415-6106-783F-07338E8E0BF0}"/>
              </a:ext>
            </a:extLst>
          </p:cNvPr>
          <p:cNvSpPr>
            <a:spLocks noGrp="1"/>
          </p:cNvSpPr>
          <p:nvPr>
            <p:ph type="ctrTitle"/>
          </p:nvPr>
        </p:nvSpPr>
        <p:spPr>
          <a:xfrm>
            <a:off x="1627695" y="2376129"/>
            <a:ext cx="9144000" cy="2387600"/>
          </a:xfrm>
        </p:spPr>
        <p:txBody>
          <a:bodyPr>
            <a:normAutofit fontScale="90000"/>
          </a:bodyPr>
          <a:lstStyle/>
          <a:p>
            <a:pPr algn="ctr"/>
            <a:r>
              <a:rPr lang="tr-TR" dirty="0"/>
              <a:t>Görüntü işleme teknikleri kullanılarak ekmek doku analizi ve arayüz programının </a:t>
            </a:r>
            <a:br>
              <a:rPr lang="tr-TR" dirty="0"/>
            </a:br>
            <a:r>
              <a:rPr lang="tr-TR" dirty="0"/>
              <a:t>geliştirilmesi </a:t>
            </a:r>
          </a:p>
        </p:txBody>
      </p:sp>
    </p:spTree>
    <p:extLst>
      <p:ext uri="{BB962C8B-B14F-4D97-AF65-F5344CB8AC3E}">
        <p14:creationId xmlns:p14="http://schemas.microsoft.com/office/powerpoint/2010/main" val="5158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60CC6E5D-D38B-F3F6-ABFF-56E988B9F711}"/>
              </a:ext>
            </a:extLst>
          </p:cNvPr>
          <p:cNvSpPr txBox="1"/>
          <p:nvPr/>
        </p:nvSpPr>
        <p:spPr>
          <a:xfrm>
            <a:off x="339365" y="889046"/>
            <a:ext cx="6004874" cy="2585323"/>
          </a:xfrm>
          <a:prstGeom prst="rect">
            <a:avLst/>
          </a:prstGeom>
          <a:noFill/>
        </p:spPr>
        <p:txBody>
          <a:bodyPr wrap="square" rtlCol="0">
            <a:spAutoFit/>
          </a:bodyPr>
          <a:lstStyle/>
          <a:p>
            <a:r>
              <a:rPr lang="tr-TR" dirty="0"/>
              <a:t>2.9. Geliştirilen Arayüz Programı (</a:t>
            </a:r>
            <a:r>
              <a:rPr lang="tr-TR" dirty="0" err="1"/>
              <a:t>Developed</a:t>
            </a:r>
            <a:r>
              <a:rPr lang="tr-TR" dirty="0"/>
              <a:t> Software) </a:t>
            </a:r>
          </a:p>
          <a:p>
            <a:r>
              <a:rPr lang="tr-TR" dirty="0"/>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 </a:t>
            </a:r>
          </a:p>
        </p:txBody>
      </p:sp>
      <p:pic>
        <p:nvPicPr>
          <p:cNvPr id="6" name="Resim 5">
            <a:extLst>
              <a:ext uri="{FF2B5EF4-FFF2-40B4-BE49-F238E27FC236}">
                <a16:creationId xmlns:a16="http://schemas.microsoft.com/office/drawing/2014/main" id="{72837EF0-E830-7FD1-BF27-D20313F24A8C}"/>
              </a:ext>
            </a:extLst>
          </p:cNvPr>
          <p:cNvPicPr>
            <a:picLocks noChangeAspect="1"/>
          </p:cNvPicPr>
          <p:nvPr/>
        </p:nvPicPr>
        <p:blipFill>
          <a:blip r:embed="rId2"/>
          <a:stretch>
            <a:fillRect/>
          </a:stretch>
        </p:blipFill>
        <p:spPr>
          <a:xfrm>
            <a:off x="7240360" y="790087"/>
            <a:ext cx="4160438" cy="3320000"/>
          </a:xfrm>
          <a:prstGeom prst="rect">
            <a:avLst/>
          </a:prstGeom>
        </p:spPr>
      </p:pic>
      <p:sp>
        <p:nvSpPr>
          <p:cNvPr id="7" name="Metin kutusu 6">
            <a:extLst>
              <a:ext uri="{FF2B5EF4-FFF2-40B4-BE49-F238E27FC236}">
                <a16:creationId xmlns:a16="http://schemas.microsoft.com/office/drawing/2014/main" id="{7255E0DE-720C-B085-D396-68444D8BDDA7}"/>
              </a:ext>
            </a:extLst>
          </p:cNvPr>
          <p:cNvSpPr txBox="1"/>
          <p:nvPr/>
        </p:nvSpPr>
        <p:spPr>
          <a:xfrm>
            <a:off x="5184742" y="4496586"/>
            <a:ext cx="6641133" cy="1754326"/>
          </a:xfrm>
          <a:prstGeom prst="rect">
            <a:avLst/>
          </a:prstGeom>
          <a:noFill/>
        </p:spPr>
        <p:txBody>
          <a:bodyPr wrap="square" rtlCol="0">
            <a:spAutoFit/>
          </a:bodyPr>
          <a:lstStyle/>
          <a:p>
            <a:r>
              <a:rPr lang="tr-TR"/>
              <a:t>Şekil 18. Gözenek bölütleme GUI programı </a:t>
            </a:r>
          </a:p>
          <a:p>
            <a:r>
              <a:rPr lang="tr-TR"/>
              <a:t>(Cell segmentation GUI software)</a:t>
            </a:r>
          </a:p>
          <a:p>
            <a:r>
              <a:rPr lang="tr-TR"/>
              <a:t>Sırasıyla ön işleme, gözenekleri bölütle ve sayısal verileri çıkar ikonları tıklanarak gözeneklere ait ölçümler ilgili dizine Excel dosyası olarak çıkartılabilmektedir. Şekil 19’da ara yüz programıyla bölütlenmiş gözenek görüntüsü gösterilmiştir. </a:t>
            </a:r>
          </a:p>
        </p:txBody>
      </p:sp>
    </p:spTree>
    <p:extLst>
      <p:ext uri="{BB962C8B-B14F-4D97-AF65-F5344CB8AC3E}">
        <p14:creationId xmlns:p14="http://schemas.microsoft.com/office/powerpoint/2010/main" val="44558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5962839-FB7A-0625-2B68-6DC07D83669B}"/>
              </a:ext>
            </a:extLst>
          </p:cNvPr>
          <p:cNvPicPr>
            <a:picLocks noChangeAspect="1"/>
          </p:cNvPicPr>
          <p:nvPr/>
        </p:nvPicPr>
        <p:blipFill>
          <a:blip r:embed="rId2"/>
          <a:stretch>
            <a:fillRect/>
          </a:stretch>
        </p:blipFill>
        <p:spPr>
          <a:xfrm>
            <a:off x="518157" y="356061"/>
            <a:ext cx="4316901" cy="3426434"/>
          </a:xfrm>
          <a:prstGeom prst="rect">
            <a:avLst/>
          </a:prstGeom>
        </p:spPr>
      </p:pic>
      <p:sp>
        <p:nvSpPr>
          <p:cNvPr id="7" name="Metin kutusu 6">
            <a:extLst>
              <a:ext uri="{FF2B5EF4-FFF2-40B4-BE49-F238E27FC236}">
                <a16:creationId xmlns:a16="http://schemas.microsoft.com/office/drawing/2014/main" id="{466D34AC-1CEB-7015-CE50-56D9904E0439}"/>
              </a:ext>
            </a:extLst>
          </p:cNvPr>
          <p:cNvSpPr txBox="1"/>
          <p:nvPr/>
        </p:nvSpPr>
        <p:spPr>
          <a:xfrm>
            <a:off x="518157" y="4069725"/>
            <a:ext cx="3956900" cy="646331"/>
          </a:xfrm>
          <a:prstGeom prst="rect">
            <a:avLst/>
          </a:prstGeom>
          <a:noFill/>
        </p:spPr>
        <p:txBody>
          <a:bodyPr wrap="square">
            <a:spAutoFit/>
          </a:bodyPr>
          <a:lstStyle/>
          <a:p>
            <a:r>
              <a:rPr lang="tr-TR" dirty="0"/>
              <a:t>Şekil 19. Bölütlenmiş gözenek görüntüsü </a:t>
            </a:r>
          </a:p>
          <a:p>
            <a:r>
              <a:rPr lang="tr-TR" dirty="0"/>
              <a:t>(</a:t>
            </a:r>
            <a:r>
              <a:rPr lang="tr-TR" dirty="0" err="1"/>
              <a:t>Segmented</a:t>
            </a:r>
            <a:r>
              <a:rPr lang="tr-TR" dirty="0"/>
              <a:t> </a:t>
            </a:r>
            <a:r>
              <a:rPr lang="tr-TR" dirty="0" err="1"/>
              <a:t>cell</a:t>
            </a:r>
            <a:r>
              <a:rPr lang="tr-TR" dirty="0"/>
              <a:t> </a:t>
            </a:r>
            <a:r>
              <a:rPr lang="tr-TR" dirty="0" err="1"/>
              <a:t>image</a:t>
            </a:r>
            <a:r>
              <a:rPr lang="tr-TR" dirty="0"/>
              <a:t>) </a:t>
            </a:r>
          </a:p>
        </p:txBody>
      </p:sp>
      <p:sp>
        <p:nvSpPr>
          <p:cNvPr id="9" name="Metin kutusu 8">
            <a:extLst>
              <a:ext uri="{FF2B5EF4-FFF2-40B4-BE49-F238E27FC236}">
                <a16:creationId xmlns:a16="http://schemas.microsoft.com/office/drawing/2014/main" id="{AA763F7C-6491-3214-4535-92C4A353D8DE}"/>
              </a:ext>
            </a:extLst>
          </p:cNvPr>
          <p:cNvSpPr txBox="1"/>
          <p:nvPr/>
        </p:nvSpPr>
        <p:spPr>
          <a:xfrm>
            <a:off x="5658440" y="684811"/>
            <a:ext cx="6094428" cy="5078313"/>
          </a:xfrm>
          <a:prstGeom prst="rect">
            <a:avLst/>
          </a:prstGeom>
          <a:noFill/>
        </p:spPr>
        <p:txBody>
          <a:bodyPr wrap="square">
            <a:spAutoFit/>
          </a:bodyPr>
          <a:lstStyle/>
          <a:p>
            <a:r>
              <a:rPr lang="tr-TR" dirty="0"/>
              <a:t>3. SONUÇLAR VE TARTIŞMALAR</a:t>
            </a:r>
          </a:p>
          <a:p>
            <a:r>
              <a:rPr lang="tr-TR" dirty="0"/>
              <a:t>(RESULTS AND DISCUSSIONS)  </a:t>
            </a:r>
          </a:p>
          <a:p>
            <a:r>
              <a:rPr lang="tr-TR" dirty="0"/>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dirty="0" err="1"/>
              <a:t>morfometrik</a:t>
            </a:r>
            <a:r>
              <a:rPr lang="tr-TR" dirty="0"/>
              <a:t> parametreler elde edilmiştir. Kullanılan katkının cinsine ve miktarına bağlı olarak gözeneklerde meydana gelen sayısal değişimler Tablo 1’de verilmiştir. Görüntü çözünürlüğü 300 </a:t>
            </a:r>
            <a:r>
              <a:rPr lang="tr-TR" dirty="0" err="1"/>
              <a:t>dpi</a:t>
            </a:r>
            <a:r>
              <a:rPr lang="tr-TR" dirty="0"/>
              <a:t> olduğundan 1mm2 yaklaşık olarak 140piksel2’ye karşılık gelmektedir. 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 %31, %33 seviyelerinde iken FL ve </a:t>
            </a:r>
            <a:r>
              <a:rPr lang="tr-TR" dirty="0" err="1"/>
              <a:t>GL’li</a:t>
            </a:r>
            <a:r>
              <a:rPr lang="tr-TR" dirty="0"/>
              <a:t> ekmeklerde bu değer %28, %29 seviyelerinde olmaktadır.</a:t>
            </a:r>
          </a:p>
        </p:txBody>
      </p:sp>
    </p:spTree>
    <p:extLst>
      <p:ext uri="{BB962C8B-B14F-4D97-AF65-F5344CB8AC3E}">
        <p14:creationId xmlns:p14="http://schemas.microsoft.com/office/powerpoint/2010/main" val="41237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F31E26D-88D3-3531-B0B8-CFF7854FF300}"/>
              </a:ext>
            </a:extLst>
          </p:cNvPr>
          <p:cNvSpPr txBox="1"/>
          <p:nvPr/>
        </p:nvSpPr>
        <p:spPr>
          <a:xfrm>
            <a:off x="569536" y="810706"/>
            <a:ext cx="10789764" cy="3693319"/>
          </a:xfrm>
          <a:prstGeom prst="rect">
            <a:avLst/>
          </a:prstGeom>
          <a:noFill/>
        </p:spPr>
        <p:txBody>
          <a:bodyPr wrap="square">
            <a:spAutoFit/>
          </a:bodyPr>
          <a:lstStyle/>
          <a:p>
            <a:r>
              <a:rPr lang="tr-TR" dirty="0"/>
              <a:t>4. SONUÇLAR (CONCLUSIONS )</a:t>
            </a:r>
          </a:p>
          <a:p>
            <a:r>
              <a:rPr lang="tr-TR"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 </a:t>
            </a:r>
          </a:p>
        </p:txBody>
      </p:sp>
    </p:spTree>
    <p:extLst>
      <p:ext uri="{BB962C8B-B14F-4D97-AF65-F5344CB8AC3E}">
        <p14:creationId xmlns:p14="http://schemas.microsoft.com/office/powerpoint/2010/main" val="258791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4E5E25-CB1F-C0A7-DC80-BD8AEF346688}"/>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BAD2BCD8-B8E0-4E5C-8395-53382E134B50}"/>
              </a:ext>
            </a:extLst>
          </p:cNvPr>
          <p:cNvSpPr>
            <a:spLocks noGrp="1"/>
          </p:cNvSpPr>
          <p:nvPr>
            <p:ph idx="1"/>
          </p:nvPr>
        </p:nvSpPr>
        <p:spPr/>
        <p:txBody>
          <a:bodyPr>
            <a:normAutofit lnSpcReduction="10000"/>
          </a:bodyPr>
          <a:lstStyle/>
          <a:p>
            <a:r>
              <a:rPr lang="tr-TR" dirty="0"/>
              <a:t>Ekmek, içerisine konulan maddelerin miktarı ve cinsine bağlı olarak farklı kalitede üretilebilmektedir. Ekmek dokusundaki gözeneklerin, sayısı, yoğunluğu, alanı gibi yapısal özellikler ekmeğin kalitesi açısından önemli bilgiler içermektedir. Bu çalışmada DATEM (</a:t>
            </a:r>
            <a:r>
              <a:rPr lang="tr-TR" dirty="0" err="1"/>
              <a:t>Diacetil</a:t>
            </a:r>
            <a:r>
              <a:rPr lang="tr-TR" dirty="0"/>
              <a:t> </a:t>
            </a:r>
            <a:r>
              <a:rPr lang="tr-TR" dirty="0" err="1"/>
              <a:t>tartaric</a:t>
            </a:r>
            <a:r>
              <a:rPr lang="tr-TR" dirty="0"/>
              <a:t> </a:t>
            </a:r>
            <a:r>
              <a:rPr lang="tr-TR" dirty="0" err="1"/>
              <a:t>esters</a:t>
            </a:r>
            <a:r>
              <a:rPr lang="tr-TR" dirty="0"/>
              <a:t> of </a:t>
            </a:r>
            <a:r>
              <a:rPr lang="tr-TR" dirty="0" err="1"/>
              <a:t>monogliserid</a:t>
            </a:r>
            <a:r>
              <a:rPr lang="tr-TR" dirty="0"/>
              <a:t>) katkı maddesinin, fosfolipaz (FL) enziminin ve </a:t>
            </a:r>
            <a:r>
              <a:rPr lang="tr-TR" dirty="0" err="1"/>
              <a:t>glikolipaz</a:t>
            </a:r>
            <a:r>
              <a:rPr lang="tr-TR" dirty="0"/>
              <a:t> (GL) enziminin doğrudan ekmek yapım yöntemiyle üretilmiş ekmeklerdeki kaliteye olan etkisi belirlenmiştir. Bu amaçla, </a:t>
            </a:r>
            <a:r>
              <a:rPr lang="tr-TR" dirty="0" err="1"/>
              <a:t>Matlab’te</a:t>
            </a:r>
            <a:r>
              <a:rPr lang="tr-TR" dirty="0"/>
              <a:t> görüntü işleme teknikleri kullanılmış ve ekmek gözeneklerinin bölütlenmesi temelli bir yazılım oluşturulmuştur. Çalışmada, 104 farklı ekmek imgesi kullanılmıştır. Elde edilen sonuçlar </a:t>
            </a:r>
            <a:r>
              <a:rPr lang="tr-TR" dirty="0" err="1"/>
              <a:t>DATEM’in</a:t>
            </a:r>
            <a:r>
              <a:rPr lang="tr-TR" dirty="0"/>
              <a:t> ekmeğin gözenek yapısını iyileştirerek, konsantrasyonuyla doğru orantılı olarak ekmek hacmini arttırdığını göstermiştir. </a:t>
            </a:r>
            <a:r>
              <a:rPr lang="tr-TR" dirty="0" err="1"/>
              <a:t>FL’nin</a:t>
            </a:r>
            <a:r>
              <a:rPr lang="tr-TR" dirty="0"/>
              <a:t> 20 mg.kg-1 ve </a:t>
            </a:r>
            <a:r>
              <a:rPr lang="tr-TR" dirty="0" err="1"/>
              <a:t>GL’nin</a:t>
            </a:r>
            <a:r>
              <a:rPr lang="tr-TR" dirty="0"/>
              <a:t> 60 mg.kg-1 konsantrasyonlarında ise gözenek sayısı ve gözenek alanında artış olduğu da gözlemlenmiştir. Çalışmanın başarımının belirlenmesinde ZSI (</a:t>
            </a:r>
            <a:r>
              <a:rPr lang="tr-TR" dirty="0" err="1"/>
              <a:t>Zijdenbos</a:t>
            </a:r>
            <a:r>
              <a:rPr lang="tr-TR" dirty="0"/>
              <a:t> </a:t>
            </a:r>
            <a:r>
              <a:rPr lang="tr-TR" dirty="0" err="1"/>
              <a:t>Similarity</a:t>
            </a:r>
            <a:r>
              <a:rPr lang="tr-TR" dirty="0"/>
              <a:t> Index) indeksi kullanılmıştır. Elde edilen başarım indeks değerleri 0,87 ile 0,93 arasında değişmekte olup literatürde 0,7’den büyük değerler başarılı olarak kabul edilmektedir. Elde edilen sonuçlar, önerilen metodolojinin ekmek gözeneklerinin bölütlenmesine dayanan ekmek kalitesi analizinde kullanılabileceğini göstermiştir.</a:t>
            </a:r>
          </a:p>
        </p:txBody>
      </p:sp>
    </p:spTree>
    <p:extLst>
      <p:ext uri="{BB962C8B-B14F-4D97-AF65-F5344CB8AC3E}">
        <p14:creationId xmlns:p14="http://schemas.microsoft.com/office/powerpoint/2010/main" val="250350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F638597D-2203-70B4-AD95-FD899D4CA7A8}"/>
              </a:ext>
            </a:extLst>
          </p:cNvPr>
          <p:cNvSpPr>
            <a:spLocks noGrp="1"/>
          </p:cNvSpPr>
          <p:nvPr>
            <p:ph idx="1"/>
          </p:nvPr>
        </p:nvSpPr>
        <p:spPr>
          <a:xfrm>
            <a:off x="1548222" y="411603"/>
            <a:ext cx="6571269" cy="2482426"/>
          </a:xfrm>
        </p:spPr>
        <p:txBody>
          <a:bodyPr>
            <a:normAutofit fontScale="77500" lnSpcReduction="20000"/>
          </a:bodyPr>
          <a:lstStyle/>
          <a:p>
            <a:pPr marL="0" indent="0">
              <a:buNone/>
            </a:pPr>
            <a:r>
              <a:rPr lang="tr-TR" dirty="0"/>
              <a:t>Çalışmada 104 farklı ekmek görüntüsü kullanılmış ve bunların 8 tanesi kontrol grubunu oluşturmaktadır. Bu kontrol grubunu oluşturan ekmeklerin yapımında hiçbir katkı maddesi kullanılmamıştır. 32 tanesi ise DATEM katkı maddesinin (%0,25, %0,50, %0,75, %1,00) farklı konsantrasyonundan, 32 tanesi </a:t>
            </a:r>
            <a:r>
              <a:rPr lang="tr-TR" dirty="0" err="1"/>
              <a:t>lipopan</a:t>
            </a:r>
            <a:r>
              <a:rPr lang="tr-TR" dirty="0"/>
              <a:t> FBG fosfolipaz (FL) enziminin (10, 20, 30, 40 mg/kg) konsantrasyonlarından ve 32 tanesi ise </a:t>
            </a:r>
            <a:r>
              <a:rPr lang="tr-TR" dirty="0" err="1"/>
              <a:t>grindamyl</a:t>
            </a:r>
            <a:r>
              <a:rPr lang="tr-TR" dirty="0"/>
              <a:t> </a:t>
            </a:r>
            <a:r>
              <a:rPr lang="tr-TR" dirty="0" err="1"/>
              <a:t>glikolipaz</a:t>
            </a:r>
            <a:r>
              <a:rPr lang="tr-TR" dirty="0"/>
              <a:t> (GL) enziminin (30, 60, 90, 120 mg/kg) konsantrasyonlarından oluşmaktadır.  </a:t>
            </a:r>
          </a:p>
          <a:p>
            <a:pPr marL="0" indent="0">
              <a:buNone/>
            </a:pPr>
            <a:r>
              <a:rPr lang="tr-TR" dirty="0"/>
              <a:t>2.2. Yöntemler (</a:t>
            </a:r>
            <a:r>
              <a:rPr lang="tr-TR" dirty="0" err="1"/>
              <a:t>Methods</a:t>
            </a:r>
            <a:r>
              <a:rPr lang="tr-TR" dirty="0"/>
              <a:t>) </a:t>
            </a:r>
          </a:p>
          <a:p>
            <a:pPr marL="0" indent="0">
              <a:buNone/>
            </a:pPr>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 </a:t>
            </a:r>
          </a:p>
        </p:txBody>
      </p:sp>
      <p:pic>
        <p:nvPicPr>
          <p:cNvPr id="11" name="Resim 10">
            <a:extLst>
              <a:ext uri="{FF2B5EF4-FFF2-40B4-BE49-F238E27FC236}">
                <a16:creationId xmlns:a16="http://schemas.microsoft.com/office/drawing/2014/main" id="{2DBFB51B-169F-31D0-BF2F-9278D0CAC117}"/>
              </a:ext>
            </a:extLst>
          </p:cNvPr>
          <p:cNvPicPr>
            <a:picLocks noChangeAspect="1"/>
          </p:cNvPicPr>
          <p:nvPr/>
        </p:nvPicPr>
        <p:blipFill>
          <a:blip r:embed="rId3"/>
          <a:stretch>
            <a:fillRect/>
          </a:stretch>
        </p:blipFill>
        <p:spPr>
          <a:xfrm>
            <a:off x="602842" y="3157979"/>
            <a:ext cx="2846005" cy="2482426"/>
          </a:xfrm>
          <a:prstGeom prst="rect">
            <a:avLst/>
          </a:prstGeom>
        </p:spPr>
      </p:pic>
      <p:pic>
        <p:nvPicPr>
          <p:cNvPr id="13" name="Resim 12">
            <a:extLst>
              <a:ext uri="{FF2B5EF4-FFF2-40B4-BE49-F238E27FC236}">
                <a16:creationId xmlns:a16="http://schemas.microsoft.com/office/drawing/2014/main" id="{89EB87C0-19D1-9A31-0276-D068C2D8D816}"/>
              </a:ext>
            </a:extLst>
          </p:cNvPr>
          <p:cNvPicPr>
            <a:picLocks noChangeAspect="1"/>
          </p:cNvPicPr>
          <p:nvPr/>
        </p:nvPicPr>
        <p:blipFill>
          <a:blip r:embed="rId4"/>
          <a:stretch>
            <a:fillRect/>
          </a:stretch>
        </p:blipFill>
        <p:spPr>
          <a:xfrm>
            <a:off x="8550635" y="128942"/>
            <a:ext cx="2676638" cy="2632969"/>
          </a:xfrm>
          <a:prstGeom prst="rect">
            <a:avLst/>
          </a:prstGeom>
        </p:spPr>
      </p:pic>
      <p:sp>
        <p:nvSpPr>
          <p:cNvPr id="17" name="Metin kutusu 16">
            <a:extLst>
              <a:ext uri="{FF2B5EF4-FFF2-40B4-BE49-F238E27FC236}">
                <a16:creationId xmlns:a16="http://schemas.microsoft.com/office/drawing/2014/main" id="{3F7AA9BD-51A7-53EE-F952-369155340FD5}"/>
              </a:ext>
            </a:extLst>
          </p:cNvPr>
          <p:cNvSpPr txBox="1"/>
          <p:nvPr/>
        </p:nvSpPr>
        <p:spPr>
          <a:xfrm>
            <a:off x="4440419" y="3674097"/>
            <a:ext cx="7358143" cy="2462213"/>
          </a:xfrm>
          <a:prstGeom prst="rect">
            <a:avLst/>
          </a:prstGeom>
          <a:noFill/>
        </p:spPr>
        <p:txBody>
          <a:bodyPr wrap="square" rtlCol="0">
            <a:spAutoFit/>
          </a:bodyPr>
          <a:lstStyle/>
          <a:p>
            <a:r>
              <a:rPr lang="tr-TR" sz="1400" dirty="0"/>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a:t>
            </a:r>
          </a:p>
          <a:p>
            <a:r>
              <a:rPr lang="tr-TR" sz="1400" dirty="0"/>
              <a:t>2.3. Histogram Germe (Histogram </a:t>
            </a:r>
            <a:r>
              <a:rPr lang="tr-TR" sz="1400" dirty="0" err="1"/>
              <a:t>Stretching</a:t>
            </a:r>
            <a:r>
              <a:rPr lang="tr-TR" sz="1400" dirty="0"/>
              <a:t>) </a:t>
            </a:r>
          </a:p>
          <a:p>
            <a:r>
              <a:rPr lang="tr-TR" sz="1400" dirty="0"/>
              <a:t>Adaptif histogram eşitleme olarak da bilinen histogram germe işlemi düşük kontrastlı resimlere uygulanan bir yöntem olup histogramı geniş bir bölgeye yayma mantığına dayanmaktadır [11]. Ön işlemenin ilk basamağını oluşturan bu yöntem sayesinde gri seviye görüntülerinin kontrastı iyileştirilmiştir. Şekil 4’teki gri seviye görüntüsünün histogramına bakıldığında grilik değerleri 0,1-0,2 ile 0,8-0,9 aralığında yoğunlaşmıştır. </a:t>
            </a:r>
          </a:p>
        </p:txBody>
      </p:sp>
      <p:sp>
        <p:nvSpPr>
          <p:cNvPr id="18" name="Metin kutusu 17">
            <a:extLst>
              <a:ext uri="{FF2B5EF4-FFF2-40B4-BE49-F238E27FC236}">
                <a16:creationId xmlns:a16="http://schemas.microsoft.com/office/drawing/2014/main" id="{A07770E8-622D-F677-BF44-7375A652E8F0}"/>
              </a:ext>
            </a:extLst>
          </p:cNvPr>
          <p:cNvSpPr txBox="1"/>
          <p:nvPr/>
        </p:nvSpPr>
        <p:spPr>
          <a:xfrm>
            <a:off x="499147" y="5891213"/>
            <a:ext cx="3262148" cy="677108"/>
          </a:xfrm>
          <a:prstGeom prst="rect">
            <a:avLst/>
          </a:prstGeom>
          <a:noFill/>
        </p:spPr>
        <p:txBody>
          <a:bodyPr wrap="square" rtlCol="0">
            <a:spAutoFit/>
          </a:bodyPr>
          <a:lstStyle/>
          <a:p>
            <a:r>
              <a:rPr lang="tr-TR" sz="1000" dirty="0"/>
              <a:t>Şekil 1. </a:t>
            </a:r>
            <a:r>
              <a:rPr lang="tr-TR" sz="1000" dirty="0" err="1"/>
              <a:t>Orjinal</a:t>
            </a:r>
            <a:r>
              <a:rPr lang="tr-TR" sz="1000" dirty="0"/>
              <a:t> ekmek görüntüleri (</a:t>
            </a:r>
            <a:r>
              <a:rPr lang="tr-TR" sz="1000" dirty="0" err="1"/>
              <a:t>Original</a:t>
            </a:r>
            <a:r>
              <a:rPr lang="tr-TR" sz="1000" dirty="0"/>
              <a:t> </a:t>
            </a:r>
            <a:r>
              <a:rPr lang="tr-TR" sz="1000" dirty="0" err="1"/>
              <a:t>bread</a:t>
            </a:r>
            <a:r>
              <a:rPr lang="tr-TR" sz="1000" dirty="0"/>
              <a:t> </a:t>
            </a:r>
            <a:r>
              <a:rPr lang="tr-TR" sz="1000" dirty="0" err="1"/>
              <a:t>images</a:t>
            </a:r>
            <a:r>
              <a:rPr lang="tr-TR" sz="1000" dirty="0"/>
              <a:t>) </a:t>
            </a:r>
          </a:p>
          <a:p>
            <a:endParaRPr lang="tr-TR" dirty="0">
              <a:solidFill>
                <a:srgbClr val="FF0000"/>
              </a:solidFill>
            </a:endParaRPr>
          </a:p>
        </p:txBody>
      </p:sp>
      <p:sp>
        <p:nvSpPr>
          <p:cNvPr id="19" name="Metin kutusu 18">
            <a:extLst>
              <a:ext uri="{FF2B5EF4-FFF2-40B4-BE49-F238E27FC236}">
                <a16:creationId xmlns:a16="http://schemas.microsoft.com/office/drawing/2014/main" id="{04ADC7D8-7295-5A83-D753-B463FAD1E4C5}"/>
              </a:ext>
            </a:extLst>
          </p:cNvPr>
          <p:cNvSpPr txBox="1"/>
          <p:nvPr/>
        </p:nvSpPr>
        <p:spPr>
          <a:xfrm>
            <a:off x="8239027" y="2873878"/>
            <a:ext cx="3704734" cy="800219"/>
          </a:xfrm>
          <a:prstGeom prst="rect">
            <a:avLst/>
          </a:prstGeom>
          <a:noFill/>
        </p:spPr>
        <p:txBody>
          <a:bodyPr wrap="square" rtlCol="0">
            <a:spAutoFit/>
          </a:bodyPr>
          <a:lstStyle/>
          <a:p>
            <a:r>
              <a:rPr lang="tr-TR" sz="1000" dirty="0"/>
              <a:t>Şekil 2. Gri seviye ekmek görüntüsü (</a:t>
            </a:r>
            <a:r>
              <a:rPr lang="tr-TR" sz="1000" dirty="0" err="1"/>
              <a:t>Gray</a:t>
            </a:r>
            <a:r>
              <a:rPr lang="tr-TR" sz="1000" dirty="0"/>
              <a:t> </a:t>
            </a:r>
            <a:r>
              <a:rPr lang="tr-TR" sz="1000" dirty="0" err="1"/>
              <a:t>level</a:t>
            </a:r>
            <a:r>
              <a:rPr lang="tr-TR" sz="1000" dirty="0"/>
              <a:t> </a:t>
            </a:r>
            <a:r>
              <a:rPr lang="tr-TR" sz="1000" dirty="0" err="1"/>
              <a:t>bread</a:t>
            </a:r>
            <a:r>
              <a:rPr lang="tr-TR" sz="1000" dirty="0"/>
              <a:t> </a:t>
            </a:r>
            <a:r>
              <a:rPr lang="tr-TR" sz="1000" dirty="0" err="1"/>
              <a:t>images</a:t>
            </a:r>
            <a:r>
              <a:rPr lang="tr-TR" sz="1800" dirty="0"/>
              <a:t>) </a:t>
            </a:r>
          </a:p>
          <a:p>
            <a:endParaRPr lang="tr-TR" dirty="0"/>
          </a:p>
        </p:txBody>
      </p:sp>
    </p:spTree>
    <p:extLst>
      <p:ext uri="{BB962C8B-B14F-4D97-AF65-F5344CB8AC3E}">
        <p14:creationId xmlns:p14="http://schemas.microsoft.com/office/powerpoint/2010/main" val="278212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1123371-ACF3-FDDC-1C91-93A58ED4640B}"/>
              </a:ext>
            </a:extLst>
          </p:cNvPr>
          <p:cNvPicPr>
            <a:picLocks noGrp="1" noChangeAspect="1"/>
          </p:cNvPicPr>
          <p:nvPr>
            <p:ph idx="1"/>
          </p:nvPr>
        </p:nvPicPr>
        <p:blipFill>
          <a:blip r:embed="rId2"/>
          <a:stretch>
            <a:fillRect/>
          </a:stretch>
        </p:blipFill>
        <p:spPr>
          <a:xfrm>
            <a:off x="620221" y="499622"/>
            <a:ext cx="3159927" cy="3734986"/>
          </a:xfrm>
        </p:spPr>
      </p:pic>
      <p:sp>
        <p:nvSpPr>
          <p:cNvPr id="6" name="Metin kutusu 5">
            <a:extLst>
              <a:ext uri="{FF2B5EF4-FFF2-40B4-BE49-F238E27FC236}">
                <a16:creationId xmlns:a16="http://schemas.microsoft.com/office/drawing/2014/main" id="{0624BD9C-4726-FF40-FC00-35F1426BCA3A}"/>
              </a:ext>
            </a:extLst>
          </p:cNvPr>
          <p:cNvSpPr txBox="1"/>
          <p:nvPr/>
        </p:nvSpPr>
        <p:spPr>
          <a:xfrm>
            <a:off x="620221" y="4727665"/>
            <a:ext cx="2469825" cy="415498"/>
          </a:xfrm>
          <a:prstGeom prst="rect">
            <a:avLst/>
          </a:prstGeom>
          <a:noFill/>
        </p:spPr>
        <p:txBody>
          <a:bodyPr wrap="square" rtlCol="0">
            <a:spAutoFit/>
          </a:bodyPr>
          <a:lstStyle/>
          <a:p>
            <a:r>
              <a:rPr lang="tr-TR" sz="1050" dirty="0"/>
              <a:t>Şekil 3. Çalışmanın akış diyagramı (</a:t>
            </a:r>
            <a:r>
              <a:rPr lang="tr-TR" sz="1050" dirty="0" err="1"/>
              <a:t>Flow</a:t>
            </a:r>
            <a:r>
              <a:rPr lang="tr-TR" sz="1050" dirty="0"/>
              <a:t> </a:t>
            </a:r>
            <a:r>
              <a:rPr lang="tr-TR" sz="1050" dirty="0" err="1"/>
              <a:t>diagram</a:t>
            </a:r>
            <a:r>
              <a:rPr lang="tr-TR" sz="1050" dirty="0"/>
              <a:t> of </a:t>
            </a:r>
            <a:r>
              <a:rPr lang="tr-TR" sz="1050" dirty="0" err="1"/>
              <a:t>this</a:t>
            </a:r>
            <a:r>
              <a:rPr lang="tr-TR" sz="1050" dirty="0"/>
              <a:t> </a:t>
            </a:r>
            <a:r>
              <a:rPr lang="tr-TR" sz="1050" dirty="0" err="1"/>
              <a:t>study</a:t>
            </a:r>
            <a:r>
              <a:rPr lang="tr-TR" sz="1050" dirty="0"/>
              <a:t>)</a:t>
            </a:r>
          </a:p>
        </p:txBody>
      </p:sp>
      <p:sp>
        <p:nvSpPr>
          <p:cNvPr id="10" name="Metin kutusu 9">
            <a:extLst>
              <a:ext uri="{FF2B5EF4-FFF2-40B4-BE49-F238E27FC236}">
                <a16:creationId xmlns:a16="http://schemas.microsoft.com/office/drawing/2014/main" id="{21677026-AAD5-C526-64DF-F925CBCAE09C}"/>
              </a:ext>
            </a:extLst>
          </p:cNvPr>
          <p:cNvSpPr txBox="1"/>
          <p:nvPr/>
        </p:nvSpPr>
        <p:spPr>
          <a:xfrm>
            <a:off x="5542961" y="810706"/>
            <a:ext cx="5241303" cy="646331"/>
          </a:xfrm>
          <a:prstGeom prst="rect">
            <a:avLst/>
          </a:prstGeom>
          <a:noFill/>
        </p:spPr>
        <p:txBody>
          <a:bodyPr wrap="square" rtlCol="0">
            <a:spAutoFit/>
          </a:bodyPr>
          <a:lstStyle/>
          <a:p>
            <a:r>
              <a:rPr lang="tr-TR" sz="1200" dirty="0"/>
              <a:t>Histogram germe işlemi sonucunda Şekil 5’te görüldüğü üzere karşıtlığı iyileştirilmiş görüntüde gözeneklerin belirginliği Şekil 2’de yer alan gri seviye görüntüsüne göre artmaktadır. </a:t>
            </a:r>
          </a:p>
        </p:txBody>
      </p:sp>
      <p:pic>
        <p:nvPicPr>
          <p:cNvPr id="12" name="Resim 11">
            <a:extLst>
              <a:ext uri="{FF2B5EF4-FFF2-40B4-BE49-F238E27FC236}">
                <a16:creationId xmlns:a16="http://schemas.microsoft.com/office/drawing/2014/main" id="{C35CE30F-871A-5D12-E2E2-D66E6E82055D}"/>
              </a:ext>
            </a:extLst>
          </p:cNvPr>
          <p:cNvPicPr>
            <a:picLocks noChangeAspect="1"/>
          </p:cNvPicPr>
          <p:nvPr/>
        </p:nvPicPr>
        <p:blipFill>
          <a:blip r:embed="rId3"/>
          <a:stretch>
            <a:fillRect/>
          </a:stretch>
        </p:blipFill>
        <p:spPr>
          <a:xfrm>
            <a:off x="5832049" y="1929610"/>
            <a:ext cx="4917860" cy="3886728"/>
          </a:xfrm>
          <a:prstGeom prst="rect">
            <a:avLst/>
          </a:prstGeom>
        </p:spPr>
      </p:pic>
    </p:spTree>
    <p:extLst>
      <p:ext uri="{BB962C8B-B14F-4D97-AF65-F5344CB8AC3E}">
        <p14:creationId xmlns:p14="http://schemas.microsoft.com/office/powerpoint/2010/main" val="84859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AACC67D-90C4-0040-13CA-D6A4170B7851}"/>
              </a:ext>
            </a:extLst>
          </p:cNvPr>
          <p:cNvSpPr txBox="1"/>
          <p:nvPr/>
        </p:nvSpPr>
        <p:spPr>
          <a:xfrm>
            <a:off x="782999" y="142246"/>
            <a:ext cx="3483201" cy="577081"/>
          </a:xfrm>
          <a:prstGeom prst="rect">
            <a:avLst/>
          </a:prstGeom>
          <a:noFill/>
        </p:spPr>
        <p:txBody>
          <a:bodyPr wrap="square" rtlCol="0">
            <a:spAutoFit/>
          </a:bodyPr>
          <a:lstStyle/>
          <a:p>
            <a:r>
              <a:rPr lang="tr-TR" sz="1050" dirty="0"/>
              <a:t>Şekil 10’da formül ile elde edilmiş t=0,47 değeri için </a:t>
            </a:r>
            <a:r>
              <a:rPr lang="tr-TR" sz="1050" dirty="0" err="1"/>
              <a:t>eşiklenmiş</a:t>
            </a:r>
            <a:r>
              <a:rPr lang="tr-TR" sz="1050" dirty="0"/>
              <a:t> görüntüde gözeneklerin siyah, ekmek dokusunun ise beyaz olduğu görülmektedir. </a:t>
            </a:r>
          </a:p>
        </p:txBody>
      </p:sp>
      <p:pic>
        <p:nvPicPr>
          <p:cNvPr id="6" name="Resim 5">
            <a:extLst>
              <a:ext uri="{FF2B5EF4-FFF2-40B4-BE49-F238E27FC236}">
                <a16:creationId xmlns:a16="http://schemas.microsoft.com/office/drawing/2014/main" id="{3505BA22-1C36-4C05-8D57-D8ECA06AAEE4}"/>
              </a:ext>
            </a:extLst>
          </p:cNvPr>
          <p:cNvPicPr>
            <a:picLocks noChangeAspect="1"/>
          </p:cNvPicPr>
          <p:nvPr/>
        </p:nvPicPr>
        <p:blipFill>
          <a:blip r:embed="rId2"/>
          <a:stretch>
            <a:fillRect/>
          </a:stretch>
        </p:blipFill>
        <p:spPr>
          <a:xfrm>
            <a:off x="773573" y="930839"/>
            <a:ext cx="2799185" cy="2998214"/>
          </a:xfrm>
          <a:prstGeom prst="rect">
            <a:avLst/>
          </a:prstGeom>
        </p:spPr>
      </p:pic>
      <p:sp>
        <p:nvSpPr>
          <p:cNvPr id="7" name="Metin kutusu 6">
            <a:extLst>
              <a:ext uri="{FF2B5EF4-FFF2-40B4-BE49-F238E27FC236}">
                <a16:creationId xmlns:a16="http://schemas.microsoft.com/office/drawing/2014/main" id="{D4D6C44A-ED9F-CED3-3210-42C62E01612F}"/>
              </a:ext>
            </a:extLst>
          </p:cNvPr>
          <p:cNvSpPr txBox="1"/>
          <p:nvPr/>
        </p:nvSpPr>
        <p:spPr>
          <a:xfrm>
            <a:off x="559324" y="4023912"/>
            <a:ext cx="4370894" cy="2985433"/>
          </a:xfrm>
          <a:prstGeom prst="rect">
            <a:avLst/>
          </a:prstGeom>
          <a:noFill/>
        </p:spPr>
        <p:txBody>
          <a:bodyPr wrap="square" rtlCol="0">
            <a:spAutoFit/>
          </a:bodyPr>
          <a:lstStyle/>
          <a:p>
            <a:r>
              <a:rPr lang="tr-TR" sz="1100" dirty="0"/>
              <a:t>Şekil 10. </a:t>
            </a:r>
            <a:r>
              <a:rPr lang="tr-TR" sz="1100" dirty="0" err="1"/>
              <a:t>Eşiklenmiş</a:t>
            </a:r>
            <a:r>
              <a:rPr lang="tr-TR" sz="1100" dirty="0"/>
              <a:t> görüntü (</a:t>
            </a:r>
            <a:r>
              <a:rPr lang="tr-TR" sz="1100" dirty="0" err="1"/>
              <a:t>Thresholded</a:t>
            </a:r>
            <a:r>
              <a:rPr lang="tr-TR" sz="1100" dirty="0"/>
              <a:t> </a:t>
            </a:r>
            <a:r>
              <a:rPr lang="tr-TR" sz="1100" dirty="0" err="1"/>
              <a:t>image</a:t>
            </a:r>
            <a:r>
              <a:rPr lang="tr-TR" sz="1100" dirty="0"/>
              <a:t>) </a:t>
            </a:r>
          </a:p>
          <a:p>
            <a:endParaRPr lang="tr-TR" sz="1100" dirty="0"/>
          </a:p>
          <a:p>
            <a:r>
              <a:rPr lang="tr-TR" sz="1100" dirty="0"/>
              <a:t>Şekil 11’de ise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piksel2’lik bir dikdörtgensel bölge olarak belirlenmiştir. Bu bölgenin </a:t>
            </a:r>
          </a:p>
          <a:p>
            <a:r>
              <a:rPr lang="tr-TR" sz="1100" dirty="0"/>
              <a:t>36 büyüklüğü tüm ekmek görüntüleri için aynı olup doku analizinin yapılacağı bölge olarak belirlenmiştir. Daha sonra, her ekmek görüntüsü için bu bölgede bulunan gözenekler bölütlenmiştir. Şekil 12’de bölütlenmiş bu dikdörtgensel bölgenin gözenek görüntüsü gösterilmiştir. </a:t>
            </a:r>
          </a:p>
          <a:p>
            <a:endParaRPr lang="tr-TR" sz="1200" dirty="0"/>
          </a:p>
        </p:txBody>
      </p:sp>
      <p:pic>
        <p:nvPicPr>
          <p:cNvPr id="10" name="Resim 9">
            <a:extLst>
              <a:ext uri="{FF2B5EF4-FFF2-40B4-BE49-F238E27FC236}">
                <a16:creationId xmlns:a16="http://schemas.microsoft.com/office/drawing/2014/main" id="{A46B45DD-7F31-802C-3116-720E710DF4AB}"/>
              </a:ext>
            </a:extLst>
          </p:cNvPr>
          <p:cNvPicPr>
            <a:picLocks noChangeAspect="1"/>
          </p:cNvPicPr>
          <p:nvPr/>
        </p:nvPicPr>
        <p:blipFill>
          <a:blip r:embed="rId3"/>
          <a:stretch>
            <a:fillRect/>
          </a:stretch>
        </p:blipFill>
        <p:spPr>
          <a:xfrm>
            <a:off x="5615448" y="860729"/>
            <a:ext cx="2651304" cy="2998213"/>
          </a:xfrm>
          <a:prstGeom prst="rect">
            <a:avLst/>
          </a:prstGeom>
        </p:spPr>
      </p:pic>
      <p:pic>
        <p:nvPicPr>
          <p:cNvPr id="12" name="Resim 11">
            <a:extLst>
              <a:ext uri="{FF2B5EF4-FFF2-40B4-BE49-F238E27FC236}">
                <a16:creationId xmlns:a16="http://schemas.microsoft.com/office/drawing/2014/main" id="{8F716AA6-FC65-EA11-1354-FA0369262FC1}"/>
              </a:ext>
            </a:extLst>
          </p:cNvPr>
          <p:cNvPicPr>
            <a:picLocks noChangeAspect="1"/>
          </p:cNvPicPr>
          <p:nvPr/>
        </p:nvPicPr>
        <p:blipFill>
          <a:blip r:embed="rId4"/>
          <a:stretch>
            <a:fillRect/>
          </a:stretch>
        </p:blipFill>
        <p:spPr>
          <a:xfrm>
            <a:off x="9057458" y="1891660"/>
            <a:ext cx="2799185" cy="3225170"/>
          </a:xfrm>
          <a:prstGeom prst="rect">
            <a:avLst/>
          </a:prstGeom>
        </p:spPr>
      </p:pic>
      <p:sp>
        <p:nvSpPr>
          <p:cNvPr id="13" name="Metin kutusu 12">
            <a:extLst>
              <a:ext uri="{FF2B5EF4-FFF2-40B4-BE49-F238E27FC236}">
                <a16:creationId xmlns:a16="http://schemas.microsoft.com/office/drawing/2014/main" id="{E1A35CC8-863C-4834-2C81-BAEDE0A6EC6F}"/>
              </a:ext>
            </a:extLst>
          </p:cNvPr>
          <p:cNvSpPr txBox="1"/>
          <p:nvPr/>
        </p:nvSpPr>
        <p:spPr>
          <a:xfrm>
            <a:off x="5251631" y="4023912"/>
            <a:ext cx="3378938" cy="430887"/>
          </a:xfrm>
          <a:prstGeom prst="rect">
            <a:avLst/>
          </a:prstGeom>
          <a:noFill/>
        </p:spPr>
        <p:txBody>
          <a:bodyPr wrap="square" rtlCol="0">
            <a:spAutoFit/>
          </a:bodyPr>
          <a:lstStyle/>
          <a:p>
            <a:r>
              <a:rPr lang="tr-TR" sz="1100" dirty="0"/>
              <a:t>Şekil 11. Bölütlenmiş toplam ekmek yüzeyi </a:t>
            </a:r>
          </a:p>
          <a:p>
            <a:r>
              <a:rPr lang="tr-TR" sz="1100" dirty="0"/>
              <a:t>(</a:t>
            </a:r>
            <a:r>
              <a:rPr lang="tr-TR" sz="1100" dirty="0" err="1"/>
              <a:t>Segmented</a:t>
            </a:r>
            <a:r>
              <a:rPr lang="tr-TR" sz="1100" dirty="0"/>
              <a:t> total </a:t>
            </a:r>
            <a:r>
              <a:rPr lang="tr-TR" sz="1100" dirty="0" err="1"/>
              <a:t>bread</a:t>
            </a:r>
            <a:r>
              <a:rPr lang="tr-TR" sz="1100" dirty="0"/>
              <a:t> mask)</a:t>
            </a:r>
          </a:p>
        </p:txBody>
      </p:sp>
      <p:sp>
        <p:nvSpPr>
          <p:cNvPr id="14" name="Metin kutusu 13">
            <a:extLst>
              <a:ext uri="{FF2B5EF4-FFF2-40B4-BE49-F238E27FC236}">
                <a16:creationId xmlns:a16="http://schemas.microsoft.com/office/drawing/2014/main" id="{8D354A21-57AF-6779-C728-2258987EBFC0}"/>
              </a:ext>
            </a:extLst>
          </p:cNvPr>
          <p:cNvSpPr txBox="1"/>
          <p:nvPr/>
        </p:nvSpPr>
        <p:spPr>
          <a:xfrm>
            <a:off x="8951982" y="5301184"/>
            <a:ext cx="3657940" cy="430887"/>
          </a:xfrm>
          <a:prstGeom prst="rect">
            <a:avLst/>
          </a:prstGeom>
          <a:noFill/>
        </p:spPr>
        <p:txBody>
          <a:bodyPr wrap="square" rtlCol="0">
            <a:spAutoFit/>
          </a:bodyPr>
          <a:lstStyle/>
          <a:p>
            <a:r>
              <a:rPr lang="tr-TR" sz="1100" dirty="0"/>
              <a:t>Şekil 12. Otomatik bölütlenmiş gözenek görüntüsü </a:t>
            </a:r>
          </a:p>
          <a:p>
            <a:r>
              <a:rPr lang="tr-TR" sz="1100" dirty="0"/>
              <a:t>(</a:t>
            </a:r>
            <a:r>
              <a:rPr lang="tr-TR" sz="1100" dirty="0" err="1"/>
              <a:t>Segmented</a:t>
            </a:r>
            <a:r>
              <a:rPr lang="tr-TR" sz="1100" dirty="0"/>
              <a:t> </a:t>
            </a:r>
            <a:r>
              <a:rPr lang="tr-TR" sz="1100" dirty="0" err="1"/>
              <a:t>bread</a:t>
            </a:r>
            <a:r>
              <a:rPr lang="tr-TR" sz="1100" dirty="0"/>
              <a:t> </a:t>
            </a:r>
            <a:r>
              <a:rPr lang="tr-TR" sz="1100" dirty="0" err="1"/>
              <a:t>cell</a:t>
            </a:r>
            <a:r>
              <a:rPr lang="tr-TR" sz="1100" dirty="0"/>
              <a:t> </a:t>
            </a:r>
            <a:r>
              <a:rPr lang="tr-TR" sz="1100" dirty="0" err="1"/>
              <a:t>image</a:t>
            </a:r>
            <a:r>
              <a:rPr lang="tr-TR" sz="1100" dirty="0"/>
              <a:t>) </a:t>
            </a:r>
          </a:p>
        </p:txBody>
      </p:sp>
    </p:spTree>
    <p:extLst>
      <p:ext uri="{BB962C8B-B14F-4D97-AF65-F5344CB8AC3E}">
        <p14:creationId xmlns:p14="http://schemas.microsoft.com/office/powerpoint/2010/main" val="420875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C03144-6DB8-2360-41B3-60FCB6E1A480}"/>
              </a:ext>
            </a:extLst>
          </p:cNvPr>
          <p:cNvSpPr>
            <a:spLocks noGrp="1"/>
          </p:cNvSpPr>
          <p:nvPr>
            <p:ph idx="1"/>
          </p:nvPr>
        </p:nvSpPr>
        <p:spPr>
          <a:xfrm>
            <a:off x="487034" y="515330"/>
            <a:ext cx="8147918" cy="2913670"/>
          </a:xfrm>
        </p:spPr>
        <p:txBody>
          <a:bodyPr>
            <a:normAutofit fontScale="77500" lnSpcReduction="20000"/>
          </a:bodyPr>
          <a:lstStyle/>
          <a:p>
            <a:pPr marL="0" indent="0">
              <a:buNone/>
            </a:pPr>
            <a:r>
              <a:rPr lang="tr-TR" dirty="0"/>
              <a:t>2.6. Bağlantılı Bileşen Etiketleme İle Gözenek Etiketleme </a:t>
            </a:r>
          </a:p>
          <a:p>
            <a:r>
              <a:rPr lang="tr-TR" dirty="0"/>
              <a:t>(Cell </a:t>
            </a:r>
            <a:r>
              <a:rPr lang="tr-TR" dirty="0" err="1"/>
              <a:t>Labeling</a:t>
            </a:r>
            <a:r>
              <a:rPr lang="tr-TR" dirty="0"/>
              <a:t> </a:t>
            </a:r>
            <a:r>
              <a:rPr lang="tr-TR" dirty="0" err="1"/>
              <a:t>With</a:t>
            </a:r>
            <a:r>
              <a:rPr lang="tr-TR" dirty="0"/>
              <a:t> </a:t>
            </a:r>
            <a:r>
              <a:rPr lang="tr-TR" dirty="0" err="1"/>
              <a:t>Connected</a:t>
            </a:r>
            <a:r>
              <a:rPr lang="tr-TR" dirty="0"/>
              <a:t> Component </a:t>
            </a:r>
            <a:r>
              <a:rPr lang="tr-TR" dirty="0" err="1"/>
              <a:t>Labeling</a:t>
            </a:r>
            <a:r>
              <a:rPr lang="tr-TR" dirty="0"/>
              <a:t>) </a:t>
            </a:r>
          </a:p>
          <a:p>
            <a:r>
              <a:rPr lang="tr-TR" dirty="0"/>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 </a:t>
            </a:r>
          </a:p>
          <a:p>
            <a:r>
              <a:rPr lang="tr-TR" dirty="0"/>
              <a:t>{ Piksel Siyaha eşit değilse </a:t>
            </a:r>
          </a:p>
          <a:p>
            <a:r>
              <a:rPr lang="tr-TR" dirty="0"/>
              <a:t>-	Pikselin Tüm komşularına bak (8’li komşuluk için)</a:t>
            </a:r>
          </a:p>
          <a:p>
            <a:r>
              <a:rPr lang="tr-TR" dirty="0"/>
              <a:t>-	Tüm komşular siyah veya beyaz ise bu yeni bir pikseldir bu piksele yeni bir değer ata, diğer piksele geç</a:t>
            </a:r>
          </a:p>
          <a:p>
            <a:r>
              <a:rPr lang="tr-TR" dirty="0"/>
              <a:t>-	Komşu piksellerden herhangi biri siyah ya da beyaz piksel ise bir önceki etiket numarasına bu pikseli kaydet}</a:t>
            </a:r>
          </a:p>
        </p:txBody>
      </p:sp>
      <p:sp>
        <p:nvSpPr>
          <p:cNvPr id="4" name="Metin kutusu 3">
            <a:extLst>
              <a:ext uri="{FF2B5EF4-FFF2-40B4-BE49-F238E27FC236}">
                <a16:creationId xmlns:a16="http://schemas.microsoft.com/office/drawing/2014/main" id="{B20B947B-9C63-3184-49EC-212331AAAE47}"/>
              </a:ext>
            </a:extLst>
          </p:cNvPr>
          <p:cNvSpPr txBox="1"/>
          <p:nvPr/>
        </p:nvSpPr>
        <p:spPr>
          <a:xfrm>
            <a:off x="722704" y="3678567"/>
            <a:ext cx="4986780" cy="2031325"/>
          </a:xfrm>
          <a:prstGeom prst="rect">
            <a:avLst/>
          </a:prstGeom>
          <a:noFill/>
        </p:spPr>
        <p:txBody>
          <a:bodyPr wrap="square" rtlCol="0">
            <a:spAutoFit/>
          </a:bodyPr>
          <a:lstStyle/>
          <a:p>
            <a:r>
              <a:rPr lang="tr-TR" sz="1400"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Şekil 13’te belli bir bölgede etiketlenmiş gözeneklere ait temsili bir görüntü gösterilmiştir. </a:t>
            </a:r>
          </a:p>
        </p:txBody>
      </p:sp>
      <p:pic>
        <p:nvPicPr>
          <p:cNvPr id="6" name="Resim 5">
            <a:extLst>
              <a:ext uri="{FF2B5EF4-FFF2-40B4-BE49-F238E27FC236}">
                <a16:creationId xmlns:a16="http://schemas.microsoft.com/office/drawing/2014/main" id="{1256C5AF-725B-D614-50DE-46748FC19416}"/>
              </a:ext>
            </a:extLst>
          </p:cNvPr>
          <p:cNvPicPr>
            <a:picLocks noChangeAspect="1"/>
          </p:cNvPicPr>
          <p:nvPr/>
        </p:nvPicPr>
        <p:blipFill>
          <a:blip r:embed="rId2"/>
          <a:stretch>
            <a:fillRect/>
          </a:stretch>
        </p:blipFill>
        <p:spPr>
          <a:xfrm>
            <a:off x="7833673" y="3907305"/>
            <a:ext cx="2771481" cy="2140660"/>
          </a:xfrm>
          <a:prstGeom prst="rect">
            <a:avLst/>
          </a:prstGeom>
        </p:spPr>
      </p:pic>
      <p:sp>
        <p:nvSpPr>
          <p:cNvPr id="7" name="Metin kutusu 6">
            <a:extLst>
              <a:ext uri="{FF2B5EF4-FFF2-40B4-BE49-F238E27FC236}">
                <a16:creationId xmlns:a16="http://schemas.microsoft.com/office/drawing/2014/main" id="{867C3FD7-9C4C-6E4E-CF88-57F4A6F958D2}"/>
              </a:ext>
            </a:extLst>
          </p:cNvPr>
          <p:cNvSpPr txBox="1"/>
          <p:nvPr/>
        </p:nvSpPr>
        <p:spPr>
          <a:xfrm>
            <a:off x="7430256" y="6186904"/>
            <a:ext cx="3879973" cy="307777"/>
          </a:xfrm>
          <a:prstGeom prst="rect">
            <a:avLst/>
          </a:prstGeom>
          <a:noFill/>
        </p:spPr>
        <p:txBody>
          <a:bodyPr wrap="none" rtlCol="0">
            <a:spAutoFit/>
          </a:bodyPr>
          <a:lstStyle/>
          <a:p>
            <a:r>
              <a:rPr lang="tr-TR" sz="1400" dirty="0"/>
              <a:t>Şekil 13. Etiketlenmiş gözenek (</a:t>
            </a:r>
            <a:r>
              <a:rPr lang="tr-TR" sz="1400" dirty="0" err="1"/>
              <a:t>Labelled</a:t>
            </a:r>
            <a:r>
              <a:rPr lang="tr-TR" sz="1400" dirty="0"/>
              <a:t> </a:t>
            </a:r>
            <a:r>
              <a:rPr lang="tr-TR" sz="1400" dirty="0" err="1"/>
              <a:t>bread</a:t>
            </a:r>
            <a:r>
              <a:rPr lang="tr-TR" sz="1400" dirty="0"/>
              <a:t> </a:t>
            </a:r>
            <a:r>
              <a:rPr lang="tr-TR" sz="1400" dirty="0" err="1"/>
              <a:t>cell</a:t>
            </a:r>
            <a:r>
              <a:rPr lang="tr-TR" sz="1400" dirty="0"/>
              <a:t>)</a:t>
            </a:r>
          </a:p>
        </p:txBody>
      </p:sp>
    </p:spTree>
    <p:extLst>
      <p:ext uri="{BB962C8B-B14F-4D97-AF65-F5344CB8AC3E}">
        <p14:creationId xmlns:p14="http://schemas.microsoft.com/office/powerpoint/2010/main" val="388153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51AFC71D-FE95-B728-DD5B-7948F81228A6}"/>
              </a:ext>
            </a:extLst>
          </p:cNvPr>
          <p:cNvSpPr txBox="1"/>
          <p:nvPr/>
        </p:nvSpPr>
        <p:spPr>
          <a:xfrm>
            <a:off x="493853" y="1137043"/>
            <a:ext cx="5680704" cy="3816429"/>
          </a:xfrm>
          <a:prstGeom prst="rect">
            <a:avLst/>
          </a:prstGeom>
          <a:noFill/>
        </p:spPr>
        <p:txBody>
          <a:bodyPr wrap="square" rtlCol="0">
            <a:spAutoFit/>
          </a:bodyPr>
          <a:lstStyle/>
          <a:p>
            <a:pPr marL="0" indent="0">
              <a:buNone/>
            </a:pPr>
            <a:r>
              <a:rPr lang="tr-TR" sz="1600" dirty="0"/>
              <a:t>2.7. Gözeneklerin Büyüklüklerine Göre Sınıflandırılması </a:t>
            </a:r>
          </a:p>
          <a:p>
            <a:r>
              <a:rPr lang="tr-TR" sz="1600" dirty="0"/>
              <a:t>(</a:t>
            </a:r>
            <a:r>
              <a:rPr lang="tr-TR" sz="1600" dirty="0" err="1"/>
              <a:t>Classification</a:t>
            </a:r>
            <a:r>
              <a:rPr lang="tr-TR" sz="1600" dirty="0"/>
              <a:t> of </a:t>
            </a:r>
            <a:r>
              <a:rPr lang="tr-TR" sz="1600" dirty="0" err="1"/>
              <a:t>Cells</a:t>
            </a:r>
            <a:r>
              <a:rPr lang="tr-TR" sz="1600" dirty="0"/>
              <a:t> </a:t>
            </a:r>
            <a:r>
              <a:rPr lang="tr-TR" sz="1600" dirty="0" err="1"/>
              <a:t>Acording</a:t>
            </a:r>
            <a:r>
              <a:rPr lang="tr-TR" sz="1600" dirty="0"/>
              <a:t> </a:t>
            </a:r>
            <a:r>
              <a:rPr lang="tr-TR" sz="1600" dirty="0" err="1"/>
              <a:t>to</a:t>
            </a:r>
            <a:r>
              <a:rPr lang="tr-TR" sz="1600" dirty="0"/>
              <a:t> </a:t>
            </a:r>
            <a:r>
              <a:rPr lang="tr-TR" sz="1600" dirty="0" err="1"/>
              <a:t>Their</a:t>
            </a:r>
            <a:r>
              <a:rPr lang="tr-TR" sz="1600" dirty="0"/>
              <a:t> Size ) </a:t>
            </a:r>
          </a:p>
          <a:p>
            <a:endParaRPr lang="tr-TR" sz="1600" dirty="0"/>
          </a:p>
          <a:p>
            <a:r>
              <a:rPr lang="tr-TR" sz="1600" dirty="0"/>
              <a:t>Yapılan çalışmada farklı büyüklükteki gözeneklerin sayılarındaki değişimlerin gözlenmesi amacıyla gözenekler 0,002mm2-1mm2, 1mm2-3mm2, 3mm2-5mm2 ve 5mm2-7mm2 olmak üzere 4 sınıfa ayrılmıştır. Her bir sınıf, bir etiket grubuna dâhil edilmiştir. 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p>
          <a:p>
            <a:endParaRPr lang="tr-TR" dirty="0"/>
          </a:p>
        </p:txBody>
      </p:sp>
      <p:pic>
        <p:nvPicPr>
          <p:cNvPr id="6" name="Resim 5">
            <a:extLst>
              <a:ext uri="{FF2B5EF4-FFF2-40B4-BE49-F238E27FC236}">
                <a16:creationId xmlns:a16="http://schemas.microsoft.com/office/drawing/2014/main" id="{B60105B1-6EEB-7BAE-3348-F25146D446EA}"/>
              </a:ext>
            </a:extLst>
          </p:cNvPr>
          <p:cNvPicPr>
            <a:picLocks noChangeAspect="1"/>
          </p:cNvPicPr>
          <p:nvPr/>
        </p:nvPicPr>
        <p:blipFill>
          <a:blip r:embed="rId2"/>
          <a:stretch>
            <a:fillRect/>
          </a:stretch>
        </p:blipFill>
        <p:spPr>
          <a:xfrm>
            <a:off x="7353479" y="1085937"/>
            <a:ext cx="3195113" cy="3272313"/>
          </a:xfrm>
          <a:prstGeom prst="rect">
            <a:avLst/>
          </a:prstGeom>
        </p:spPr>
      </p:pic>
      <p:sp>
        <p:nvSpPr>
          <p:cNvPr id="7" name="Metin kutusu 6">
            <a:extLst>
              <a:ext uri="{FF2B5EF4-FFF2-40B4-BE49-F238E27FC236}">
                <a16:creationId xmlns:a16="http://schemas.microsoft.com/office/drawing/2014/main" id="{0AD0BE03-F49F-8E80-D7FC-4699C89AC943}"/>
              </a:ext>
            </a:extLst>
          </p:cNvPr>
          <p:cNvSpPr txBox="1"/>
          <p:nvPr/>
        </p:nvSpPr>
        <p:spPr>
          <a:xfrm>
            <a:off x="6680799" y="4722828"/>
            <a:ext cx="4540474" cy="523220"/>
          </a:xfrm>
          <a:prstGeom prst="rect">
            <a:avLst/>
          </a:prstGeom>
          <a:noFill/>
        </p:spPr>
        <p:txBody>
          <a:bodyPr wrap="none" rtlCol="0">
            <a:spAutoFit/>
          </a:bodyPr>
          <a:lstStyle/>
          <a:p>
            <a:r>
              <a:rPr lang="tr-TR" sz="1400" dirty="0"/>
              <a:t>Şekil 14. Gözeneklerin büyüklüklerine göre renklendirilmesi </a:t>
            </a:r>
          </a:p>
          <a:p>
            <a:r>
              <a:rPr lang="tr-TR" sz="1400" dirty="0"/>
              <a:t>(</a:t>
            </a:r>
            <a:r>
              <a:rPr lang="tr-TR" sz="1400" dirty="0" err="1"/>
              <a:t>Colored</a:t>
            </a:r>
            <a:r>
              <a:rPr lang="tr-TR" sz="1400" dirty="0"/>
              <a:t> </a:t>
            </a:r>
            <a:r>
              <a:rPr lang="tr-TR" sz="1400" dirty="0" err="1"/>
              <a:t>bread</a:t>
            </a:r>
            <a:r>
              <a:rPr lang="tr-TR" sz="1400" dirty="0"/>
              <a:t> </a:t>
            </a:r>
            <a:r>
              <a:rPr lang="tr-TR" sz="1400" dirty="0" err="1"/>
              <a:t>cells</a:t>
            </a:r>
            <a:r>
              <a:rPr lang="tr-TR" sz="1400" dirty="0"/>
              <a:t> </a:t>
            </a:r>
            <a:r>
              <a:rPr lang="tr-TR" sz="1400" dirty="0" err="1"/>
              <a:t>according</a:t>
            </a:r>
            <a:r>
              <a:rPr lang="tr-TR" sz="1400" dirty="0"/>
              <a:t> </a:t>
            </a:r>
            <a:r>
              <a:rPr lang="tr-TR" sz="1400" dirty="0" err="1"/>
              <a:t>to</a:t>
            </a:r>
            <a:r>
              <a:rPr lang="tr-TR" sz="1400" dirty="0"/>
              <a:t> </a:t>
            </a:r>
            <a:r>
              <a:rPr lang="tr-TR" sz="1400" dirty="0" err="1"/>
              <a:t>their</a:t>
            </a:r>
            <a:r>
              <a:rPr lang="tr-TR" sz="1400" dirty="0"/>
              <a:t> </a:t>
            </a:r>
            <a:r>
              <a:rPr lang="tr-TR" sz="1400" dirty="0" err="1"/>
              <a:t>sizes</a:t>
            </a:r>
            <a:r>
              <a:rPr lang="tr-TR" sz="1400" dirty="0"/>
              <a:t>) </a:t>
            </a:r>
          </a:p>
        </p:txBody>
      </p:sp>
    </p:spTree>
    <p:extLst>
      <p:ext uri="{BB962C8B-B14F-4D97-AF65-F5344CB8AC3E}">
        <p14:creationId xmlns:p14="http://schemas.microsoft.com/office/powerpoint/2010/main" val="227589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DCC50EF-2D08-0ECB-8E21-835854D52124}"/>
              </a:ext>
            </a:extLst>
          </p:cNvPr>
          <p:cNvSpPr txBox="1"/>
          <p:nvPr/>
        </p:nvSpPr>
        <p:spPr>
          <a:xfrm>
            <a:off x="160257" y="405353"/>
            <a:ext cx="6768444" cy="2308324"/>
          </a:xfrm>
          <a:prstGeom prst="rect">
            <a:avLst/>
          </a:prstGeom>
          <a:noFill/>
        </p:spPr>
        <p:txBody>
          <a:bodyPr wrap="square" rtlCol="0">
            <a:spAutoFit/>
          </a:bodyPr>
          <a:lstStyle/>
          <a:p>
            <a:r>
              <a:rPr lang="tr-TR" sz="1600" dirty="0"/>
              <a:t>2.8. ZSI Başarım İndeksinin Belirlenmesi </a:t>
            </a:r>
          </a:p>
          <a:p>
            <a:r>
              <a:rPr lang="tr-TR" sz="1600" dirty="0"/>
              <a:t>(</a:t>
            </a:r>
            <a:r>
              <a:rPr lang="tr-TR" sz="1600" dirty="0" err="1"/>
              <a:t>Determination</a:t>
            </a:r>
            <a:r>
              <a:rPr lang="tr-TR" sz="1600" dirty="0"/>
              <a:t> of </a:t>
            </a:r>
            <a:r>
              <a:rPr lang="tr-TR" sz="1600" dirty="0" err="1"/>
              <a:t>Segmentation</a:t>
            </a:r>
            <a:r>
              <a:rPr lang="tr-TR" sz="1600" dirty="0"/>
              <a:t> </a:t>
            </a:r>
            <a:r>
              <a:rPr lang="tr-TR" sz="1600" dirty="0" err="1"/>
              <a:t>Accuracy</a:t>
            </a:r>
            <a:r>
              <a:rPr lang="tr-TR" sz="1600" dirty="0"/>
              <a:t>)</a:t>
            </a:r>
          </a:p>
          <a:p>
            <a:r>
              <a:rPr lang="tr-TR" sz="1600" dirty="0"/>
              <a:t>Çalışmada farklı katkı maddeli tüm ekmek görüntüleri kullanılarak otomatik bölütlenen gözeneklerin, </a:t>
            </a:r>
            <a:r>
              <a:rPr lang="tr-TR" sz="1600" dirty="0" err="1"/>
              <a:t>ImageJ</a:t>
            </a:r>
            <a:r>
              <a:rPr lang="tr-TR" sz="1600" dirty="0"/>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[13]. Bu indeksin belirlenmesinde kullanılan formülasyon Eş. 7’de gösterilmiştir. </a:t>
            </a:r>
          </a:p>
        </p:txBody>
      </p:sp>
      <p:sp>
        <p:nvSpPr>
          <p:cNvPr id="5" name="Metin kutusu 4">
            <a:extLst>
              <a:ext uri="{FF2B5EF4-FFF2-40B4-BE49-F238E27FC236}">
                <a16:creationId xmlns:a16="http://schemas.microsoft.com/office/drawing/2014/main" id="{26DC3A0A-5984-2D23-B074-D35AC61ACC76}"/>
              </a:ext>
            </a:extLst>
          </p:cNvPr>
          <p:cNvSpPr txBox="1"/>
          <p:nvPr/>
        </p:nvSpPr>
        <p:spPr>
          <a:xfrm>
            <a:off x="572223" y="2967335"/>
            <a:ext cx="2384982" cy="923330"/>
          </a:xfrm>
          <a:prstGeom prst="rect">
            <a:avLst/>
          </a:prstGeom>
          <a:noFill/>
        </p:spPr>
        <p:txBody>
          <a:bodyPr wrap="square" rtlCol="0">
            <a:spAutoFit/>
          </a:bodyPr>
          <a:lstStyle/>
          <a:p>
            <a:endParaRPr lang="tr-TR" dirty="0"/>
          </a:p>
          <a:p>
            <a:r>
              <a:rPr lang="tr-TR" dirty="0"/>
              <a:t>ZSI =   -------------- </a:t>
            </a:r>
          </a:p>
          <a:p>
            <a:r>
              <a:rPr lang="tr-TR" dirty="0"/>
              <a:t> </a:t>
            </a:r>
          </a:p>
        </p:txBody>
      </p:sp>
      <p:sp>
        <p:nvSpPr>
          <p:cNvPr id="6" name="Metin kutusu 5">
            <a:extLst>
              <a:ext uri="{FF2B5EF4-FFF2-40B4-BE49-F238E27FC236}">
                <a16:creationId xmlns:a16="http://schemas.microsoft.com/office/drawing/2014/main" id="{086860CE-FCE9-2889-C7E6-7F361B9D03A3}"/>
              </a:ext>
            </a:extLst>
          </p:cNvPr>
          <p:cNvSpPr txBox="1"/>
          <p:nvPr/>
        </p:nvSpPr>
        <p:spPr>
          <a:xfrm>
            <a:off x="1166113" y="3071339"/>
            <a:ext cx="1414020" cy="369332"/>
          </a:xfrm>
          <a:prstGeom prst="rect">
            <a:avLst/>
          </a:prstGeom>
          <a:noFill/>
        </p:spPr>
        <p:txBody>
          <a:bodyPr wrap="square" rtlCol="0">
            <a:spAutoFit/>
          </a:bodyPr>
          <a:lstStyle/>
          <a:p>
            <a:r>
              <a:rPr lang="tr-TR" dirty="0"/>
              <a:t>2 x </a:t>
            </a:r>
            <a:r>
              <a:rPr lang="tr-TR" sz="1600" dirty="0">
                <a:latin typeface="Times New Roman" panose="02020603050405020304" pitchFamily="18" charset="0"/>
                <a:cs typeface="Times New Roman" panose="02020603050405020304" pitchFamily="18" charset="0"/>
              </a:rPr>
              <a:t>(O </a:t>
            </a:r>
            <a:r>
              <a:rPr lang="tr-TR" sz="1600" i="0" dirty="0">
                <a:effectLst/>
                <a:latin typeface="Times New Roman" panose="02020603050405020304" pitchFamily="18" charset="0"/>
                <a:cs typeface="Times New Roman" panose="02020603050405020304" pitchFamily="18" charset="0"/>
              </a:rPr>
              <a:t>∩ </a:t>
            </a:r>
            <a:r>
              <a:rPr lang="tr-TR" sz="1600" dirty="0">
                <a:latin typeface="Times New Roman" panose="02020603050405020304" pitchFamily="18" charset="0"/>
                <a:cs typeface="Times New Roman" panose="02020603050405020304" pitchFamily="18" charset="0"/>
              </a:rPr>
              <a:t>M</a:t>
            </a:r>
            <a:r>
              <a:rPr lang="tr-TR" sz="1600" i="0" dirty="0">
                <a:effectLst/>
                <a:latin typeface="Times New Roman" panose="02020603050405020304" pitchFamily="18" charset="0"/>
                <a:cs typeface="Times New Roman" panose="02020603050405020304" pitchFamily="18" charset="0"/>
              </a:rPr>
              <a:t>)</a:t>
            </a:r>
            <a:endParaRPr lang="tr-TR" sz="1600" dirty="0">
              <a:latin typeface="Times New Roman" panose="02020603050405020304" pitchFamily="18" charset="0"/>
              <a:cs typeface="Times New Roman" panose="02020603050405020304" pitchFamily="18" charset="0"/>
            </a:endParaRPr>
          </a:p>
        </p:txBody>
      </p:sp>
      <p:sp>
        <p:nvSpPr>
          <p:cNvPr id="7" name="Metin kutusu 6">
            <a:extLst>
              <a:ext uri="{FF2B5EF4-FFF2-40B4-BE49-F238E27FC236}">
                <a16:creationId xmlns:a16="http://schemas.microsoft.com/office/drawing/2014/main" id="{489B33B7-C0B2-D51B-5A25-31E9F05671EF}"/>
              </a:ext>
            </a:extLst>
          </p:cNvPr>
          <p:cNvSpPr txBox="1"/>
          <p:nvPr/>
        </p:nvSpPr>
        <p:spPr>
          <a:xfrm>
            <a:off x="1166113" y="3440671"/>
            <a:ext cx="1414020" cy="369332"/>
          </a:xfrm>
          <a:prstGeom prst="rect">
            <a:avLst/>
          </a:prstGeom>
          <a:noFill/>
        </p:spPr>
        <p:txBody>
          <a:bodyPr wrap="square" rtlCol="0">
            <a:spAutoFit/>
          </a:bodyPr>
          <a:lstStyle/>
          <a:p>
            <a:r>
              <a:rPr lang="tr-TR" dirty="0"/>
              <a:t>|O|+ |M|</a:t>
            </a:r>
          </a:p>
        </p:txBody>
      </p:sp>
      <p:sp>
        <p:nvSpPr>
          <p:cNvPr id="8" name="Metin kutusu 7">
            <a:extLst>
              <a:ext uri="{FF2B5EF4-FFF2-40B4-BE49-F238E27FC236}">
                <a16:creationId xmlns:a16="http://schemas.microsoft.com/office/drawing/2014/main" id="{7BE3A392-1363-FAD5-CBF1-47E6FA8169A9}"/>
              </a:ext>
            </a:extLst>
          </p:cNvPr>
          <p:cNvSpPr txBox="1"/>
          <p:nvPr/>
        </p:nvSpPr>
        <p:spPr>
          <a:xfrm>
            <a:off x="6287678" y="3256005"/>
            <a:ext cx="4861089" cy="2800767"/>
          </a:xfrm>
          <a:prstGeom prst="rect">
            <a:avLst/>
          </a:prstGeom>
          <a:noFill/>
        </p:spPr>
        <p:txBody>
          <a:bodyPr wrap="square" rtlCol="0">
            <a:spAutoFit/>
          </a:bodyPr>
          <a:lstStyle/>
          <a:p>
            <a:r>
              <a:rPr lang="tr-TR" sz="1600" dirty="0"/>
              <a:t>Burada yer alan O harfi otomatik bölütlemeyle elde edilen alanı, M harfi ise elle bölütleme sonucu elde edilen alanı ifade etmektedir. Her iki bölütleme sonucu elde edilen alanlar ise M∩O olarak gösterilmektedir. Şekil 15’te elle ve otomatik bölütlenen alanların çakıştırılmasına ait temsili görüntü gösterilmektedir. Şekil 16’da kırmızı renk otomatik bölütlemeyi, yeşil renk elle bölütlemeyi, sarı renk ise her iki bölütlemede ortak bölütlenen bölgeyi göstermektedir. Şekil 17’de otomatik bölütlemenin başarımını görmek için 12 adet gözeneğe ait hesaplanan ZSI değerleri gösterilmektedir.</a:t>
            </a:r>
          </a:p>
        </p:txBody>
      </p:sp>
      <p:sp>
        <p:nvSpPr>
          <p:cNvPr id="9" name="Metin kutusu 8">
            <a:extLst>
              <a:ext uri="{FF2B5EF4-FFF2-40B4-BE49-F238E27FC236}">
                <a16:creationId xmlns:a16="http://schemas.microsoft.com/office/drawing/2014/main" id="{48CE1996-EE5E-2BC3-73A7-B294610C0E41}"/>
              </a:ext>
            </a:extLst>
          </p:cNvPr>
          <p:cNvSpPr txBox="1"/>
          <p:nvPr/>
        </p:nvSpPr>
        <p:spPr>
          <a:xfrm>
            <a:off x="323986" y="4656388"/>
            <a:ext cx="3220493" cy="1077218"/>
          </a:xfrm>
          <a:prstGeom prst="rect">
            <a:avLst/>
          </a:prstGeom>
          <a:noFill/>
        </p:spPr>
        <p:txBody>
          <a:bodyPr wrap="square" rtlCol="0">
            <a:spAutoFit/>
          </a:bodyPr>
          <a:lstStyle/>
          <a:p>
            <a:r>
              <a:rPr lang="tr-TR" sz="1600" dirty="0"/>
              <a:t>Literatürde, ZSI indeksinin 0,7’den büyük olması durumunda çalışmanın yeterli başarıma sahip olduğu ifade edilmektedir [14]. </a:t>
            </a:r>
          </a:p>
        </p:txBody>
      </p:sp>
    </p:spTree>
    <p:extLst>
      <p:ext uri="{BB962C8B-B14F-4D97-AF65-F5344CB8AC3E}">
        <p14:creationId xmlns:p14="http://schemas.microsoft.com/office/powerpoint/2010/main" val="313776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D60A954-C1DD-2CE7-B162-A9589D6FE6CF}"/>
              </a:ext>
            </a:extLst>
          </p:cNvPr>
          <p:cNvPicPr>
            <a:picLocks noChangeAspect="1"/>
          </p:cNvPicPr>
          <p:nvPr/>
        </p:nvPicPr>
        <p:blipFill>
          <a:blip r:embed="rId2"/>
          <a:stretch>
            <a:fillRect/>
          </a:stretch>
        </p:blipFill>
        <p:spPr>
          <a:xfrm>
            <a:off x="1084658" y="813662"/>
            <a:ext cx="2973004" cy="1929537"/>
          </a:xfrm>
          <a:prstGeom prst="rect">
            <a:avLst/>
          </a:prstGeom>
        </p:spPr>
      </p:pic>
      <p:sp>
        <p:nvSpPr>
          <p:cNvPr id="6" name="Metin kutusu 5">
            <a:extLst>
              <a:ext uri="{FF2B5EF4-FFF2-40B4-BE49-F238E27FC236}">
                <a16:creationId xmlns:a16="http://schemas.microsoft.com/office/drawing/2014/main" id="{0B1656F3-20A5-9229-80AD-45BD230D961E}"/>
              </a:ext>
            </a:extLst>
          </p:cNvPr>
          <p:cNvSpPr txBox="1"/>
          <p:nvPr/>
        </p:nvSpPr>
        <p:spPr>
          <a:xfrm>
            <a:off x="263951" y="2905780"/>
            <a:ext cx="5147034" cy="523220"/>
          </a:xfrm>
          <a:prstGeom prst="rect">
            <a:avLst/>
          </a:prstGeom>
          <a:noFill/>
        </p:spPr>
        <p:txBody>
          <a:bodyPr wrap="square" rtlCol="0">
            <a:spAutoFit/>
          </a:bodyPr>
          <a:lstStyle/>
          <a:p>
            <a:r>
              <a:rPr lang="tr-TR" sz="1400" dirty="0"/>
              <a:t>Şekil 15. Otomatik ve elle bölütleme ile elde edilen bölgeler.</a:t>
            </a:r>
          </a:p>
          <a:p>
            <a:r>
              <a:rPr lang="en-US" sz="1400" dirty="0"/>
              <a:t>(The obtained regions with automatic and </a:t>
            </a:r>
            <a:r>
              <a:rPr lang="en-US" sz="1400" dirty="0" err="1"/>
              <a:t>manuel</a:t>
            </a:r>
            <a:r>
              <a:rPr lang="en-US" sz="1400" dirty="0"/>
              <a:t> segmentation)</a:t>
            </a:r>
            <a:endParaRPr lang="tr-TR" sz="1400" dirty="0"/>
          </a:p>
        </p:txBody>
      </p:sp>
      <p:pic>
        <p:nvPicPr>
          <p:cNvPr id="14" name="Resim 13">
            <a:extLst>
              <a:ext uri="{FF2B5EF4-FFF2-40B4-BE49-F238E27FC236}">
                <a16:creationId xmlns:a16="http://schemas.microsoft.com/office/drawing/2014/main" id="{24A619C9-2CBA-8E4C-D77D-BAFDA41FA7FF}"/>
              </a:ext>
            </a:extLst>
          </p:cNvPr>
          <p:cNvPicPr>
            <a:picLocks noChangeAspect="1"/>
          </p:cNvPicPr>
          <p:nvPr/>
        </p:nvPicPr>
        <p:blipFill>
          <a:blip r:embed="rId3"/>
          <a:stretch>
            <a:fillRect/>
          </a:stretch>
        </p:blipFill>
        <p:spPr>
          <a:xfrm>
            <a:off x="6344813" y="392999"/>
            <a:ext cx="4401743" cy="3418639"/>
          </a:xfrm>
          <a:prstGeom prst="rect">
            <a:avLst/>
          </a:prstGeom>
        </p:spPr>
      </p:pic>
      <p:sp>
        <p:nvSpPr>
          <p:cNvPr id="16" name="Metin kutusu 15">
            <a:extLst>
              <a:ext uri="{FF2B5EF4-FFF2-40B4-BE49-F238E27FC236}">
                <a16:creationId xmlns:a16="http://schemas.microsoft.com/office/drawing/2014/main" id="{C12C5551-7886-C1B6-A4D4-5B0977403F18}"/>
              </a:ext>
            </a:extLst>
          </p:cNvPr>
          <p:cNvSpPr txBox="1"/>
          <p:nvPr/>
        </p:nvSpPr>
        <p:spPr>
          <a:xfrm>
            <a:off x="6096000" y="4053526"/>
            <a:ext cx="5608644" cy="1384995"/>
          </a:xfrm>
          <a:prstGeom prst="rect">
            <a:avLst/>
          </a:prstGeom>
          <a:noFill/>
        </p:spPr>
        <p:txBody>
          <a:bodyPr wrap="square" rtlCol="0">
            <a:spAutoFit/>
          </a:bodyPr>
          <a:lstStyle/>
          <a:p>
            <a:r>
              <a:rPr lang="tr-TR" sz="1400" dirty="0"/>
              <a:t>Şekil 17. 12 adet gözenek üzerinde ZSI başarım indeksi </a:t>
            </a:r>
          </a:p>
          <a:p>
            <a:r>
              <a:rPr lang="tr-TR" sz="1400" dirty="0"/>
              <a:t>(ZSI </a:t>
            </a:r>
            <a:r>
              <a:rPr lang="tr-TR" sz="1400" dirty="0" err="1"/>
              <a:t>index</a:t>
            </a:r>
            <a:r>
              <a:rPr lang="tr-TR" sz="1400" dirty="0"/>
              <a:t> </a:t>
            </a:r>
            <a:r>
              <a:rPr lang="tr-TR" sz="1400" dirty="0" err="1"/>
              <a:t>values</a:t>
            </a:r>
            <a:r>
              <a:rPr lang="tr-TR" sz="1400" dirty="0"/>
              <a:t> </a:t>
            </a:r>
            <a:r>
              <a:rPr lang="tr-TR" sz="1400" dirty="0" err="1"/>
              <a:t>for</a:t>
            </a:r>
            <a:r>
              <a:rPr lang="tr-TR" sz="1400" dirty="0"/>
              <a:t> 12 </a:t>
            </a:r>
            <a:r>
              <a:rPr lang="tr-TR" sz="1400" dirty="0" err="1"/>
              <a:t>samples</a:t>
            </a:r>
            <a:r>
              <a:rPr lang="tr-TR" sz="1400" dirty="0"/>
              <a:t>),</a:t>
            </a:r>
          </a:p>
          <a:p>
            <a:endParaRPr lang="tr-TR" sz="1400" dirty="0"/>
          </a:p>
          <a:p>
            <a:r>
              <a:rPr lang="tr-TR" sz="1400" dirty="0"/>
              <a:t>Çalışmada elde edilen başarım değerlerinin 0,87 ile 0,93 arasında olması, önerilen yöntemlerle gerçekleştirilen bölütlemenin oldukça başarılı olduğunu ortaya koymaktadır.</a:t>
            </a:r>
          </a:p>
        </p:txBody>
      </p:sp>
    </p:spTree>
    <p:extLst>
      <p:ext uri="{BB962C8B-B14F-4D97-AF65-F5344CB8AC3E}">
        <p14:creationId xmlns:p14="http://schemas.microsoft.com/office/powerpoint/2010/main" val="111238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TM03457452[[fn=Gökyüzü]]</Template>
  <TotalTime>74</TotalTime>
  <Words>1742</Words>
  <Application>Microsoft Office PowerPoint</Application>
  <PresentationFormat>Geniş ekran</PresentationFormat>
  <Paragraphs>66</Paragraphs>
  <Slides>12</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Calibri Light</vt:lpstr>
      <vt:lpstr>Times New Roman</vt:lpstr>
      <vt:lpstr>Gökyüzü</vt:lpstr>
      <vt:lpstr>Görüntü işleme teknikleri kullanılarak ekmek doku analizi ve arayüz programının  geliştirilmesi </vt:lpstr>
      <vt:lpstr>ÖZET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YASiN KO�ER</dc:creator>
  <cp:lastModifiedBy>YASiN KO�ER</cp:lastModifiedBy>
  <cp:revision>1</cp:revision>
  <dcterms:created xsi:type="dcterms:W3CDTF">2022-11-10T18:32:18Z</dcterms:created>
  <dcterms:modified xsi:type="dcterms:W3CDTF">2022-11-10T19:47:11Z</dcterms:modified>
</cp:coreProperties>
</file>