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67"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B3D32-3BA4-470F-A684-6A6864F2CCA0}" type="datetimeFigureOut">
              <a:rPr lang="tr-TR" smtClean="0"/>
              <a:t>22.11.2022</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9A62B9-65FF-4EA9-9AB4-4CA6C3798EDE}" type="slidenum">
              <a:rPr lang="tr-TR" smtClean="0"/>
              <a:t>‹#›</a:t>
            </a:fld>
            <a:endParaRPr lang="tr-TR"/>
          </a:p>
        </p:txBody>
      </p:sp>
    </p:spTree>
    <p:extLst>
      <p:ext uri="{BB962C8B-B14F-4D97-AF65-F5344CB8AC3E}">
        <p14:creationId xmlns:p14="http://schemas.microsoft.com/office/powerpoint/2010/main" val="1002396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58C1DA-B9B7-7919-5709-275BAB6828E7}"/>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1C7AD8F2-3AA6-3C3A-E48C-19CDA7E73D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25C29D6B-B5BA-367C-0D89-82E5641EB8ED}"/>
              </a:ext>
            </a:extLst>
          </p:cNvPr>
          <p:cNvSpPr>
            <a:spLocks noGrp="1"/>
          </p:cNvSpPr>
          <p:nvPr>
            <p:ph type="dt" sz="half" idx="10"/>
          </p:nvPr>
        </p:nvSpPr>
        <p:spPr/>
        <p:txBody>
          <a:bodyPr/>
          <a:lstStyle/>
          <a:p>
            <a:fld id="{A3E0A2AB-C228-48CB-B611-7F3571A01F54}" type="datetimeFigureOut">
              <a:rPr lang="tr-TR" smtClean="0"/>
              <a:t>22.11.2022</a:t>
            </a:fld>
            <a:endParaRPr lang="tr-TR"/>
          </a:p>
        </p:txBody>
      </p:sp>
      <p:sp>
        <p:nvSpPr>
          <p:cNvPr id="5" name="Alt Bilgi Yer Tutucusu 4">
            <a:extLst>
              <a:ext uri="{FF2B5EF4-FFF2-40B4-BE49-F238E27FC236}">
                <a16:creationId xmlns:a16="http://schemas.microsoft.com/office/drawing/2014/main" id="{59A15DC2-7541-BF98-2C32-8286F1EAC29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C3D4132-F934-ED9D-4F26-3B2C0801FA19}"/>
              </a:ext>
            </a:extLst>
          </p:cNvPr>
          <p:cNvSpPr>
            <a:spLocks noGrp="1"/>
          </p:cNvSpPr>
          <p:nvPr>
            <p:ph type="sldNum" sz="quarter" idx="12"/>
          </p:nvPr>
        </p:nvSpPr>
        <p:spPr/>
        <p:txBody>
          <a:bodyPr/>
          <a:lstStyle/>
          <a:p>
            <a:fld id="{197408FC-0D8C-4586-B2E9-0FA0179B7F8E}" type="slidenum">
              <a:rPr lang="tr-TR" smtClean="0"/>
              <a:t>‹#›</a:t>
            </a:fld>
            <a:endParaRPr lang="tr-TR"/>
          </a:p>
        </p:txBody>
      </p:sp>
    </p:spTree>
    <p:extLst>
      <p:ext uri="{BB962C8B-B14F-4D97-AF65-F5344CB8AC3E}">
        <p14:creationId xmlns:p14="http://schemas.microsoft.com/office/powerpoint/2010/main" val="3296549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7376BB-AE3D-F9A3-2D59-14D3349642BA}"/>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30C65812-E9C3-8A21-F8A1-B45545A1763C}"/>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666D3A7-D29B-F160-957F-D439F02E15E3}"/>
              </a:ext>
            </a:extLst>
          </p:cNvPr>
          <p:cNvSpPr>
            <a:spLocks noGrp="1"/>
          </p:cNvSpPr>
          <p:nvPr>
            <p:ph type="dt" sz="half" idx="10"/>
          </p:nvPr>
        </p:nvSpPr>
        <p:spPr/>
        <p:txBody>
          <a:bodyPr/>
          <a:lstStyle/>
          <a:p>
            <a:fld id="{A3E0A2AB-C228-48CB-B611-7F3571A01F54}" type="datetimeFigureOut">
              <a:rPr lang="tr-TR" smtClean="0"/>
              <a:t>22.11.2022</a:t>
            </a:fld>
            <a:endParaRPr lang="tr-TR"/>
          </a:p>
        </p:txBody>
      </p:sp>
      <p:sp>
        <p:nvSpPr>
          <p:cNvPr id="5" name="Alt Bilgi Yer Tutucusu 4">
            <a:extLst>
              <a:ext uri="{FF2B5EF4-FFF2-40B4-BE49-F238E27FC236}">
                <a16:creationId xmlns:a16="http://schemas.microsoft.com/office/drawing/2014/main" id="{92D2E013-E7E2-7655-FFFF-EACF7518253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3152BBF-A6DF-2919-3523-2B4CF6970B61}"/>
              </a:ext>
            </a:extLst>
          </p:cNvPr>
          <p:cNvSpPr>
            <a:spLocks noGrp="1"/>
          </p:cNvSpPr>
          <p:nvPr>
            <p:ph type="sldNum" sz="quarter" idx="12"/>
          </p:nvPr>
        </p:nvSpPr>
        <p:spPr/>
        <p:txBody>
          <a:bodyPr/>
          <a:lstStyle/>
          <a:p>
            <a:fld id="{197408FC-0D8C-4586-B2E9-0FA0179B7F8E}" type="slidenum">
              <a:rPr lang="tr-TR" smtClean="0"/>
              <a:t>‹#›</a:t>
            </a:fld>
            <a:endParaRPr lang="tr-TR"/>
          </a:p>
        </p:txBody>
      </p:sp>
    </p:spTree>
    <p:extLst>
      <p:ext uri="{BB962C8B-B14F-4D97-AF65-F5344CB8AC3E}">
        <p14:creationId xmlns:p14="http://schemas.microsoft.com/office/powerpoint/2010/main" val="3850375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CE835FB3-75B5-E741-A9AF-8720726AD67D}"/>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F0433823-FE45-00FC-92D3-625975820517}"/>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1877A76-EAC8-A31F-2E0A-8D36E1B97D75}"/>
              </a:ext>
            </a:extLst>
          </p:cNvPr>
          <p:cNvSpPr>
            <a:spLocks noGrp="1"/>
          </p:cNvSpPr>
          <p:nvPr>
            <p:ph type="dt" sz="half" idx="10"/>
          </p:nvPr>
        </p:nvSpPr>
        <p:spPr/>
        <p:txBody>
          <a:bodyPr/>
          <a:lstStyle/>
          <a:p>
            <a:fld id="{A3E0A2AB-C228-48CB-B611-7F3571A01F54}" type="datetimeFigureOut">
              <a:rPr lang="tr-TR" smtClean="0"/>
              <a:t>22.11.2022</a:t>
            </a:fld>
            <a:endParaRPr lang="tr-TR"/>
          </a:p>
        </p:txBody>
      </p:sp>
      <p:sp>
        <p:nvSpPr>
          <p:cNvPr id="5" name="Alt Bilgi Yer Tutucusu 4">
            <a:extLst>
              <a:ext uri="{FF2B5EF4-FFF2-40B4-BE49-F238E27FC236}">
                <a16:creationId xmlns:a16="http://schemas.microsoft.com/office/drawing/2014/main" id="{D9F5A19C-5628-6267-AED9-E7F3774E896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07550D9-6369-7B52-0AF6-8F83497E3712}"/>
              </a:ext>
            </a:extLst>
          </p:cNvPr>
          <p:cNvSpPr>
            <a:spLocks noGrp="1"/>
          </p:cNvSpPr>
          <p:nvPr>
            <p:ph type="sldNum" sz="quarter" idx="12"/>
          </p:nvPr>
        </p:nvSpPr>
        <p:spPr/>
        <p:txBody>
          <a:bodyPr/>
          <a:lstStyle/>
          <a:p>
            <a:fld id="{197408FC-0D8C-4586-B2E9-0FA0179B7F8E}" type="slidenum">
              <a:rPr lang="tr-TR" smtClean="0"/>
              <a:t>‹#›</a:t>
            </a:fld>
            <a:endParaRPr lang="tr-TR"/>
          </a:p>
        </p:txBody>
      </p:sp>
    </p:spTree>
    <p:extLst>
      <p:ext uri="{BB962C8B-B14F-4D97-AF65-F5344CB8AC3E}">
        <p14:creationId xmlns:p14="http://schemas.microsoft.com/office/powerpoint/2010/main" val="1802491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86807A7-62E7-FE9A-2CE8-045DEE9E796D}"/>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F9DEED67-1908-E05B-E15E-5890769A7A23}"/>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D0B4242-6BC1-4FE6-B564-19A91B87D6AE}"/>
              </a:ext>
            </a:extLst>
          </p:cNvPr>
          <p:cNvSpPr>
            <a:spLocks noGrp="1"/>
          </p:cNvSpPr>
          <p:nvPr>
            <p:ph type="dt" sz="half" idx="10"/>
          </p:nvPr>
        </p:nvSpPr>
        <p:spPr/>
        <p:txBody>
          <a:bodyPr/>
          <a:lstStyle/>
          <a:p>
            <a:fld id="{A3E0A2AB-C228-48CB-B611-7F3571A01F54}" type="datetimeFigureOut">
              <a:rPr lang="tr-TR" smtClean="0"/>
              <a:t>22.11.2022</a:t>
            </a:fld>
            <a:endParaRPr lang="tr-TR"/>
          </a:p>
        </p:txBody>
      </p:sp>
      <p:sp>
        <p:nvSpPr>
          <p:cNvPr id="5" name="Alt Bilgi Yer Tutucusu 4">
            <a:extLst>
              <a:ext uri="{FF2B5EF4-FFF2-40B4-BE49-F238E27FC236}">
                <a16:creationId xmlns:a16="http://schemas.microsoft.com/office/drawing/2014/main" id="{018E946E-AA42-EA78-A080-9143C73BB4F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04F1709-222A-BF44-6781-025681C6B828}"/>
              </a:ext>
            </a:extLst>
          </p:cNvPr>
          <p:cNvSpPr>
            <a:spLocks noGrp="1"/>
          </p:cNvSpPr>
          <p:nvPr>
            <p:ph type="sldNum" sz="quarter" idx="12"/>
          </p:nvPr>
        </p:nvSpPr>
        <p:spPr/>
        <p:txBody>
          <a:bodyPr/>
          <a:lstStyle/>
          <a:p>
            <a:fld id="{197408FC-0D8C-4586-B2E9-0FA0179B7F8E}" type="slidenum">
              <a:rPr lang="tr-TR" smtClean="0"/>
              <a:t>‹#›</a:t>
            </a:fld>
            <a:endParaRPr lang="tr-TR"/>
          </a:p>
        </p:txBody>
      </p:sp>
    </p:spTree>
    <p:extLst>
      <p:ext uri="{BB962C8B-B14F-4D97-AF65-F5344CB8AC3E}">
        <p14:creationId xmlns:p14="http://schemas.microsoft.com/office/powerpoint/2010/main" val="667537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2CADC9-1D99-5475-74F0-2C224E0E9E96}"/>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1B9F3598-4FDE-624C-E191-03ECF4B0E7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4CA1FD7A-8011-7AC1-441F-169524D01399}"/>
              </a:ext>
            </a:extLst>
          </p:cNvPr>
          <p:cNvSpPr>
            <a:spLocks noGrp="1"/>
          </p:cNvSpPr>
          <p:nvPr>
            <p:ph type="dt" sz="half" idx="10"/>
          </p:nvPr>
        </p:nvSpPr>
        <p:spPr/>
        <p:txBody>
          <a:bodyPr/>
          <a:lstStyle/>
          <a:p>
            <a:fld id="{A3E0A2AB-C228-48CB-B611-7F3571A01F54}" type="datetimeFigureOut">
              <a:rPr lang="tr-TR" smtClean="0"/>
              <a:t>22.11.2022</a:t>
            </a:fld>
            <a:endParaRPr lang="tr-TR"/>
          </a:p>
        </p:txBody>
      </p:sp>
      <p:sp>
        <p:nvSpPr>
          <p:cNvPr id="5" name="Alt Bilgi Yer Tutucusu 4">
            <a:extLst>
              <a:ext uri="{FF2B5EF4-FFF2-40B4-BE49-F238E27FC236}">
                <a16:creationId xmlns:a16="http://schemas.microsoft.com/office/drawing/2014/main" id="{E07A06AE-C405-3A64-6EEE-0FBA8E5C01C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269348B-03FB-BF65-B0BE-7FEF2F3A1255}"/>
              </a:ext>
            </a:extLst>
          </p:cNvPr>
          <p:cNvSpPr>
            <a:spLocks noGrp="1"/>
          </p:cNvSpPr>
          <p:nvPr>
            <p:ph type="sldNum" sz="quarter" idx="12"/>
          </p:nvPr>
        </p:nvSpPr>
        <p:spPr/>
        <p:txBody>
          <a:bodyPr/>
          <a:lstStyle/>
          <a:p>
            <a:fld id="{197408FC-0D8C-4586-B2E9-0FA0179B7F8E}" type="slidenum">
              <a:rPr lang="tr-TR" smtClean="0"/>
              <a:t>‹#›</a:t>
            </a:fld>
            <a:endParaRPr lang="tr-TR"/>
          </a:p>
        </p:txBody>
      </p:sp>
    </p:spTree>
    <p:extLst>
      <p:ext uri="{BB962C8B-B14F-4D97-AF65-F5344CB8AC3E}">
        <p14:creationId xmlns:p14="http://schemas.microsoft.com/office/powerpoint/2010/main" val="2373111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ED5ED1-FDAF-8E94-C588-A95032BB0EE7}"/>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ADC96881-9A1C-4DF9-D965-FD1DDF12FF90}"/>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22B45919-7B65-230F-24C9-0D7006392708}"/>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9487775-8863-45DE-9E7B-AA0B8E0B1C32}"/>
              </a:ext>
            </a:extLst>
          </p:cNvPr>
          <p:cNvSpPr>
            <a:spLocks noGrp="1"/>
          </p:cNvSpPr>
          <p:nvPr>
            <p:ph type="dt" sz="half" idx="10"/>
          </p:nvPr>
        </p:nvSpPr>
        <p:spPr/>
        <p:txBody>
          <a:bodyPr/>
          <a:lstStyle/>
          <a:p>
            <a:fld id="{A3E0A2AB-C228-48CB-B611-7F3571A01F54}" type="datetimeFigureOut">
              <a:rPr lang="tr-TR" smtClean="0"/>
              <a:t>22.11.2022</a:t>
            </a:fld>
            <a:endParaRPr lang="tr-TR"/>
          </a:p>
        </p:txBody>
      </p:sp>
      <p:sp>
        <p:nvSpPr>
          <p:cNvPr id="6" name="Alt Bilgi Yer Tutucusu 5">
            <a:extLst>
              <a:ext uri="{FF2B5EF4-FFF2-40B4-BE49-F238E27FC236}">
                <a16:creationId xmlns:a16="http://schemas.microsoft.com/office/drawing/2014/main" id="{F085AF2C-48DF-0A74-BF06-8EAEDB3374A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45FA1C89-453A-C625-42C4-75C288B3739C}"/>
              </a:ext>
            </a:extLst>
          </p:cNvPr>
          <p:cNvSpPr>
            <a:spLocks noGrp="1"/>
          </p:cNvSpPr>
          <p:nvPr>
            <p:ph type="sldNum" sz="quarter" idx="12"/>
          </p:nvPr>
        </p:nvSpPr>
        <p:spPr/>
        <p:txBody>
          <a:bodyPr/>
          <a:lstStyle/>
          <a:p>
            <a:fld id="{197408FC-0D8C-4586-B2E9-0FA0179B7F8E}" type="slidenum">
              <a:rPr lang="tr-TR" smtClean="0"/>
              <a:t>‹#›</a:t>
            </a:fld>
            <a:endParaRPr lang="tr-TR"/>
          </a:p>
        </p:txBody>
      </p:sp>
    </p:spTree>
    <p:extLst>
      <p:ext uri="{BB962C8B-B14F-4D97-AF65-F5344CB8AC3E}">
        <p14:creationId xmlns:p14="http://schemas.microsoft.com/office/powerpoint/2010/main" val="2593117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9C87933-00BD-373D-4FBB-10AA7A0CB479}"/>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38AD2A17-4E19-AE66-3BB0-A36B0C88FE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6D9F9083-AEBC-6A19-8447-83B288BCE923}"/>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C53566E5-80C8-1ABF-9289-47AE4A88A8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7CBE55C1-1751-047F-7864-9421E0444C98}"/>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16ADC2FA-DFDF-10A4-3F04-A8649CDF8547}"/>
              </a:ext>
            </a:extLst>
          </p:cNvPr>
          <p:cNvSpPr>
            <a:spLocks noGrp="1"/>
          </p:cNvSpPr>
          <p:nvPr>
            <p:ph type="dt" sz="half" idx="10"/>
          </p:nvPr>
        </p:nvSpPr>
        <p:spPr/>
        <p:txBody>
          <a:bodyPr/>
          <a:lstStyle/>
          <a:p>
            <a:fld id="{A3E0A2AB-C228-48CB-B611-7F3571A01F54}" type="datetimeFigureOut">
              <a:rPr lang="tr-TR" smtClean="0"/>
              <a:t>22.11.2022</a:t>
            </a:fld>
            <a:endParaRPr lang="tr-TR"/>
          </a:p>
        </p:txBody>
      </p:sp>
      <p:sp>
        <p:nvSpPr>
          <p:cNvPr id="8" name="Alt Bilgi Yer Tutucusu 7">
            <a:extLst>
              <a:ext uri="{FF2B5EF4-FFF2-40B4-BE49-F238E27FC236}">
                <a16:creationId xmlns:a16="http://schemas.microsoft.com/office/drawing/2014/main" id="{14879DB0-0F91-483B-95D8-AE42190B737D}"/>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CC6562A6-1B5D-7C8C-A039-1D243D6835E5}"/>
              </a:ext>
            </a:extLst>
          </p:cNvPr>
          <p:cNvSpPr>
            <a:spLocks noGrp="1"/>
          </p:cNvSpPr>
          <p:nvPr>
            <p:ph type="sldNum" sz="quarter" idx="12"/>
          </p:nvPr>
        </p:nvSpPr>
        <p:spPr/>
        <p:txBody>
          <a:bodyPr/>
          <a:lstStyle/>
          <a:p>
            <a:fld id="{197408FC-0D8C-4586-B2E9-0FA0179B7F8E}" type="slidenum">
              <a:rPr lang="tr-TR" smtClean="0"/>
              <a:t>‹#›</a:t>
            </a:fld>
            <a:endParaRPr lang="tr-TR"/>
          </a:p>
        </p:txBody>
      </p:sp>
    </p:spTree>
    <p:extLst>
      <p:ext uri="{BB962C8B-B14F-4D97-AF65-F5344CB8AC3E}">
        <p14:creationId xmlns:p14="http://schemas.microsoft.com/office/powerpoint/2010/main" val="1048427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0E1DF0-48ED-2B84-5415-0246DA365629}"/>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800BAA4E-6317-9C2C-8118-08AC69C6D49F}"/>
              </a:ext>
            </a:extLst>
          </p:cNvPr>
          <p:cNvSpPr>
            <a:spLocks noGrp="1"/>
          </p:cNvSpPr>
          <p:nvPr>
            <p:ph type="dt" sz="half" idx="10"/>
          </p:nvPr>
        </p:nvSpPr>
        <p:spPr/>
        <p:txBody>
          <a:bodyPr/>
          <a:lstStyle/>
          <a:p>
            <a:fld id="{A3E0A2AB-C228-48CB-B611-7F3571A01F54}" type="datetimeFigureOut">
              <a:rPr lang="tr-TR" smtClean="0"/>
              <a:t>22.11.2022</a:t>
            </a:fld>
            <a:endParaRPr lang="tr-TR"/>
          </a:p>
        </p:txBody>
      </p:sp>
      <p:sp>
        <p:nvSpPr>
          <p:cNvPr id="4" name="Alt Bilgi Yer Tutucusu 3">
            <a:extLst>
              <a:ext uri="{FF2B5EF4-FFF2-40B4-BE49-F238E27FC236}">
                <a16:creationId xmlns:a16="http://schemas.microsoft.com/office/drawing/2014/main" id="{53B92C85-4BC4-DAAF-CF7F-2E371F5BBD86}"/>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D5E8FCF3-0403-E75A-CC6E-A3F47FDA2C1A}"/>
              </a:ext>
            </a:extLst>
          </p:cNvPr>
          <p:cNvSpPr>
            <a:spLocks noGrp="1"/>
          </p:cNvSpPr>
          <p:nvPr>
            <p:ph type="sldNum" sz="quarter" idx="12"/>
          </p:nvPr>
        </p:nvSpPr>
        <p:spPr/>
        <p:txBody>
          <a:bodyPr/>
          <a:lstStyle/>
          <a:p>
            <a:fld id="{197408FC-0D8C-4586-B2E9-0FA0179B7F8E}" type="slidenum">
              <a:rPr lang="tr-TR" smtClean="0"/>
              <a:t>‹#›</a:t>
            </a:fld>
            <a:endParaRPr lang="tr-TR"/>
          </a:p>
        </p:txBody>
      </p:sp>
    </p:spTree>
    <p:extLst>
      <p:ext uri="{BB962C8B-B14F-4D97-AF65-F5344CB8AC3E}">
        <p14:creationId xmlns:p14="http://schemas.microsoft.com/office/powerpoint/2010/main" val="2260111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AF5BCDBC-8898-5108-3464-2FA45D483599}"/>
              </a:ext>
            </a:extLst>
          </p:cNvPr>
          <p:cNvSpPr>
            <a:spLocks noGrp="1"/>
          </p:cNvSpPr>
          <p:nvPr>
            <p:ph type="dt" sz="half" idx="10"/>
          </p:nvPr>
        </p:nvSpPr>
        <p:spPr/>
        <p:txBody>
          <a:bodyPr/>
          <a:lstStyle/>
          <a:p>
            <a:fld id="{A3E0A2AB-C228-48CB-B611-7F3571A01F54}" type="datetimeFigureOut">
              <a:rPr lang="tr-TR" smtClean="0"/>
              <a:t>22.11.2022</a:t>
            </a:fld>
            <a:endParaRPr lang="tr-TR"/>
          </a:p>
        </p:txBody>
      </p:sp>
      <p:sp>
        <p:nvSpPr>
          <p:cNvPr id="3" name="Alt Bilgi Yer Tutucusu 2">
            <a:extLst>
              <a:ext uri="{FF2B5EF4-FFF2-40B4-BE49-F238E27FC236}">
                <a16:creationId xmlns:a16="http://schemas.microsoft.com/office/drawing/2014/main" id="{1CB8CFA2-E59D-A70F-D0B8-EA3121AD1F38}"/>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95DB746B-0FAB-81CD-EE23-53A3F2BB6842}"/>
              </a:ext>
            </a:extLst>
          </p:cNvPr>
          <p:cNvSpPr>
            <a:spLocks noGrp="1"/>
          </p:cNvSpPr>
          <p:nvPr>
            <p:ph type="sldNum" sz="quarter" idx="12"/>
          </p:nvPr>
        </p:nvSpPr>
        <p:spPr/>
        <p:txBody>
          <a:bodyPr/>
          <a:lstStyle/>
          <a:p>
            <a:fld id="{197408FC-0D8C-4586-B2E9-0FA0179B7F8E}" type="slidenum">
              <a:rPr lang="tr-TR" smtClean="0"/>
              <a:t>‹#›</a:t>
            </a:fld>
            <a:endParaRPr lang="tr-TR"/>
          </a:p>
        </p:txBody>
      </p:sp>
    </p:spTree>
    <p:extLst>
      <p:ext uri="{BB962C8B-B14F-4D97-AF65-F5344CB8AC3E}">
        <p14:creationId xmlns:p14="http://schemas.microsoft.com/office/powerpoint/2010/main" val="3296274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100C8B-3F46-FC95-C539-00B73DA6DD1D}"/>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67B50D40-3D6C-1D45-6CC6-B8253F8234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3C631EAD-FBBF-519D-B5DD-096C438E6C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64225B2-5E67-579B-A9C8-BD605C40568A}"/>
              </a:ext>
            </a:extLst>
          </p:cNvPr>
          <p:cNvSpPr>
            <a:spLocks noGrp="1"/>
          </p:cNvSpPr>
          <p:nvPr>
            <p:ph type="dt" sz="half" idx="10"/>
          </p:nvPr>
        </p:nvSpPr>
        <p:spPr/>
        <p:txBody>
          <a:bodyPr/>
          <a:lstStyle/>
          <a:p>
            <a:fld id="{A3E0A2AB-C228-48CB-B611-7F3571A01F54}" type="datetimeFigureOut">
              <a:rPr lang="tr-TR" smtClean="0"/>
              <a:t>22.11.2022</a:t>
            </a:fld>
            <a:endParaRPr lang="tr-TR"/>
          </a:p>
        </p:txBody>
      </p:sp>
      <p:sp>
        <p:nvSpPr>
          <p:cNvPr id="6" name="Alt Bilgi Yer Tutucusu 5">
            <a:extLst>
              <a:ext uri="{FF2B5EF4-FFF2-40B4-BE49-F238E27FC236}">
                <a16:creationId xmlns:a16="http://schemas.microsoft.com/office/drawing/2014/main" id="{81F2D520-1472-0645-EC99-4F7562262E1A}"/>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40BC8D93-D172-6CE2-02BB-FDFBE7D54913}"/>
              </a:ext>
            </a:extLst>
          </p:cNvPr>
          <p:cNvSpPr>
            <a:spLocks noGrp="1"/>
          </p:cNvSpPr>
          <p:nvPr>
            <p:ph type="sldNum" sz="quarter" idx="12"/>
          </p:nvPr>
        </p:nvSpPr>
        <p:spPr/>
        <p:txBody>
          <a:bodyPr/>
          <a:lstStyle/>
          <a:p>
            <a:fld id="{197408FC-0D8C-4586-B2E9-0FA0179B7F8E}" type="slidenum">
              <a:rPr lang="tr-TR" smtClean="0"/>
              <a:t>‹#›</a:t>
            </a:fld>
            <a:endParaRPr lang="tr-TR"/>
          </a:p>
        </p:txBody>
      </p:sp>
    </p:spTree>
    <p:extLst>
      <p:ext uri="{BB962C8B-B14F-4D97-AF65-F5344CB8AC3E}">
        <p14:creationId xmlns:p14="http://schemas.microsoft.com/office/powerpoint/2010/main" val="1839424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BFA53AF-CAE4-58DB-B037-40BD9EB880CA}"/>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96C5F7EF-6DB7-61EB-91CE-854065A937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05883861-1053-5D3B-175A-7D633928D9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1D4D39C-A9B5-3CE6-B497-9F8CA89DC290}"/>
              </a:ext>
            </a:extLst>
          </p:cNvPr>
          <p:cNvSpPr>
            <a:spLocks noGrp="1"/>
          </p:cNvSpPr>
          <p:nvPr>
            <p:ph type="dt" sz="half" idx="10"/>
          </p:nvPr>
        </p:nvSpPr>
        <p:spPr/>
        <p:txBody>
          <a:bodyPr/>
          <a:lstStyle/>
          <a:p>
            <a:fld id="{A3E0A2AB-C228-48CB-B611-7F3571A01F54}" type="datetimeFigureOut">
              <a:rPr lang="tr-TR" smtClean="0"/>
              <a:t>22.11.2022</a:t>
            </a:fld>
            <a:endParaRPr lang="tr-TR"/>
          </a:p>
        </p:txBody>
      </p:sp>
      <p:sp>
        <p:nvSpPr>
          <p:cNvPr id="6" name="Alt Bilgi Yer Tutucusu 5">
            <a:extLst>
              <a:ext uri="{FF2B5EF4-FFF2-40B4-BE49-F238E27FC236}">
                <a16:creationId xmlns:a16="http://schemas.microsoft.com/office/drawing/2014/main" id="{DDD859D2-706A-8AE8-188C-A55D884608F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4A879D3B-E092-DC28-A10B-4431EF1E7636}"/>
              </a:ext>
            </a:extLst>
          </p:cNvPr>
          <p:cNvSpPr>
            <a:spLocks noGrp="1"/>
          </p:cNvSpPr>
          <p:nvPr>
            <p:ph type="sldNum" sz="quarter" idx="12"/>
          </p:nvPr>
        </p:nvSpPr>
        <p:spPr/>
        <p:txBody>
          <a:bodyPr/>
          <a:lstStyle/>
          <a:p>
            <a:fld id="{197408FC-0D8C-4586-B2E9-0FA0179B7F8E}" type="slidenum">
              <a:rPr lang="tr-TR" smtClean="0"/>
              <a:t>‹#›</a:t>
            </a:fld>
            <a:endParaRPr lang="tr-TR"/>
          </a:p>
        </p:txBody>
      </p:sp>
    </p:spTree>
    <p:extLst>
      <p:ext uri="{BB962C8B-B14F-4D97-AF65-F5344CB8AC3E}">
        <p14:creationId xmlns:p14="http://schemas.microsoft.com/office/powerpoint/2010/main" val="2721279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2F85100A-7884-F69E-AE9B-A1EF350E41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4BBDC9F2-599C-F6F6-4320-E2823354C8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67C16B1-A598-39E2-0E36-C86928E36C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E0A2AB-C228-48CB-B611-7F3571A01F54}" type="datetimeFigureOut">
              <a:rPr lang="tr-TR" smtClean="0"/>
              <a:t>22.11.2022</a:t>
            </a:fld>
            <a:endParaRPr lang="tr-TR"/>
          </a:p>
        </p:txBody>
      </p:sp>
      <p:sp>
        <p:nvSpPr>
          <p:cNvPr id="5" name="Alt Bilgi Yer Tutucusu 4">
            <a:extLst>
              <a:ext uri="{FF2B5EF4-FFF2-40B4-BE49-F238E27FC236}">
                <a16:creationId xmlns:a16="http://schemas.microsoft.com/office/drawing/2014/main" id="{7D715D1D-17CB-29EF-CD84-E12829A536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D7B0A1AA-4436-A5CB-47BB-74CA47F98F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408FC-0D8C-4586-B2E9-0FA0179B7F8E}" type="slidenum">
              <a:rPr lang="tr-TR" smtClean="0"/>
              <a:t>‹#›</a:t>
            </a:fld>
            <a:endParaRPr lang="tr-TR"/>
          </a:p>
        </p:txBody>
      </p:sp>
    </p:spTree>
    <p:extLst>
      <p:ext uri="{BB962C8B-B14F-4D97-AF65-F5344CB8AC3E}">
        <p14:creationId xmlns:p14="http://schemas.microsoft.com/office/powerpoint/2010/main" val="2239125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D407DB-0FB7-C40D-9207-4CA8D0A77D29}"/>
              </a:ext>
            </a:extLst>
          </p:cNvPr>
          <p:cNvSpPr>
            <a:spLocks noGrp="1"/>
          </p:cNvSpPr>
          <p:nvPr>
            <p:ph type="title"/>
          </p:nvPr>
        </p:nvSpPr>
        <p:spPr>
          <a:xfrm>
            <a:off x="838200" y="2344753"/>
            <a:ext cx="10515600" cy="1325563"/>
          </a:xfrm>
        </p:spPr>
        <p:txBody>
          <a:bodyPr>
            <a:noAutofit/>
          </a:bodyPr>
          <a:lstStyle/>
          <a:p>
            <a:pPr algn="ctr"/>
            <a:r>
              <a:rPr lang="tr-TR" sz="6400" dirty="0"/>
              <a:t>Görüntü İşleme Yöntemleri Kullanılarak Kiraz Meyvesinin Sınıflandırılması</a:t>
            </a:r>
          </a:p>
        </p:txBody>
      </p:sp>
    </p:spTree>
    <p:extLst>
      <p:ext uri="{BB962C8B-B14F-4D97-AF65-F5344CB8AC3E}">
        <p14:creationId xmlns:p14="http://schemas.microsoft.com/office/powerpoint/2010/main" val="2831379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BD85BDC-E793-9441-0471-E3870C89D9BB}"/>
              </a:ext>
            </a:extLst>
          </p:cNvPr>
          <p:cNvSpPr>
            <a:spLocks noGrp="1"/>
          </p:cNvSpPr>
          <p:nvPr>
            <p:ph type="title"/>
          </p:nvPr>
        </p:nvSpPr>
        <p:spPr/>
        <p:txBody>
          <a:bodyPr>
            <a:normAutofit/>
          </a:bodyPr>
          <a:lstStyle/>
          <a:p>
            <a:r>
              <a:rPr lang="tr-TR" sz="5400" dirty="0"/>
              <a:t>Sonuç</a:t>
            </a:r>
          </a:p>
        </p:txBody>
      </p:sp>
      <p:sp>
        <p:nvSpPr>
          <p:cNvPr id="3" name="İçerik Yer Tutucusu 2">
            <a:extLst>
              <a:ext uri="{FF2B5EF4-FFF2-40B4-BE49-F238E27FC236}">
                <a16:creationId xmlns:a16="http://schemas.microsoft.com/office/drawing/2014/main" id="{1E7B2CE3-C472-C7CB-098D-5F7158C16260}"/>
              </a:ext>
            </a:extLst>
          </p:cNvPr>
          <p:cNvSpPr>
            <a:spLocks noGrp="1"/>
          </p:cNvSpPr>
          <p:nvPr>
            <p:ph idx="1"/>
          </p:nvPr>
        </p:nvSpPr>
        <p:spPr/>
        <p:txBody>
          <a:bodyPr>
            <a:normAutofit fontScale="85000" lnSpcReduction="20000"/>
          </a:bodyPr>
          <a:lstStyle/>
          <a:p>
            <a:r>
              <a:rPr lang="tr-TR" dirty="0"/>
              <a:t>Yapılan çalışmada, Ülkemizde yaygın olarak yetiştirilen ve en önemli ihracat ürünlerinden birisi olan kiraz meyvesinin klasik sınıflandırma yöntemleri yerine görüntü işleme teknikleri ile sınıflandırılması sağlanmıştır. Bu sayede önemli ihracat ürünlerinden biri olan kiraz meyvesinin uluslararası standartlara uygun olarak tasnif edilmesi sağlanacak ve ülke ekonomisine katkısı dahada arttırılacaktır. Yapılan çalışmada kiraz meyvesinin referans boyut değerleri isteğe göre değiştirilerek farklı boyutlarda sınıflama işlemleri de gerçekleştirilebilmektedir. Ayrıca kiraz meyvesinin sınıflandırılması için uygulanan algoritma ve filtreleme yöntemleri farklı meyvelerin sınıflandırılmasında da kullanılabilmektedir. Bu amaçla farklı meyvelere ait boyut bilgileri sisteme girilerek farklı meyvelerinde sınıflandırılması sağlanabilmektedir. </a:t>
            </a:r>
          </a:p>
          <a:p>
            <a:r>
              <a:rPr lang="tr-TR" dirty="0"/>
              <a:t>Yapılan çalışma ile farklı büyüklükteki meyveler sistem tarafından başarılı bir şekilde değerlendirilerek sınıflandırılmıştır. Bu sayede kalite ve pazarlama için önemli bir etken olan sınıflandırma işlemi gerçekleştirilmiştir. Matlab programında görüntü işleme yöntemleri ile kiraz meyvesinin sınıflandırılması üzerine yapılmış bu çalışma, diğer çalışmalar içinde bir örnek teşkil edecektir. </a:t>
            </a:r>
          </a:p>
        </p:txBody>
      </p:sp>
    </p:spTree>
    <p:extLst>
      <p:ext uri="{BB962C8B-B14F-4D97-AF65-F5344CB8AC3E}">
        <p14:creationId xmlns:p14="http://schemas.microsoft.com/office/powerpoint/2010/main" val="1381402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66EEF9-1C0F-653D-FD0A-96B698068559}"/>
              </a:ext>
            </a:extLst>
          </p:cNvPr>
          <p:cNvSpPr>
            <a:spLocks noGrp="1"/>
          </p:cNvSpPr>
          <p:nvPr>
            <p:ph type="title"/>
          </p:nvPr>
        </p:nvSpPr>
        <p:spPr/>
        <p:txBody>
          <a:bodyPr>
            <a:normAutofit/>
          </a:bodyPr>
          <a:lstStyle/>
          <a:p>
            <a:r>
              <a:rPr lang="tr-TR" sz="5400" dirty="0"/>
              <a:t>Özet</a:t>
            </a:r>
          </a:p>
        </p:txBody>
      </p:sp>
      <p:sp>
        <p:nvSpPr>
          <p:cNvPr id="3" name="İçerik Yer Tutucusu 2">
            <a:extLst>
              <a:ext uri="{FF2B5EF4-FFF2-40B4-BE49-F238E27FC236}">
                <a16:creationId xmlns:a16="http://schemas.microsoft.com/office/drawing/2014/main" id="{A8276859-131F-EDF6-321B-BFA5DEEB5ED5}"/>
              </a:ext>
            </a:extLst>
          </p:cNvPr>
          <p:cNvSpPr>
            <a:spLocks noGrp="1"/>
          </p:cNvSpPr>
          <p:nvPr>
            <p:ph idx="1"/>
          </p:nvPr>
        </p:nvSpPr>
        <p:spPr/>
        <p:txBody>
          <a:bodyPr>
            <a:normAutofit fontScale="77500" lnSpcReduction="20000"/>
          </a:bodyPr>
          <a:lstStyle/>
          <a:p>
            <a:r>
              <a:rPr lang="tr-TR" dirty="0"/>
              <a:t>Dünyada 1500 civarında çeşidi olan kiraz gülgiller familyasındandır. Tatlı aromalı, sulu ve sert çekirdekli bir meyve türü olan kiraz, kalsiyum, çinko, potasyum, lif, C vitamini, demir, tiamin, riboflavin, </a:t>
            </a:r>
            <a:r>
              <a:rPr lang="tr-TR" dirty="0" err="1"/>
              <a:t>niasin</a:t>
            </a:r>
            <a:r>
              <a:rPr lang="tr-TR" dirty="0"/>
              <a:t>, magnezyum, E ve B6 vitaminleri bakımından zengindir. Kiraz dünyada geniş bir yayılım göstermektedir. Ancak dünyada en çok kiraz üreten ilk 6 ülke arasında Türkiye %35’lik pay ile birinci sıradadır. Küreselleşen dünyada ürünlerin kalitesinin belirlenmesi ve tasnif edilmesi ticaretin en önemli unsurlarından biridir. Sebze ve meyveleri kalite ve özelliklerine göre sınıflandırma işlemi genellikle işçiler tarafından el ve göz ile yapılmaktadır. Bu yüzden bir standardın sağlanması zorlaşmaktadır. Yapılan bu çalışmada görüntü işleme yöntemleri kullanılarak kiraz meyvesinin boyutlarına göre sınıflandırılması amaçlanmıştır. Bu amaçla Matlab R2013a programı kullanılarak görüntüsü alınan meyveleri küçük boy, orta boy, büyük boy olarak sınıflandıracak bir çalışma gerçekleştirilmiştir. Yapılan çalışmada kirazlar üst üste gelmeden ayrık olarak resimlenmiştir. Bu sayede sınıflandırma başarısı %100 olarak gerçekleşmiştir. Ancak kirazların üst üste gelmesi durumunda sınıflandırma başarısının düşeceği değerlendirilmektedir. Kiraz meyvesinin klasik sınıflandırma yöntemleri yerine görüntü işleme teknikleri kullanılarak sınıflandırılması ile önemli ihracat ürünlerinden biri olan kiraz meyvesinin uluslararası standartlara uygun olarak tasnif edilmesi sağlanacak ve ülke ekonomisine katkısı dahada artacaktır.</a:t>
            </a:r>
          </a:p>
          <a:p>
            <a:endParaRPr lang="tr-TR" dirty="0"/>
          </a:p>
        </p:txBody>
      </p:sp>
    </p:spTree>
    <p:extLst>
      <p:ext uri="{BB962C8B-B14F-4D97-AF65-F5344CB8AC3E}">
        <p14:creationId xmlns:p14="http://schemas.microsoft.com/office/powerpoint/2010/main" val="2661986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A9F4BF5-CC0E-1A9C-E73B-C7FFD7BD1968}"/>
              </a:ext>
            </a:extLst>
          </p:cNvPr>
          <p:cNvSpPr>
            <a:spLocks noGrp="1"/>
          </p:cNvSpPr>
          <p:nvPr>
            <p:ph idx="1"/>
          </p:nvPr>
        </p:nvSpPr>
        <p:spPr>
          <a:xfrm>
            <a:off x="838200" y="1467407"/>
            <a:ext cx="10515600" cy="4351338"/>
          </a:xfrm>
        </p:spPr>
        <p:txBody>
          <a:bodyPr/>
          <a:lstStyle/>
          <a:p>
            <a:pPr marL="0" indent="0">
              <a:buNone/>
            </a:pPr>
            <a:r>
              <a:rPr lang="tr-TR" dirty="0"/>
              <a:t> Kiraz Meyvesi Latince ismi 'Prunus </a:t>
            </a:r>
            <a:r>
              <a:rPr lang="tr-TR" dirty="0" err="1"/>
              <a:t>avium</a:t>
            </a:r>
            <a:r>
              <a:rPr lang="tr-TR" dirty="0"/>
              <a:t>' olan kiraz ağacı, Gülgiller (</a:t>
            </a:r>
            <a:r>
              <a:rPr lang="tr-TR" dirty="0" err="1"/>
              <a:t>Rosaceae</a:t>
            </a:r>
            <a:r>
              <a:rPr lang="tr-TR" dirty="0"/>
              <a:t>) familyasının bir üyesidir [9]. Dünyada 1500 civarında çeşidi olan kiraz, tatlı aromalı, sulu ve sert çekirdekli bir meyve türüdür. Kiraz; kalsiyum, çinko, potasyum, karotenoidler, lif, ve C vitamini, demir, tiamin, riboflavin, </a:t>
            </a:r>
            <a:r>
              <a:rPr lang="tr-TR" dirty="0" err="1"/>
              <a:t>niasin</a:t>
            </a:r>
            <a:r>
              <a:rPr lang="tr-TR" dirty="0"/>
              <a:t>, magnezyum, E ve B6 vitaminleri bakımından zengin bir meyvedir [10]. 2014-2018 yılları arası kiraz üretimi incelendiğinde, beş yıllık üretim ortalaması 570 bin ton olan Türkiye’nin dünya liderliğini aldığı, ikinci sırada ise 333 bin ton üretim ile ABD’nin ülkemizi takip ettiği görülmektedir. </a:t>
            </a:r>
          </a:p>
        </p:txBody>
      </p:sp>
    </p:spTree>
    <p:extLst>
      <p:ext uri="{BB962C8B-B14F-4D97-AF65-F5344CB8AC3E}">
        <p14:creationId xmlns:p14="http://schemas.microsoft.com/office/powerpoint/2010/main" val="3755395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21E3380-A4C0-548E-D1ED-5E3DDD603C43}"/>
              </a:ext>
            </a:extLst>
          </p:cNvPr>
          <p:cNvSpPr>
            <a:spLocks noGrp="1"/>
          </p:cNvSpPr>
          <p:nvPr>
            <p:ph idx="1"/>
          </p:nvPr>
        </p:nvSpPr>
        <p:spPr>
          <a:xfrm>
            <a:off x="838200" y="1156321"/>
            <a:ext cx="10515600" cy="4351338"/>
          </a:xfrm>
        </p:spPr>
        <p:txBody>
          <a:bodyPr>
            <a:normAutofit lnSpcReduction="10000"/>
          </a:bodyPr>
          <a:lstStyle/>
          <a:p>
            <a:r>
              <a:rPr lang="tr-TR" dirty="0"/>
              <a:t>Görüntü İşleme Görüntü işleme, görüntüyü dijital form haline getirerek spesifik görüntü elde etmek yada yazılımsal olarak görüntü üzerinde istenilen sonucu elde etmek için kullanılan bir yöntemdir. Günümüzde görüntü işleme tıp, askeri alanlar, güvenlik, yüz tanıma, duygu analizi, robotik, sınıflandırma gibi </a:t>
            </a:r>
            <a:r>
              <a:rPr lang="tr-TR" dirty="0" err="1"/>
              <a:t>pekçok</a:t>
            </a:r>
            <a:r>
              <a:rPr lang="tr-TR" dirty="0"/>
              <a:t> alanda kullanılmaktadır. Görüntü işlemeyi matrisler üzerinde yapılan işlemler bütünü şeklinde de tanımlayabiliriz. Resimler çeşitli renklerin bir araya geldiği karelerden oluşmaktadır. Halbuki </a:t>
            </a:r>
            <a:r>
              <a:rPr lang="tr-TR" dirty="0" err="1"/>
              <a:t>resimi</a:t>
            </a:r>
            <a:r>
              <a:rPr lang="tr-TR" dirty="0"/>
              <a:t> en küçük parçalarına böldüğümüzde </a:t>
            </a:r>
            <a:r>
              <a:rPr lang="tr-TR" dirty="0" err="1"/>
              <a:t>pixsel</a:t>
            </a:r>
            <a:r>
              <a:rPr lang="tr-TR" dirty="0"/>
              <a:t> adını verdiğimiz matrislerden oluştuğunu görmekteyiz. Görüntü işleme yöntemlerinde pikseli oluşturan matris hücrelerinin üzerinden işlemler yapılmaktadır. Aşağıdaki Şekil’de görsel bir karakterin sayısallaştırılması gösterilmiştir.</a:t>
            </a:r>
          </a:p>
        </p:txBody>
      </p:sp>
    </p:spTree>
    <p:extLst>
      <p:ext uri="{BB962C8B-B14F-4D97-AF65-F5344CB8AC3E}">
        <p14:creationId xmlns:p14="http://schemas.microsoft.com/office/powerpoint/2010/main" val="145556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DD605D1F-B680-BDA5-4C66-B7D2FDE4F216}"/>
              </a:ext>
            </a:extLst>
          </p:cNvPr>
          <p:cNvPicPr>
            <a:picLocks noGrp="1" noChangeAspect="1"/>
          </p:cNvPicPr>
          <p:nvPr>
            <p:ph idx="1"/>
          </p:nvPr>
        </p:nvPicPr>
        <p:blipFill>
          <a:blip r:embed="rId2"/>
          <a:stretch>
            <a:fillRect/>
          </a:stretch>
        </p:blipFill>
        <p:spPr>
          <a:xfrm>
            <a:off x="322459" y="538171"/>
            <a:ext cx="7010146" cy="2587474"/>
          </a:xfrm>
        </p:spPr>
      </p:pic>
      <p:sp>
        <p:nvSpPr>
          <p:cNvPr id="6" name="Metin kutusu 5">
            <a:extLst>
              <a:ext uri="{FF2B5EF4-FFF2-40B4-BE49-F238E27FC236}">
                <a16:creationId xmlns:a16="http://schemas.microsoft.com/office/drawing/2014/main" id="{80868B21-3737-7673-76A5-AA611220D800}"/>
              </a:ext>
            </a:extLst>
          </p:cNvPr>
          <p:cNvSpPr txBox="1"/>
          <p:nvPr/>
        </p:nvSpPr>
        <p:spPr>
          <a:xfrm>
            <a:off x="5643715" y="3429000"/>
            <a:ext cx="6331975" cy="3170099"/>
          </a:xfrm>
          <a:prstGeom prst="rect">
            <a:avLst/>
          </a:prstGeom>
          <a:noFill/>
        </p:spPr>
        <p:txBody>
          <a:bodyPr wrap="square" rtlCol="0">
            <a:spAutoFit/>
          </a:bodyPr>
          <a:lstStyle/>
          <a:p>
            <a:r>
              <a:rPr lang="tr-TR" sz="2000" b="0" i="0" u="none" strike="noStrike" baseline="0" dirty="0">
                <a:solidFill>
                  <a:srgbClr val="000000"/>
                </a:solidFill>
                <a:latin typeface="Times New Roman" panose="02020603050405020304" pitchFamily="18" charset="0"/>
              </a:rPr>
              <a:t>Görüntü işlemede c, c++, </a:t>
            </a:r>
            <a:r>
              <a:rPr lang="tr-TR" sz="2000" b="0" i="0" u="none" strike="noStrike" baseline="0" dirty="0" err="1">
                <a:solidFill>
                  <a:srgbClr val="000000"/>
                </a:solidFill>
                <a:latin typeface="Times New Roman" panose="02020603050405020304" pitchFamily="18" charset="0"/>
              </a:rPr>
              <a:t>python</a:t>
            </a:r>
            <a:r>
              <a:rPr lang="tr-TR" sz="2000" b="0" i="0" u="none" strike="noStrike" baseline="0" dirty="0">
                <a:solidFill>
                  <a:srgbClr val="000000"/>
                </a:solidFill>
                <a:latin typeface="Times New Roman" panose="02020603050405020304" pitchFamily="18" charset="0"/>
              </a:rPr>
              <a:t> gibi yazılım dillerinin yanı sıra amaca uygun çeşitli kütüphanelerde kullanılmaktadır. </a:t>
            </a:r>
            <a:r>
              <a:rPr lang="tr-TR" sz="2000" b="0" i="0" u="none" strike="noStrike" baseline="0" dirty="0" err="1">
                <a:solidFill>
                  <a:srgbClr val="000000"/>
                </a:solidFill>
                <a:latin typeface="Times New Roman" panose="02020603050405020304" pitchFamily="18" charset="0"/>
              </a:rPr>
              <a:t>OpenCV</a:t>
            </a:r>
            <a:r>
              <a:rPr lang="tr-TR" sz="2000" b="0" i="0" u="none" strike="noStrike" baseline="0" dirty="0">
                <a:solidFill>
                  <a:srgbClr val="000000"/>
                </a:solidFill>
                <a:latin typeface="Times New Roman" panose="02020603050405020304" pitchFamily="18" charset="0"/>
              </a:rPr>
              <a:t> gibi popüler kütüphanelerin </a:t>
            </a:r>
            <a:r>
              <a:rPr lang="tr-TR" sz="2000" b="0" i="0" u="none" strike="noStrike" baseline="0" dirty="0" err="1">
                <a:solidFill>
                  <a:srgbClr val="000000"/>
                </a:solidFill>
                <a:latin typeface="Times New Roman" panose="02020603050405020304" pitchFamily="18" charset="0"/>
              </a:rPr>
              <a:t>yanısıra</a:t>
            </a:r>
            <a:r>
              <a:rPr lang="tr-TR" sz="2000" b="0" i="0" u="none" strike="noStrike" baseline="0" dirty="0">
                <a:solidFill>
                  <a:srgbClr val="000000"/>
                </a:solidFill>
                <a:latin typeface="Times New Roman" panose="02020603050405020304" pitchFamily="18" charset="0"/>
              </a:rPr>
              <a:t> MATLAB programlama </a:t>
            </a:r>
            <a:r>
              <a:rPr lang="tr-TR" sz="2000" b="0" i="0" u="none" strike="noStrike" baseline="0" dirty="0" err="1">
                <a:solidFill>
                  <a:srgbClr val="000000"/>
                </a:solidFill>
                <a:latin typeface="Times New Roman" panose="02020603050405020304" pitchFamily="18" charset="0"/>
              </a:rPr>
              <a:t>dilide</a:t>
            </a:r>
            <a:r>
              <a:rPr lang="tr-TR" sz="2000" b="0" i="0" u="none" strike="noStrike" baseline="0" dirty="0">
                <a:solidFill>
                  <a:srgbClr val="000000"/>
                </a:solidFill>
                <a:latin typeface="Times New Roman" panose="02020603050405020304" pitchFamily="18" charset="0"/>
              </a:rPr>
              <a:t> görüntü işlemede en çok kullanılan programlama dilleri arasındadır. MATLAB (</a:t>
            </a:r>
            <a:r>
              <a:rPr lang="tr-TR" sz="2000" b="0" i="0" u="none" strike="noStrike" baseline="0" dirty="0" err="1">
                <a:solidFill>
                  <a:srgbClr val="000000"/>
                </a:solidFill>
                <a:latin typeface="Times New Roman" panose="02020603050405020304" pitchFamily="18" charset="0"/>
              </a:rPr>
              <a:t>MATrix</a:t>
            </a:r>
            <a:r>
              <a:rPr lang="tr-TR" sz="2000" b="0" i="0" u="none" strike="noStrike" baseline="0" dirty="0">
                <a:solidFill>
                  <a:srgbClr val="000000"/>
                </a:solidFill>
                <a:latin typeface="Times New Roman" panose="02020603050405020304" pitchFamily="18" charset="0"/>
              </a:rPr>
              <a:t> </a:t>
            </a:r>
            <a:r>
              <a:rPr lang="tr-TR" sz="2000" b="0" i="0" u="none" strike="noStrike" baseline="0" dirty="0" err="1">
                <a:solidFill>
                  <a:srgbClr val="000000"/>
                </a:solidFill>
                <a:latin typeface="Times New Roman" panose="02020603050405020304" pitchFamily="18" charset="0"/>
              </a:rPr>
              <a:t>LABoratory</a:t>
            </a:r>
            <a:r>
              <a:rPr lang="tr-TR" sz="2000" b="0" i="0" u="none" strike="noStrike" baseline="0" dirty="0">
                <a:solidFill>
                  <a:srgbClr val="000000"/>
                </a:solidFill>
                <a:latin typeface="Times New Roman" panose="02020603050405020304" pitchFamily="18" charset="0"/>
              </a:rPr>
              <a:t>), 1985’de C.B </a:t>
            </a:r>
            <a:r>
              <a:rPr lang="tr-TR" sz="2000" b="0" i="0" u="none" strike="noStrike" baseline="0" dirty="0" err="1">
                <a:solidFill>
                  <a:srgbClr val="000000"/>
                </a:solidFill>
                <a:latin typeface="Times New Roman" panose="02020603050405020304" pitchFamily="18" charset="0"/>
              </a:rPr>
              <a:t>Moler</a:t>
            </a:r>
            <a:r>
              <a:rPr lang="tr-TR" sz="2000" b="0" i="0" u="none" strike="noStrike" baseline="0" dirty="0">
                <a:solidFill>
                  <a:srgbClr val="000000"/>
                </a:solidFill>
                <a:latin typeface="Times New Roman" panose="02020603050405020304" pitchFamily="18" charset="0"/>
              </a:rPr>
              <a:t> tarafından, özellikle matris temelli matematik ortamında kullanılmak üzere geliştirilmiş etkileşimli bir paket programlama </a:t>
            </a:r>
            <a:r>
              <a:rPr lang="tr-TR" sz="2000" b="0" i="0" u="none" strike="noStrike" baseline="0" dirty="0" err="1">
                <a:solidFill>
                  <a:srgbClr val="000000"/>
                </a:solidFill>
                <a:latin typeface="Times New Roman" panose="02020603050405020304" pitchFamily="18" charset="0"/>
              </a:rPr>
              <a:t>dilidir.Yapılan</a:t>
            </a:r>
            <a:r>
              <a:rPr lang="tr-TR" sz="2000" b="0" i="0" u="none" strike="noStrike" baseline="0" dirty="0">
                <a:solidFill>
                  <a:srgbClr val="000000"/>
                </a:solidFill>
                <a:latin typeface="Times New Roman" panose="02020603050405020304" pitchFamily="18" charset="0"/>
              </a:rPr>
              <a:t> çalışmada Matlab R2013a programı kullanılmıştır.</a:t>
            </a:r>
            <a:endParaRPr lang="tr-TR" sz="2000" dirty="0"/>
          </a:p>
        </p:txBody>
      </p:sp>
    </p:spTree>
    <p:extLst>
      <p:ext uri="{BB962C8B-B14F-4D97-AF65-F5344CB8AC3E}">
        <p14:creationId xmlns:p14="http://schemas.microsoft.com/office/powerpoint/2010/main" val="1424319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B0DD48F-BCB4-00D6-8645-CFEC31977A78}"/>
              </a:ext>
            </a:extLst>
          </p:cNvPr>
          <p:cNvSpPr>
            <a:spLocks noGrp="1"/>
          </p:cNvSpPr>
          <p:nvPr>
            <p:ph idx="1"/>
          </p:nvPr>
        </p:nvSpPr>
        <p:spPr>
          <a:xfrm>
            <a:off x="838200" y="1253331"/>
            <a:ext cx="10515600" cy="4351338"/>
          </a:xfrm>
        </p:spPr>
        <p:txBody>
          <a:bodyPr>
            <a:normAutofit/>
          </a:bodyPr>
          <a:lstStyle/>
          <a:p>
            <a:r>
              <a:rPr lang="tr-TR" sz="2600" dirty="0"/>
              <a:t>Uygulama Yapılan çalışmada ülkemizde yaygın olarak yetiştirilen kiraz meyvesi ele alınmıştır. Kirazların görüntü işleme yöntemi ile sınıflandırılması için Matlab R2013a programı kullanılmıştır. Sınıflandırma işlemi yapılacak kirazlar Türk Standardı Tasarısı 793’de belirlenen veriler ve diğer kaynaklardan elde edilen boyut standartlarına göre sınıflandırılmıştır.</a:t>
            </a:r>
          </a:p>
          <a:p>
            <a:r>
              <a:rPr lang="tr-TR" sz="2600" dirty="0">
                <a:solidFill>
                  <a:srgbClr val="000000"/>
                </a:solidFill>
                <a:cs typeface="Times New Roman" panose="02020603050405020304" pitchFamily="18" charset="0"/>
              </a:rPr>
              <a:t>K</a:t>
            </a:r>
            <a:r>
              <a:rPr lang="tr-TR" sz="2600" b="0" i="0" u="none" strike="noStrike" baseline="0" dirty="0">
                <a:solidFill>
                  <a:srgbClr val="000000"/>
                </a:solidFill>
                <a:cs typeface="Times New Roman" panose="02020603050405020304" pitchFamily="18" charset="0"/>
              </a:rPr>
              <a:t>iraz çeşidi ve sınıflandırma biçimine göre gerçekleştirilen program da değiştirilebilmektedir. Yapılan çalışmada, görüntüsü alınan kirazların Tablo 1’ de belirlenen standartlara göre Matlab programı ile sınıflandırılması yapılmıştır. Kiraz meyvesinin </a:t>
            </a:r>
            <a:r>
              <a:rPr lang="tr-TR" sz="2600" b="0" i="0" u="none" strike="noStrike" baseline="0" dirty="0" err="1">
                <a:solidFill>
                  <a:srgbClr val="000000"/>
                </a:solidFill>
                <a:cs typeface="Times New Roman" panose="02020603050405020304" pitchFamily="18" charset="0"/>
              </a:rPr>
              <a:t>sınıflandırılmasıiçin</a:t>
            </a:r>
            <a:r>
              <a:rPr lang="tr-TR" sz="2600" b="0" i="0" u="none" strike="noStrike" baseline="0" dirty="0">
                <a:solidFill>
                  <a:srgbClr val="000000"/>
                </a:solidFill>
                <a:cs typeface="Times New Roman" panose="02020603050405020304" pitchFamily="18" charset="0"/>
              </a:rPr>
              <a:t> gerekli olan işlem adımları aşağıdaki Şekil’de gösterilmiştir.</a:t>
            </a:r>
            <a:endParaRPr lang="tr-TR" sz="3900" dirty="0">
              <a:cs typeface="Times New Roman" panose="02020603050405020304" pitchFamily="18" charset="0"/>
            </a:endParaRPr>
          </a:p>
        </p:txBody>
      </p:sp>
    </p:spTree>
    <p:extLst>
      <p:ext uri="{BB962C8B-B14F-4D97-AF65-F5344CB8AC3E}">
        <p14:creationId xmlns:p14="http://schemas.microsoft.com/office/powerpoint/2010/main" val="3191527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25AEE1CF-97BB-B08F-733E-A6C843F1D595}"/>
              </a:ext>
            </a:extLst>
          </p:cNvPr>
          <p:cNvPicPr>
            <a:picLocks noGrp="1" noChangeAspect="1"/>
          </p:cNvPicPr>
          <p:nvPr>
            <p:ph idx="1"/>
          </p:nvPr>
        </p:nvPicPr>
        <p:blipFill>
          <a:blip r:embed="rId2"/>
          <a:stretch>
            <a:fillRect/>
          </a:stretch>
        </p:blipFill>
        <p:spPr>
          <a:xfrm>
            <a:off x="554472" y="439715"/>
            <a:ext cx="11083056" cy="3524734"/>
          </a:xfrm>
        </p:spPr>
      </p:pic>
      <p:sp>
        <p:nvSpPr>
          <p:cNvPr id="7" name="Metin kutusu 6">
            <a:extLst>
              <a:ext uri="{FF2B5EF4-FFF2-40B4-BE49-F238E27FC236}">
                <a16:creationId xmlns:a16="http://schemas.microsoft.com/office/drawing/2014/main" id="{0438150E-0A01-C7C2-8503-E9B51EE9EFA7}"/>
              </a:ext>
            </a:extLst>
          </p:cNvPr>
          <p:cNvSpPr txBox="1"/>
          <p:nvPr/>
        </p:nvSpPr>
        <p:spPr>
          <a:xfrm>
            <a:off x="733581" y="4581427"/>
            <a:ext cx="8706921" cy="923330"/>
          </a:xfrm>
          <a:prstGeom prst="rect">
            <a:avLst/>
          </a:prstGeom>
          <a:noFill/>
        </p:spPr>
        <p:txBody>
          <a:bodyPr wrap="square" rtlCol="0">
            <a:spAutoFit/>
          </a:bodyPr>
          <a:lstStyle/>
          <a:p>
            <a:r>
              <a:rPr lang="tr-TR" dirty="0"/>
              <a:t> Yukarıdaki Şekil’deki işlem adımlarına göre sınıflandırma işleminin gerçekleşmesi için işlenmemiş resim programa yüklenmelidir. Aşağıdaki Şekil’de sınıflandırma için programa yüklenecek olan işlenmemiş resim gösterilmiştir. </a:t>
            </a:r>
          </a:p>
        </p:txBody>
      </p:sp>
    </p:spTree>
    <p:extLst>
      <p:ext uri="{BB962C8B-B14F-4D97-AF65-F5344CB8AC3E}">
        <p14:creationId xmlns:p14="http://schemas.microsoft.com/office/powerpoint/2010/main" val="3095052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4271C837-C1D1-645E-177F-1ED86FD51F73}"/>
              </a:ext>
            </a:extLst>
          </p:cNvPr>
          <p:cNvPicPr>
            <a:picLocks noGrp="1" noChangeAspect="1"/>
          </p:cNvPicPr>
          <p:nvPr>
            <p:ph idx="1"/>
          </p:nvPr>
        </p:nvPicPr>
        <p:blipFill>
          <a:blip r:embed="rId2"/>
          <a:stretch>
            <a:fillRect/>
          </a:stretch>
        </p:blipFill>
        <p:spPr>
          <a:xfrm>
            <a:off x="402209" y="883386"/>
            <a:ext cx="5042164" cy="2217121"/>
          </a:xfrm>
        </p:spPr>
      </p:pic>
      <p:pic>
        <p:nvPicPr>
          <p:cNvPr id="7" name="Resim 6">
            <a:extLst>
              <a:ext uri="{FF2B5EF4-FFF2-40B4-BE49-F238E27FC236}">
                <a16:creationId xmlns:a16="http://schemas.microsoft.com/office/drawing/2014/main" id="{070E47B5-695D-5DB5-2A22-D6D8E5DE6107}"/>
              </a:ext>
            </a:extLst>
          </p:cNvPr>
          <p:cNvPicPr>
            <a:picLocks noChangeAspect="1"/>
          </p:cNvPicPr>
          <p:nvPr/>
        </p:nvPicPr>
        <p:blipFill>
          <a:blip r:embed="rId3"/>
          <a:stretch>
            <a:fillRect/>
          </a:stretch>
        </p:blipFill>
        <p:spPr>
          <a:xfrm>
            <a:off x="6945592" y="957356"/>
            <a:ext cx="4717238" cy="2471644"/>
          </a:xfrm>
          <a:prstGeom prst="rect">
            <a:avLst/>
          </a:prstGeom>
        </p:spPr>
      </p:pic>
      <p:sp>
        <p:nvSpPr>
          <p:cNvPr id="8" name="Metin kutusu 7">
            <a:extLst>
              <a:ext uri="{FF2B5EF4-FFF2-40B4-BE49-F238E27FC236}">
                <a16:creationId xmlns:a16="http://schemas.microsoft.com/office/drawing/2014/main" id="{4781CC27-BCE4-F5CF-F374-050506465411}"/>
              </a:ext>
            </a:extLst>
          </p:cNvPr>
          <p:cNvSpPr txBox="1"/>
          <p:nvPr/>
        </p:nvSpPr>
        <p:spPr>
          <a:xfrm>
            <a:off x="402208" y="3730298"/>
            <a:ext cx="11437857" cy="2862322"/>
          </a:xfrm>
          <a:prstGeom prst="rect">
            <a:avLst/>
          </a:prstGeom>
          <a:noFill/>
        </p:spPr>
        <p:txBody>
          <a:bodyPr wrap="square" rtlCol="0">
            <a:spAutoFit/>
          </a:bodyPr>
          <a:lstStyle/>
          <a:p>
            <a:r>
              <a:rPr lang="tr-TR" dirty="0"/>
              <a:t>İşlenmiş olarak sisteme yüklenen resim siyah- beyaz piksellere dönüştürülmektedir. Resmin siyah-beyaz piksellere yani </a:t>
            </a:r>
            <a:r>
              <a:rPr lang="tr-TR" dirty="0" err="1"/>
              <a:t>binary</a:t>
            </a:r>
            <a:r>
              <a:rPr lang="tr-TR" dirty="0"/>
              <a:t> moda dönüştürülmesi iki aşamada gerçekleşmektedir. İlk aşamada resmin arka planı beyaza kirazlar ise siyaha dönüştürülmektedir. İkinci aşamada ise </a:t>
            </a:r>
            <a:r>
              <a:rPr lang="tr-TR" dirty="0" err="1"/>
              <a:t>binary</a:t>
            </a:r>
            <a:r>
              <a:rPr lang="tr-TR" dirty="0"/>
              <a:t> moddaki resim Matlab </a:t>
            </a:r>
            <a:r>
              <a:rPr lang="tr-TR" dirty="0" err="1"/>
              <a:t>bwboundaries</a:t>
            </a:r>
            <a:r>
              <a:rPr lang="tr-TR" dirty="0"/>
              <a:t> komutu ile ters çevrilerek arka plan siyaha sınıflandırılacak olan kirazlar beyaza dönüştürülmektedir.</a:t>
            </a:r>
          </a:p>
          <a:p>
            <a:endParaRPr lang="tr-TR" dirty="0"/>
          </a:p>
          <a:p>
            <a:r>
              <a:rPr lang="tr-TR" dirty="0"/>
              <a:t>Resim siyah-beyaz piksellere dönüştürülüp ters çevirme işlemi uygulandıktan sonra resimde bulunan belirli boyutun altındaki gürültü olarak tabir edilen nesneler Matlab bwareaopen komutu ile kaldırılmıştır. Daha sonra program tarafından tespit edilen kirazların sınırları eşikleme yöntemi kullanılarak mavi renk ile belirlenmiş ve resimde bulunan nesne sayısı ekrana yansıtılmıştır. Aşağıdaki Şekil’de siyah-beyaz piksellere dönüştürülen resmin eşikleme yöntemi ile sınırlarının mavi renge dönüştürülmüş hali gösterilmiştir. </a:t>
            </a:r>
          </a:p>
        </p:txBody>
      </p:sp>
    </p:spTree>
    <p:extLst>
      <p:ext uri="{BB962C8B-B14F-4D97-AF65-F5344CB8AC3E}">
        <p14:creationId xmlns:p14="http://schemas.microsoft.com/office/powerpoint/2010/main" val="3666434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3DBE3136-E735-312B-52E9-BFA0A04F94E1}"/>
              </a:ext>
            </a:extLst>
          </p:cNvPr>
          <p:cNvPicPr>
            <a:picLocks noGrp="1" noChangeAspect="1"/>
          </p:cNvPicPr>
          <p:nvPr>
            <p:ph idx="1"/>
          </p:nvPr>
        </p:nvPicPr>
        <p:blipFill>
          <a:blip r:embed="rId2"/>
          <a:stretch>
            <a:fillRect/>
          </a:stretch>
        </p:blipFill>
        <p:spPr>
          <a:xfrm>
            <a:off x="1894168" y="1048331"/>
            <a:ext cx="7428942" cy="3817682"/>
          </a:xfrm>
        </p:spPr>
      </p:pic>
    </p:spTree>
    <p:extLst>
      <p:ext uri="{BB962C8B-B14F-4D97-AF65-F5344CB8AC3E}">
        <p14:creationId xmlns:p14="http://schemas.microsoft.com/office/powerpoint/2010/main" val="2120144567"/>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881</Words>
  <Application>Microsoft Office PowerPoint</Application>
  <PresentationFormat>Geniş ekran</PresentationFormat>
  <Paragraphs>15</Paragraphs>
  <Slides>10</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10</vt:i4>
      </vt:variant>
    </vt:vector>
  </HeadingPairs>
  <TitlesOfParts>
    <vt:vector size="15" baseType="lpstr">
      <vt:lpstr>Arial</vt:lpstr>
      <vt:lpstr>Calibri</vt:lpstr>
      <vt:lpstr>Calibri Light</vt:lpstr>
      <vt:lpstr>Times New Roman</vt:lpstr>
      <vt:lpstr>Office Teması</vt:lpstr>
      <vt:lpstr>Görüntü İşleme Yöntemleri Kullanılarak Kiraz Meyvesinin Sınıflandırılması</vt:lpstr>
      <vt:lpstr>Özet</vt:lpstr>
      <vt:lpstr>PowerPoint Sunusu</vt:lpstr>
      <vt:lpstr>PowerPoint Sunusu</vt:lpstr>
      <vt:lpstr>PowerPoint Sunusu</vt:lpstr>
      <vt:lpstr>PowerPoint Sunusu</vt:lpstr>
      <vt:lpstr>PowerPoint Sunusu</vt:lpstr>
      <vt:lpstr>PowerPoint Sunusu</vt:lpstr>
      <vt:lpstr>PowerPoint Sunusu</vt:lpstr>
      <vt:lpstr>Sonuç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Yöntemleri Kullanılarak Kiraz Meyvesinin Sınıflandırılması</dc:title>
  <dc:creator>YASiN KO�ER</dc:creator>
  <cp:lastModifiedBy>YASiN KO�ER</cp:lastModifiedBy>
  <cp:revision>1</cp:revision>
  <dcterms:created xsi:type="dcterms:W3CDTF">2022-11-22T15:22:54Z</dcterms:created>
  <dcterms:modified xsi:type="dcterms:W3CDTF">2022-11-22T15:45:39Z</dcterms:modified>
</cp:coreProperties>
</file>