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2" r:id="rId13"/>
    <p:sldId id="273" r:id="rId14"/>
    <p:sldId id="274" r:id="rId15"/>
    <p:sldId id="275" r:id="rId16"/>
    <p:sldId id="269" r:id="rId17"/>
    <p:sldId id="270" r:id="rId18"/>
    <p:sldId id="276" r:id="rId19"/>
    <p:sldId id="277" r:id="rId20"/>
    <p:sldId id="278" r:id="rId21"/>
    <p:sldId id="285" r:id="rId22"/>
    <p:sldId id="266" r:id="rId23"/>
    <p:sldId id="265" r:id="rId24"/>
    <p:sldId id="271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83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67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428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8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959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88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3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78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16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7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84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69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72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86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07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21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2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22" y="817942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 JavaScript CSS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09" y="2770673"/>
            <a:ext cx="7766936" cy="1096899"/>
          </a:xfrm>
        </p:spPr>
        <p:txBody>
          <a:bodyPr>
            <a:normAutofit/>
          </a:bodyPr>
          <a:lstStyle/>
          <a:p>
            <a:r>
              <a:rPr lang="bg-BG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Уеб Технологии</a:t>
            </a:r>
            <a:endParaRPr lang="bg-BG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09" y="2632210"/>
            <a:ext cx="8914227" cy="42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33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67" y="562434"/>
            <a:ext cx="8596668" cy="1320800"/>
          </a:xfrm>
        </p:spPr>
        <p:txBody>
          <a:bodyPr/>
          <a:lstStyle/>
          <a:p>
            <a:pPr algn="ctr"/>
            <a:r>
              <a:rPr lang="bg-BG" dirty="0" smtClean="0"/>
              <a:t>Често срещани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08" y="1917032"/>
            <a:ext cx="4202237" cy="411895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2" action="ppaction://hlinksldjump"/>
              </a:rPr>
              <a:t>&lt;h1&gt; </a:t>
            </a:r>
            <a:r>
              <a:rPr lang="bg-BG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2" action="ppaction://hlinksldjump"/>
              </a:rPr>
              <a:t>до &lt;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2" action="ppaction://hlinksldjump"/>
              </a:rPr>
              <a:t>h6&gt;</a:t>
            </a:r>
            <a:endParaRPr lang="en-US" b="1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&lt;p&gt;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&lt;a&gt;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b="1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img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b="1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ul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b="1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&lt;li&gt;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&lt;table&gt;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&lt;button&gt;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&lt;span&gt;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&lt;form&gt;</a:t>
            </a:r>
          </a:p>
          <a:p>
            <a:endParaRPr lang="en-US" dirty="0" smtClean="0"/>
          </a:p>
          <a:p>
            <a:endParaRPr lang="bg-BG" dirty="0"/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830978"/>
            <a:ext cx="2895157" cy="12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69" y="1358154"/>
            <a:ext cx="4534293" cy="5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2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&lt;h1&gt; </a:t>
            </a:r>
            <a:r>
              <a:rPr lang="bg-BG" dirty="0" smtClean="0"/>
              <a:t>до &lt;</a:t>
            </a:r>
            <a:r>
              <a:rPr lang="en-US" dirty="0" smtClean="0"/>
              <a:t>h6&gt;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91" y="2086497"/>
            <a:ext cx="4202237" cy="3607722"/>
          </a:xfrm>
        </p:spPr>
        <p:txBody>
          <a:bodyPr/>
          <a:lstStyle/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Елементите от 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&lt;h1&gt; </a:t>
            </a:r>
            <a:r>
              <a:rPr lang="bg-BG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до &lt;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h6&gt;</a:t>
            </a:r>
            <a:r>
              <a:rPr lang="en-US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използват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 определяне на различни нива на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заглавия.</a:t>
            </a:r>
          </a:p>
          <a:p>
            <a:endParaRPr lang="ru-RU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ато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&lt;h1&gt; е най-високото (най-важно), а &lt;h6&gt; е най-ниското.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40" y="2053245"/>
            <a:ext cx="2766300" cy="3375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16" y="2053245"/>
            <a:ext cx="1770673" cy="33759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sp>
        <p:nvSpPr>
          <p:cNvPr id="4" name="Action Button: Home 3">
            <a:hlinkClick r:id="rId6" action="ppaction://hlinksldjump" highlightClick="1"/>
          </p:cNvPr>
          <p:cNvSpPr/>
          <p:nvPr/>
        </p:nvSpPr>
        <p:spPr>
          <a:xfrm>
            <a:off x="11338560" y="6289040"/>
            <a:ext cx="853440" cy="568960"/>
          </a:xfrm>
          <a:prstGeom prst="actionButtonHom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3876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&lt;p&gt;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5"/>
            <a:ext cx="4202237" cy="3607722"/>
          </a:xfrm>
        </p:spPr>
        <p:txBody>
          <a:bodyPr/>
          <a:lstStyle/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p&gt;&lt;/p&gt;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използва за определяне на параграф от текс.</a:t>
            </a: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Всеки нов параграф от текст се създава на нов ред.</a:t>
            </a: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19651"/>
            <a:ext cx="2895157" cy="165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14" y="2186486"/>
            <a:ext cx="2987299" cy="31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16" y="2090927"/>
            <a:ext cx="1929304" cy="31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2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&lt;a&gt;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43" y="2144683"/>
            <a:ext cx="3767993" cy="3481793"/>
          </a:xfrm>
        </p:spPr>
        <p:txBody>
          <a:bodyPr/>
          <a:lstStyle/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&lt;а&gt;&lt;/а&gt;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използва за създаване на хипервръзка в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Той позволява на потребителите да кликнат върху него и да бъдат пренасочени към друга уеб страница, документ или ресурс.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55" y="1981200"/>
            <a:ext cx="4290432" cy="2789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55" y="4770362"/>
            <a:ext cx="4179063" cy="14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5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4"/>
            <a:ext cx="4202237" cy="4006733"/>
          </a:xfrm>
        </p:spPr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img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използва за вмъкване на изображение в HTML. 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Той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не се затваря със закриващ таг, тъй като е самозатварящ се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трибутът src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указва пътя към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изображението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Атрибутът alt се използва за поставяне на описание на изображението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Това описание се показва, когато изображението не може да бъде заредено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600616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72" y="1825247"/>
            <a:ext cx="4039984" cy="1898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71" y="3795331"/>
            <a:ext cx="2161309" cy="25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0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/>
              <a:t>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2018755"/>
            <a:ext cx="4202237" cy="3607722"/>
          </a:xfrm>
        </p:spPr>
        <p:txBody>
          <a:bodyPr/>
          <a:lstStyle/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ul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&gt;&lt;/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ul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използва за създаване на неподреден списък в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bg-BG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зползва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групиране на списъчни елементи, които не се подреждат в определен ред или не са номерирани.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50" y="1930401"/>
            <a:ext cx="3696020" cy="2616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50" y="4547063"/>
            <a:ext cx="2127455" cy="19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75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5"/>
            <a:ext cx="4202237" cy="3607722"/>
          </a:xfrm>
        </p:spPr>
        <p:txBody>
          <a:bodyPr/>
          <a:lstStyle/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&gt;&lt;/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използва за създаване на подреден списък в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en-US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зползва се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 групиране на списъчни елементи, които се подреждат в определен ред и са номерирани.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08" y="2053245"/>
            <a:ext cx="2949930" cy="3475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38" y="2053245"/>
            <a:ext cx="1624651" cy="16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31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&lt;</a:t>
            </a:r>
            <a:r>
              <a:rPr lang="en-US" dirty="0" smtClean="0"/>
              <a:t>li&gt;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5"/>
            <a:ext cx="4202237" cy="3607722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&lt;li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&lt;/li&gt;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използва за дефиниране на елемент в списък (неподреден или подреден) в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en-US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Той се поставя в рамките на &lt;ul&gt; за неподреден списък или &lt;ol&gt; за подреден списък.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62" y="2571675"/>
            <a:ext cx="2463634" cy="2091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47" y="2481810"/>
            <a:ext cx="1898452" cy="20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9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&lt;table&gt;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4"/>
            <a:ext cx="4202237" cy="3787765"/>
          </a:xfrm>
        </p:spPr>
        <p:txBody>
          <a:bodyPr>
            <a:normAutofit fontScale="85000" lnSpcReduction="10000"/>
          </a:bodyPr>
          <a:lstStyle/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table&gt;&lt;/table&gt;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се използва за създаване на таблица в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Таблицата се състои от :</a:t>
            </a:r>
          </a:p>
          <a:p>
            <a:pPr>
              <a:buFont typeface="+mj-lt"/>
              <a:buAutoNum type="arabicPeriod"/>
            </a:pP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дефинира редове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+mj-lt"/>
              <a:buAutoNum type="arabicPeriod"/>
            </a:pP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td&gt;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клетка в ред ,която съдържа съдържание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,&lt;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използва се за дефиниране на заглавията на колоните)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tbody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дефинира тялото на таблицата</a:t>
            </a:r>
          </a:p>
          <a:p>
            <a:pPr>
              <a:buFont typeface="+mj-lt"/>
              <a:buAutoNum type="arabicPeriod"/>
            </a:pP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thead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съдържа заглавията в таблицата</a:t>
            </a:r>
          </a:p>
          <a:p>
            <a:pPr>
              <a:buFont typeface="+mj-lt"/>
              <a:buAutoNum type="arabicPeriod"/>
            </a:pP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tfoot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дефинира общи данни,които са разположени в долната част на таблицата</a:t>
            </a:r>
          </a:p>
          <a:p>
            <a:pPr>
              <a:buFont typeface="+mj-lt"/>
              <a:buAutoNum type="arabicPeriod"/>
            </a:pP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2" y="5649885"/>
            <a:ext cx="2895157" cy="141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910" y="1283855"/>
            <a:ext cx="2880610" cy="4557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910" y="5841010"/>
            <a:ext cx="1836546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&lt;span&gt;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43" y="2010444"/>
            <a:ext cx="4202237" cy="3607722"/>
          </a:xfrm>
        </p:spPr>
        <p:txBody>
          <a:bodyPr/>
          <a:lstStyle/>
          <a:p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</a:t>
            </a:r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span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&gt;&lt;/span&gt;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позволява групиране на част от текст или други елементи с цел да се приложат стилови или скриптови промени върху тях.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05" y="4004576"/>
            <a:ext cx="3356872" cy="518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72" y="3697831"/>
            <a:ext cx="5875529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3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43" y="162560"/>
            <a:ext cx="9421264" cy="1320800"/>
          </a:xfrm>
        </p:spPr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Какво е общото межд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 трите технологии?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43" y="1483360"/>
            <a:ext cx="5167870" cy="38035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 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HyperText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Markup </a:t>
            </a:r>
            <a:r>
              <a:rPr lang="en-US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Language), CSS (Cascading Style Sheets) </a:t>
            </a:r>
            <a:r>
              <a:rPr lang="bg-BG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 </a:t>
            </a:r>
            <a:r>
              <a:rPr lang="en-US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JavaScript </a:t>
            </a:r>
            <a:r>
              <a:rPr lang="bg-BG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са трите основни технологии, които се използват в уеб разработката. Те се използват за създаване на интерактивни и стилни уеб страници. </a:t>
            </a:r>
            <a:endParaRPr lang="en-US" b="1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Съществува силна връзка между тези три технологии, като HTML осигурява структурата, CSS дава стила, а JavaScript добавя динамичност и интерактивност към уеб страниците. </a:t>
            </a:r>
            <a:endParaRPr lang="bg-BG" b="1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+mj-lt"/>
              <a:buAutoNum type="arabicPeriod"/>
            </a:pPr>
            <a:endParaRPr lang="ru-RU" sz="1600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+mj-lt"/>
              <a:buAutoNum type="arabicPeriod"/>
            </a:pPr>
            <a:endParaRPr lang="bg-B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286895"/>
            <a:ext cx="3102975" cy="168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Css E Javascript Como Camadas De Codificação Explicação Diagrama De  Tópicos Ilustração do Vetor - Ilustração de estrutural, etiquetado:  2335939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981" y="1620982"/>
            <a:ext cx="4246529" cy="36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92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&lt;</a:t>
            </a:r>
            <a:r>
              <a:rPr lang="en-US" dirty="0" smtClean="0"/>
              <a:t>button&gt;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5"/>
            <a:ext cx="4202237" cy="360772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&lt;button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&lt;/button&gt;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използва за създаване на бутон в HTML. 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зползва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 интерактивно взаимодействие с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потребителя.</a:t>
            </a:r>
          </a:p>
          <a:p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Може да съдържа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текст, изображение или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други елементи.</a:t>
            </a:r>
          </a:p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При натискане на бутона, може да се активира JavaScript събитие или да се предприемат други действия във връзка с клика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600615"/>
            <a:ext cx="2895157" cy="149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2" y="3632661"/>
            <a:ext cx="5161974" cy="299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52" y="4141468"/>
            <a:ext cx="2479041" cy="95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12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5" y="38846"/>
            <a:ext cx="6871461" cy="1081742"/>
          </a:xfrm>
        </p:spPr>
        <p:txBody>
          <a:bodyPr/>
          <a:lstStyle/>
          <a:p>
            <a:pPr algn="ctr"/>
            <a:r>
              <a:rPr lang="en-US" dirty="0" smtClean="0"/>
              <a:t>&lt;form&gt;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90165"/>
            <a:ext cx="3876736" cy="48678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лементът &lt;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form&gt;&lt;/form&gt;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използва за създаване на форма, в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която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потребителите могат да въвеждат и предават данни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Позволяват на 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потребителите да изпращат информация към сървъра за обработка или съхранение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&lt;а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ction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определя URL адреса или пътя до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сървъра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към който ще бъдат изпратени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данните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method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указва HTTP метода, използван за изпращане на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формата.</a:t>
            </a:r>
            <a:endParaRPr lang="en-US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&lt;input&gt;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създава поле за въвеждане на данни.</a:t>
            </a:r>
          </a:p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label&gt;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създа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ва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етикет за полето за въвеждане на потребителско име</a:t>
            </a:r>
            <a:endParaRPr lang="bg-BG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8276" cy="1631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17" y="1631576"/>
            <a:ext cx="3691103" cy="3620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18" y="5312233"/>
            <a:ext cx="3691103" cy="15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77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992" y="609600"/>
            <a:ext cx="7254009" cy="1320800"/>
          </a:xfrm>
        </p:spPr>
        <p:txBody>
          <a:bodyPr/>
          <a:lstStyle/>
          <a:p>
            <a:pPr algn="ctr"/>
            <a:r>
              <a:rPr lang="bg-BG" dirty="0" smtClean="0"/>
              <a:t>Семантична структура в </a:t>
            </a:r>
            <a:r>
              <a:rPr lang="en-US" dirty="0" smtClean="0"/>
              <a:t>HTML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54" y="2018755"/>
            <a:ext cx="4202237" cy="3607722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bg-BG" dirty="0" smtClean="0">
                <a:solidFill>
                  <a:schemeClr val="accent1"/>
                </a:solidFill>
              </a:rPr>
              <a:t>ова е </a:t>
            </a:r>
            <a:r>
              <a:rPr lang="ru-RU" dirty="0" smtClean="0">
                <a:solidFill>
                  <a:schemeClr val="accent1"/>
                </a:solidFill>
              </a:rPr>
              <a:t>правилното </a:t>
            </a:r>
            <a:r>
              <a:rPr lang="ru-RU" dirty="0">
                <a:solidFill>
                  <a:schemeClr val="accent1"/>
                </a:solidFill>
              </a:rPr>
              <a:t>използване на семантичните </a:t>
            </a:r>
            <a:r>
              <a:rPr lang="ru-RU" dirty="0" smtClean="0">
                <a:solidFill>
                  <a:schemeClr val="accent1"/>
                </a:solidFill>
              </a:rPr>
              <a:t>елементи.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accent1"/>
                </a:solidFill>
              </a:rPr>
              <a:t>Д</a:t>
            </a:r>
            <a:r>
              <a:rPr lang="ru-RU" dirty="0" smtClean="0">
                <a:solidFill>
                  <a:schemeClr val="accent1"/>
                </a:solidFill>
              </a:rPr>
              <a:t>ават </a:t>
            </a:r>
            <a:r>
              <a:rPr lang="ru-RU" dirty="0">
                <a:solidFill>
                  <a:schemeClr val="accent1"/>
                </a:solidFill>
              </a:rPr>
              <a:t>ясно определение и смисъл на различните части на уеб </a:t>
            </a:r>
            <a:r>
              <a:rPr lang="ru-RU" dirty="0" smtClean="0">
                <a:solidFill>
                  <a:schemeClr val="accent1"/>
                </a:solidFill>
              </a:rPr>
              <a:t>страницата.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Помагат </a:t>
            </a:r>
            <a:r>
              <a:rPr lang="ru-RU" dirty="0">
                <a:solidFill>
                  <a:schemeClr val="accent1"/>
                </a:solidFill>
              </a:rPr>
              <a:t>на браузърите и търсачките да разберат по-добре съдържанието и предназначението на различните части на страницата</a:t>
            </a:r>
            <a:endParaRPr lang="bg-BG" dirty="0">
              <a:solidFill>
                <a:schemeClr val="accent1"/>
              </a:solidFill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32" y="1872708"/>
            <a:ext cx="2582245" cy="3788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45" y="3097663"/>
            <a:ext cx="1931563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8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032" y="479863"/>
            <a:ext cx="8596668" cy="1320800"/>
          </a:xfrm>
        </p:spPr>
        <p:txBody>
          <a:bodyPr/>
          <a:lstStyle/>
          <a:p>
            <a:pPr algn="ctr"/>
            <a:r>
              <a:rPr lang="bg-BG" dirty="0" smtClean="0"/>
              <a:t>Семантични тагове в </a:t>
            </a:r>
            <a:r>
              <a:rPr lang="en-US" dirty="0" smtClean="0"/>
              <a:t>HTML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43" y="1981200"/>
            <a:ext cx="4202237" cy="37750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&lt;header&gt;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b="1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nav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&lt;main&gt;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&lt;section&gt;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&lt;article&gt;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&lt;footer&gt;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84" y="1330219"/>
            <a:ext cx="2912088" cy="3788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84" y="5118476"/>
            <a:ext cx="2911114" cy="17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47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&lt;header&gt;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5"/>
            <a:ext cx="4202237" cy="3607722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&lt;header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&lt;/header&gt;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използва за обозначаване на заглавната част на уеб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страницата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бикновено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съдържа основното заглавие на страницата, лого, навигационно меню и други елементи, свързани с горната част на страницата.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17" y="1420299"/>
            <a:ext cx="4118090" cy="3467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3" y="4978754"/>
            <a:ext cx="8851010" cy="5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0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5"/>
            <a:ext cx="4202237" cy="3607722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&lt;nav&gt;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използва за обозначаване на навигационно меню на уеб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страницата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бикновено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съдържа списък от връзки или бутони, които предоставят потребителска навигация в различните секции на уеб страницата или между различните страници на сайта.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17" y="1420299"/>
            <a:ext cx="4118090" cy="3467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3" y="4978754"/>
            <a:ext cx="8851010" cy="5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59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23" y="55358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&lt;main&gt;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44" y="1967955"/>
            <a:ext cx="4202237" cy="3607722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&lt;main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&lt;/main&gt;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се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използва за обозначаване на основното съдържание на уеб страницата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Този елемент е полезен за дефиниране на централната част на страницата, където потребителите трябва да намерят основната информация или контент, свързан със съдържанието на страницата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Може да има само един 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&lt;main&gt;</a:t>
            </a:r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81" y="1189389"/>
            <a:ext cx="4832534" cy="2759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81" y="3977238"/>
            <a:ext cx="4832533" cy="28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45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&lt;section&gt;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2018755"/>
            <a:ext cx="4202237" cy="3607722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&lt;section&gt;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използва за групиране на свързано съдържание на уеб страницата. 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Този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 помага за структуриране на страницата и организиране на информацията в логически свързани секции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оже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да бъде използван за групиране на новини, статии, функционалности на сайта, блокове със съдържание и други.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" t="83" r="605"/>
          <a:stretch/>
        </p:blipFill>
        <p:spPr>
          <a:xfrm>
            <a:off x="4330931" y="1930398"/>
            <a:ext cx="3491191" cy="27095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45" y="1981200"/>
            <a:ext cx="2012001" cy="26587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30" y="4639916"/>
            <a:ext cx="4605251" cy="22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99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37" y="268778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&lt;article&gt;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202237" cy="3607722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&lt;article&gt;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използва за обозначаване на самостоятелна статия, новина, блог пост или друго самостоятелно съдържание на уеб страницата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тделно обозначава самостоятелни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елементи със собствено заглавие, автор и дата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17" y="1479830"/>
            <a:ext cx="2936232" cy="3260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49" y="1479830"/>
            <a:ext cx="2771794" cy="3254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16" y="4726419"/>
            <a:ext cx="3347211" cy="21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82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36" y="21599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&lt;footer&gt;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202237" cy="2881746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Този елемент обикновено съдържа информация относно автора на страницата, връзки към контакти, източници на информация и други съдържателни елементи, свързани с долната част на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страницата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bg-BG" dirty="0"/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27" y="1710200"/>
            <a:ext cx="5151566" cy="315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3" y="4986428"/>
            <a:ext cx="9340850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50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94" y="345176"/>
            <a:ext cx="8596668" cy="778625"/>
          </a:xfrm>
        </p:spPr>
        <p:txBody>
          <a:bodyPr/>
          <a:lstStyle/>
          <a:p>
            <a:pPr algn="ctr"/>
            <a:r>
              <a:rPr lang="bg-BG" dirty="0" smtClean="0"/>
              <a:t>Какво представлява </a:t>
            </a:r>
            <a:r>
              <a:rPr lang="en-US" dirty="0" smtClean="0"/>
              <a:t>HTML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2040773"/>
            <a:ext cx="4002731" cy="3880773"/>
          </a:xfrm>
        </p:spPr>
        <p:txBody>
          <a:bodyPr/>
          <a:lstStyle/>
          <a:p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 е основният език за маркиране на уеб страници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пределя </a:t>
            </a:r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структурата на страницата, като използва HTML елементи, които се описват с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тагове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Елементите могат да бъдат заглавия, параграфи, списъци, таблици, изображения, връзки и други.</a:t>
            </a:r>
            <a:endParaRPr lang="bg-BG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Представлява скелета на страницата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683742"/>
            <a:ext cx="2895157" cy="14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42" y="1912013"/>
            <a:ext cx="5080654" cy="3556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2" y="59573"/>
            <a:ext cx="2305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83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885" y="4526280"/>
            <a:ext cx="8596667" cy="1292628"/>
          </a:xfrm>
        </p:spPr>
        <p:txBody>
          <a:bodyPr>
            <a:normAutofit/>
          </a:bodyPr>
          <a:lstStyle/>
          <a:p>
            <a:pPr algn="ctr"/>
            <a:r>
              <a:rPr lang="bg-BG" sz="4400" dirty="0" smtClean="0"/>
              <a:t>БЛАГОДАРЯ ЗА ВНИМАНИЕТО!</a:t>
            </a:r>
            <a:endParaRPr lang="bg-BG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1620" y="6597621"/>
            <a:ext cx="8596667" cy="674024"/>
          </a:xfrm>
        </p:spPr>
        <p:txBody>
          <a:bodyPr/>
          <a:lstStyle/>
          <a:p>
            <a:r>
              <a:rPr lang="bg-BG" dirty="0" smtClean="0">
                <a:solidFill>
                  <a:srgbClr val="FFC000"/>
                </a:solidFill>
              </a:rPr>
              <a:t>Изготвил: Ясин Бекир</a:t>
            </a:r>
            <a:endParaRPr lang="bg-BG" dirty="0">
              <a:solidFill>
                <a:srgbClr val="FFC000"/>
              </a:solidFill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0" y="388533"/>
            <a:ext cx="9187082" cy="44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210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77" y="732445"/>
            <a:ext cx="8596668" cy="1320800"/>
          </a:xfrm>
        </p:spPr>
        <p:txBody>
          <a:bodyPr/>
          <a:lstStyle/>
          <a:p>
            <a:pPr algn="ctr"/>
            <a:r>
              <a:rPr lang="bg-BG" dirty="0"/>
              <a:t>Какво представлява </a:t>
            </a:r>
            <a:r>
              <a:rPr lang="en-US" dirty="0" smtClean="0"/>
              <a:t>CSS?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5"/>
            <a:ext cx="4202237" cy="3607722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CSS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 език за стилизиране на уеб страници. 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пределя </a:t>
            </a:r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външния вид и изглед на HTML елементите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озволява </a:t>
            </a:r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задаването на различни цветове, фонтове, размери, позициониране, фонови изображения и други стилови свойства.</a:t>
            </a: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1" y="5405666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CSS3 logo and wordmark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12" y="99716"/>
            <a:ext cx="1244013" cy="17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ifference between html and css - Google Sea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58" y="1854357"/>
            <a:ext cx="4230544" cy="39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80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Какво представлява </a:t>
            </a:r>
            <a:r>
              <a:rPr lang="en-US" dirty="0" smtClean="0"/>
              <a:t>JavaScript?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5"/>
            <a:ext cx="4202237" cy="3607722"/>
          </a:xfrm>
        </p:spPr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JavaScript е скриптов език за програмиране, който добавя интерактивност и динамичност към уеб страници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оже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да се използва за манипулиране на HTML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елементи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Използва се за о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бработка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на събития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като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кликване на бутони или въвеждане на данни в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полета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алидация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на данни на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клиента и изпращане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на заявки към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сървъра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475924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5507" y="114446"/>
            <a:ext cx="2732117" cy="1707573"/>
          </a:xfrm>
          <a:prstGeom prst="rect">
            <a:avLst/>
          </a:prstGeom>
        </p:spPr>
      </p:pic>
      <p:sp>
        <p:nvSpPr>
          <p:cNvPr id="6" name="AutoShape 2" descr="Building Interactive Web Pages Using Modern JavaScript (Coursera) | MOOC  List"/>
          <p:cNvSpPr>
            <a:spLocks noChangeAspect="1" noChangeArrowheads="1"/>
          </p:cNvSpPr>
          <p:nvPr/>
        </p:nvSpPr>
        <p:spPr bwMode="auto">
          <a:xfrm>
            <a:off x="2965276" y="-530695"/>
            <a:ext cx="2404745" cy="24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535" y="2015690"/>
            <a:ext cx="3645277" cy="36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7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127" y="241447"/>
            <a:ext cx="8596668" cy="1320800"/>
          </a:xfrm>
        </p:spPr>
        <p:txBody>
          <a:bodyPr/>
          <a:lstStyle/>
          <a:p>
            <a:pPr algn="ctr"/>
            <a:r>
              <a:rPr lang="bg-BG" dirty="0"/>
              <a:t>Структура на </a:t>
            </a:r>
            <a:r>
              <a:rPr lang="en-US" dirty="0"/>
              <a:t>HTML </a:t>
            </a:r>
            <a:r>
              <a:rPr lang="bg-BG" dirty="0"/>
              <a:t>документ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5"/>
            <a:ext cx="4202237" cy="3607722"/>
          </a:xfrm>
        </p:spPr>
        <p:txBody>
          <a:bodyPr/>
          <a:lstStyle/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Есенциалните елементи на всеки един 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документ са: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&lt;!</a:t>
            </a:r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DOCTYPE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bg-BG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bg-BG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head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bg-BG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body&gt;</a:t>
            </a:r>
            <a:endParaRPr lang="bg-BG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63" y="5467612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3" y="0"/>
            <a:ext cx="23050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71" y="2404979"/>
            <a:ext cx="4344386" cy="32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61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026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&lt;!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DOCTYPE&gt;</a:t>
            </a:r>
            <a:r>
              <a:rPr lang="bg-B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bg-B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bg-B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html&gt;</a:t>
            </a:r>
            <a:endParaRPr lang="bg-B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5"/>
            <a:ext cx="4202237" cy="3607722"/>
          </a:xfrm>
        </p:spPr>
        <p:txBody>
          <a:bodyPr/>
          <a:lstStyle/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&lt;!</a:t>
            </a:r>
            <a:r>
              <a:rPr lang="en-US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DOCTYPE html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 първият ред във всеки HTML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файл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Използва се за декларация на типа на документа.</a:t>
            </a:r>
          </a:p>
          <a:p>
            <a:endParaRPr lang="bg-BG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</a:t>
            </a:r>
            <a:r>
              <a:rPr lang="bg-BG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&lt;html&gt;</a:t>
            </a:r>
            <a:r>
              <a:rPr lang="bg-BG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/html&gt;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 основният елемент на HTML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структурата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 него се намира цялото съдържание на уеб страницата.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352502"/>
            <a:ext cx="4767028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75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&lt;head&gt;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48" y="1981200"/>
            <a:ext cx="3919604" cy="3607722"/>
          </a:xfrm>
        </p:spPr>
        <p:txBody>
          <a:bodyPr/>
          <a:lstStyle/>
          <a:p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</a:t>
            </a:r>
            <a:r>
              <a:rPr lang="bg-BG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head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bg-BG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head&gt; </a:t>
            </a:r>
            <a:r>
              <a:rPr lang="bg-B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 използва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 дефиниране на метаданни и информация, свързана с уеб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страницата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ази информация се използва на заден план и не се визуализира на потребителите</a:t>
            </a:r>
          </a:p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Може да съдържа линкове към външни </a:t>
            </a:r>
            <a:r>
              <a:rPr lang="en-US" dirty="0" err="1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CSS,JavaScript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и други файлове.</a:t>
            </a: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52" y="2232429"/>
            <a:ext cx="5378334" cy="1871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4"/>
          <a:stretch/>
        </p:blipFill>
        <p:spPr>
          <a:xfrm>
            <a:off x="4264852" y="4865452"/>
            <a:ext cx="5378334" cy="4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4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&lt;</a:t>
            </a:r>
            <a:r>
              <a:rPr lang="en-US" dirty="0" smtClean="0"/>
              <a:t>body&gt;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245"/>
            <a:ext cx="4298334" cy="4638500"/>
          </a:xfrm>
        </p:spPr>
        <p:txBody>
          <a:bodyPr/>
          <a:lstStyle/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Елементът </a:t>
            </a:r>
            <a:r>
              <a:rPr lang="bg-BG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body&gt;&lt;/body&gt;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един от основните елементи на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</a:t>
            </a:r>
            <a:r>
              <a:rPr lang="en-US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Дефинира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съдържанието на уеб страницата, което се показва на потребителите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bg-B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Елементи като </a:t>
            </a:r>
            <a:r>
              <a:rPr lang="ru-RU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заглавия, параграфи, изображения, връзки, списъци, форми и </a:t>
            </a:r>
            <a:r>
              <a:rPr lang="ru-RU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други трябва да бъдат поставени вътре в него.</a:t>
            </a:r>
            <a:endParaRPr lang="bg-B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Resources for Beginners Front-en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" y="5575677"/>
            <a:ext cx="2895157" cy="15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448559"/>
            <a:ext cx="4714379" cy="24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40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831</TotalTime>
  <Words>1353</Words>
  <Application>Microsoft Office PowerPoint</Application>
  <PresentationFormat>Widescreen</PresentationFormat>
  <Paragraphs>135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 Unicode MS</vt:lpstr>
      <vt:lpstr>Arial</vt:lpstr>
      <vt:lpstr>Trebuchet MS</vt:lpstr>
      <vt:lpstr>Wingdings</vt:lpstr>
      <vt:lpstr>Wingdings 3</vt:lpstr>
      <vt:lpstr>Facet</vt:lpstr>
      <vt:lpstr>HTML JavaScript CSS</vt:lpstr>
      <vt:lpstr>Какво е общото между трите технологии?</vt:lpstr>
      <vt:lpstr>Какво представлява HTML?</vt:lpstr>
      <vt:lpstr>Какво представлява CSS?</vt:lpstr>
      <vt:lpstr>Какво представлява JavaScript?</vt:lpstr>
      <vt:lpstr>Структура на HTML документ</vt:lpstr>
      <vt:lpstr>&lt;!DOCTYPE&gt; &lt;html&gt;</vt:lpstr>
      <vt:lpstr>&lt;head&gt;</vt:lpstr>
      <vt:lpstr>&lt;body&gt;</vt:lpstr>
      <vt:lpstr>Често срещани HTML елементи</vt:lpstr>
      <vt:lpstr>&lt;h1&gt; до &lt;h6&gt;</vt:lpstr>
      <vt:lpstr>&lt;p&gt;</vt:lpstr>
      <vt:lpstr>&lt;a&gt;</vt:lpstr>
      <vt:lpstr>&lt;img&gt;</vt:lpstr>
      <vt:lpstr>&lt;ul&gt;</vt:lpstr>
      <vt:lpstr>&lt;ol&gt;</vt:lpstr>
      <vt:lpstr>&lt;li&gt;</vt:lpstr>
      <vt:lpstr>&lt;table&gt;</vt:lpstr>
      <vt:lpstr>&lt;span&gt;</vt:lpstr>
      <vt:lpstr>&lt;button&gt;</vt:lpstr>
      <vt:lpstr>&lt;form&gt;</vt:lpstr>
      <vt:lpstr>Семантична структура в HTML</vt:lpstr>
      <vt:lpstr>Семантични тагове в HTML</vt:lpstr>
      <vt:lpstr>&lt;header&gt;</vt:lpstr>
      <vt:lpstr>&lt;nav&gt;</vt:lpstr>
      <vt:lpstr>&lt;main&gt;</vt:lpstr>
      <vt:lpstr>&lt;section&gt; </vt:lpstr>
      <vt:lpstr>&lt;article&gt; </vt:lpstr>
      <vt:lpstr>&lt;footer&gt;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JavaScript</dc:title>
  <dc:creator>Yasin</dc:creator>
  <cp:lastModifiedBy>Yasin</cp:lastModifiedBy>
  <cp:revision>63</cp:revision>
  <dcterms:created xsi:type="dcterms:W3CDTF">2023-06-05T18:44:07Z</dcterms:created>
  <dcterms:modified xsi:type="dcterms:W3CDTF">2023-06-07T08:30:18Z</dcterms:modified>
</cp:coreProperties>
</file>