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8" r:id="rId5"/>
    <p:sldId id="263" r:id="rId6"/>
    <p:sldId id="264" r:id="rId7"/>
    <p:sldId id="259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 Overview of Self-Driving Car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C6E5E-78F3-47A8-A830-780C86D4BAE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E9E0-63F6-471F-8832-A6BBDEAD67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 Overview of Self-Driving Car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CA3BC-C011-42C7-A36F-61F6B50DE4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CA3BC-C011-42C7-A36F-61F6B50DE488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78B1FF9-06CE-47A1-BB96-BD05CB9C268A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An Overview of Self-Driving Car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DED7-A389-4DEC-BA4A-BC2DF78DD3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247B-ED3C-4395-832C-6AE49A933C6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044A-AE13-4B2C-9377-E1A817B3F45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D159-D6A8-4E6E-9034-D59D163FF31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B78-CA81-4E35-8436-BB06AE1E4F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7546-9802-4729-A842-8F37C0E788A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6C29-DCE2-43C1-AB85-53524FDDA31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310-D36F-4CFB-B24F-80540BBF813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CC7-0155-4994-BC56-6817556A750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D471-AFAB-48F8-B360-B54B11074E4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2C92-71C6-43F5-BDAF-49D1C8F1630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5E28-86C1-45AD-8FB1-23A554870A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5715000"/>
            <a:ext cx="449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	    Md </a:t>
            </a:r>
            <a:r>
              <a:rPr lang="en-US" dirty="0" err="1" smtClean="0"/>
              <a:t>Yasin</a:t>
            </a:r>
            <a:r>
              <a:rPr lang="en-US" dirty="0" smtClean="0"/>
              <a:t> Arafat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76350" y="2438400"/>
            <a:ext cx="6591300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sz="3600"/>
              <a:t>An Overview of Self-Driving Car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5971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Road Safety and Operation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76400"/>
            <a:ext cx="38608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000" b="1" dirty="0" smtClean="0"/>
              <a:t>NHTSA focuses on: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live savings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prevent injuries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minimize crashes </a:t>
            </a:r>
            <a:endParaRPr lang="en-US" sz="2000" dirty="0" smtClean="0"/>
          </a:p>
          <a:p>
            <a:pPr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 dirty="0" smtClean="0"/>
              <a:t>Through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awareness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education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research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safety protocols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enforcement of activity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ext Box 2"/>
          <p:cNvSpPr txBox="1"/>
          <p:nvPr/>
        </p:nvSpPr>
        <p:spPr>
          <a:xfrm>
            <a:off x="685800" y="5257800"/>
            <a:ext cx="8228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N.B:</a:t>
            </a:r>
            <a:r>
              <a:rPr lang="en-US" sz="2000"/>
              <a:t> It approached a non-regulatory offer to automated driving vehicle safety comprising 12 safety elemetns.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4114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8965" y="2362200"/>
            <a:ext cx="84054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Active resarch field both in academia and industry level</a:t>
            </a:r>
            <a:endParaRPr lang="en-US" sz="2400" dirty="0" smtClean="0"/>
          </a:p>
          <a:p>
            <a:pPr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among legislation team, manufacturer, insurer, and consumer is required</a:t>
            </a:r>
            <a:endParaRPr lang="en-US" sz="2400" dirty="0" smtClean="0"/>
          </a:p>
          <a:p>
            <a:pPr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Both EU and American market have been working actively to put this industry in light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4114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057400"/>
            <a:ext cx="8378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https://medium.com/@BabakShah/levels-of-automation-for-self-driving-cars-d410a4f679b7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https://www.gmheritagecenter.com/gm-vehicle-collection/1958_Firebird_III.html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US" dirty="0" smtClean="0"/>
              <a:t>Thank you for your attention.</a:t>
            </a: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524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4495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+mn-ea"/>
                <a:cs typeface="+mn-ea"/>
              </a:rPr>
              <a:t>Content</a:t>
            </a:r>
            <a:endParaRPr lang="en-US" sz="4000" b="1" dirty="0">
              <a:latin typeface="+mn-ea"/>
              <a:cs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134600" y="6019800"/>
            <a:ext cx="1825487" cy="228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1696" y="6919554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33400" y="1752600"/>
            <a:ext cx="4699635" cy="4945380"/>
          </a:xfrm>
        </p:spPr>
        <p:txBody>
          <a:bodyPr>
            <a:normAutofit fontScale="50000"/>
          </a:bodyPr>
          <a:p>
            <a:pPr marL="350520" indent="0" algn="l">
              <a:buNone/>
            </a:pPr>
            <a:endParaRPr 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Story of Self-Driving Car </a:t>
            </a:r>
            <a:endParaRPr lang="de-DE" dirty="0" smtClean="0">
              <a:latin typeface="+mn-ea"/>
              <a:cs typeface="+mn-ea"/>
            </a:endParaRPr>
          </a:p>
          <a:p>
            <a:pPr algn="l"/>
            <a:endParaRPr 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Taxonomy of Self-Driving Car</a:t>
            </a:r>
            <a:endParaRPr lang="de-DE" dirty="0" smtClean="0">
              <a:latin typeface="+mn-ea"/>
              <a:cs typeface="+mn-ea"/>
            </a:endParaRPr>
          </a:p>
          <a:p>
            <a:pPr algn="l"/>
            <a:endParaRPr 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Research Projects</a:t>
            </a:r>
            <a:endParaRPr lang="en-US" altLang="de-DE" dirty="0" smtClean="0">
              <a:latin typeface="+mn-ea"/>
              <a:cs typeface="+mn-ea"/>
            </a:endParaRPr>
          </a:p>
          <a:p>
            <a:pPr algn="l"/>
            <a:endParaRPr lang="en-US" alt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How Self-Driving Car see</a:t>
            </a:r>
            <a:endParaRPr lang="en-US" altLang="de-DE" dirty="0" smtClean="0">
              <a:latin typeface="+mn-ea"/>
              <a:cs typeface="+mn-ea"/>
            </a:endParaRPr>
          </a:p>
          <a:p>
            <a:pPr algn="l"/>
            <a:endParaRPr lang="en-US" alt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Path Planning</a:t>
            </a:r>
            <a:endParaRPr lang="en-US" altLang="de-DE" dirty="0" smtClean="0">
              <a:latin typeface="+mn-ea"/>
              <a:cs typeface="+mn-ea"/>
            </a:endParaRPr>
          </a:p>
          <a:p>
            <a:pPr algn="l"/>
            <a:endParaRPr lang="en-US" alt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Method of Mapping </a:t>
            </a:r>
            <a:endParaRPr lang="en-US" altLang="de-DE" dirty="0" smtClean="0">
              <a:latin typeface="+mn-ea"/>
              <a:cs typeface="+mn-ea"/>
            </a:endParaRPr>
          </a:p>
          <a:p>
            <a:pPr algn="l"/>
            <a:endParaRPr lang="en-US" alt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Road Safety and Operation </a:t>
            </a:r>
            <a:endParaRPr lang="en-US" altLang="de-DE" dirty="0" smtClean="0">
              <a:latin typeface="+mn-ea"/>
              <a:cs typeface="+mn-ea"/>
            </a:endParaRPr>
          </a:p>
          <a:p>
            <a:pPr marL="350520" indent="0" algn="l">
              <a:buNone/>
            </a:pPr>
            <a:endParaRPr lang="en-US" altLang="de-DE" dirty="0" smtClean="0">
              <a:latin typeface="+mn-ea"/>
              <a:cs typeface="+mn-ea"/>
            </a:endParaRPr>
          </a:p>
          <a:p>
            <a:pPr algn="l"/>
            <a:r>
              <a:rPr lang="en-US" altLang="de-DE" dirty="0" smtClean="0">
                <a:latin typeface="+mn-ea"/>
                <a:cs typeface="+mn-ea"/>
              </a:rPr>
              <a:t>Question and answer </a:t>
            </a:r>
            <a:endParaRPr lang="de-DE" dirty="0" smtClean="0">
              <a:latin typeface="+mn-ea"/>
              <a:cs typeface="+mn-ea"/>
            </a:endParaRPr>
          </a:p>
          <a:p>
            <a:pPr algn="l"/>
            <a:endParaRPr lang="de-DE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4495800" cy="609600"/>
          </a:xfrm>
        </p:spPr>
        <p:txBody>
          <a:bodyPr>
            <a:normAutofit/>
          </a:bodyPr>
          <a:lstStyle/>
          <a:p>
            <a:pPr algn="l"/>
            <a:r>
              <a:rPr lang="en-US" altLang="de-DE" sz="2400" b="1" dirty="0">
                <a:latin typeface="+mn-ea"/>
                <a:cs typeface="+mn-ea"/>
                <a:sym typeface="+mn-ea"/>
              </a:rPr>
              <a:t>Self-Driving Car</a:t>
            </a:r>
            <a:endParaRPr lang="en-US" altLang="de-DE" sz="2400" b="1" dirty="0">
              <a:latin typeface="+mn-ea"/>
              <a:cs typeface="+mn-ea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134600" y="6019800"/>
            <a:ext cx="1825487" cy="2286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1696" y="6919554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109" name="Textplatzhalter 108"/>
          <p:cNvSpPr>
            <a:spLocks noGrp="1"/>
          </p:cNvSpPr>
          <p:nvPr>
            <p:ph type="body" sz="quarter" idx="11"/>
          </p:nvPr>
        </p:nvSpPr>
        <p:spPr>
          <a:xfrm>
            <a:off x="224790" y="1905000"/>
            <a:ext cx="8787130" cy="611505"/>
          </a:xfrm>
          <a:prstGeom prst="rect">
            <a:avLst/>
          </a:prstGeom>
        </p:spPr>
        <p:txBody>
          <a:bodyPr>
            <a:normAutofit/>
          </a:bodyPr>
          <a:p>
            <a:pPr marL="350520" indent="0">
              <a:buNone/>
            </a:pPr>
            <a:r>
              <a:rPr lang="en-US" altLang="de-DE" sz="2000" dirty="0" smtClean="0">
                <a:latin typeface="+mn-ea"/>
                <a:cs typeface="+mn-ea"/>
              </a:rPr>
              <a:t>Driven through digital technologis without human intervention. </a:t>
            </a:r>
            <a:endParaRPr lang="en-US" altLang="de-DE" sz="2000" dirty="0" smtClean="0">
              <a:latin typeface="+mn-ea"/>
              <a:cs typeface="+mn-ea"/>
            </a:endParaRPr>
          </a:p>
          <a:p>
            <a:pPr marL="350520" indent="0">
              <a:buNone/>
            </a:pPr>
            <a:endParaRPr lang="en-US" altLang="de-DE" sz="2000" b="1" u="sng" dirty="0" smtClean="0">
              <a:latin typeface="+mn-ea"/>
              <a:cs typeface="+mn-ea"/>
            </a:endParaRPr>
          </a:p>
        </p:txBody>
      </p:sp>
      <p:pic>
        <p:nvPicPr>
          <p:cNvPr id="11" name="Picture Placeholder 10" descr="timeline of the industry"/>
          <p:cNvPicPr>
            <a:picLocks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154305" y="3855720"/>
            <a:ext cx="8855075" cy="24879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3400" y="3200400"/>
            <a:ext cx="27565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de-DE" b="1" u="sng" dirty="0" smtClean="0">
                <a:latin typeface="+mn-ea"/>
                <a:cs typeface="+mn-ea"/>
                <a:sym typeface="+mn-ea"/>
              </a:rPr>
              <a:t>Timeline of the industry</a:t>
            </a:r>
            <a:endParaRPr lang="en-US" altLang="de-DE" b="1" u="sng" dirty="0" smtClean="0">
              <a:latin typeface="+mn-ea"/>
              <a:cs typeface="+mn-ea"/>
            </a:endParaRPr>
          </a:p>
          <a:p>
            <a:endParaRPr lang="en-US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9600" y="1066800"/>
            <a:ext cx="769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ym typeface="+mn-ea"/>
              </a:rPr>
              <a:t>Common View of Self-Driving Car </a:t>
            </a:r>
            <a:endParaRPr lang="en-US" sz="2400" b="1" dirty="0">
              <a:sym typeface="+mn-ea"/>
            </a:endParaRPr>
          </a:p>
        </p:txBody>
      </p:sp>
      <p:pic>
        <p:nvPicPr>
          <p:cNvPr id="5" name="Table Placeholder 4" descr="Pic001"/>
          <p:cNvPicPr>
            <a:picLocks noChangeAspect="1"/>
          </p:cNvPicPr>
          <p:nvPr>
            <p:ph type="tbl" sz="quarter" idx="10"/>
          </p:nvPr>
        </p:nvPicPr>
        <p:blipFill>
          <a:blip r:embed="rId2"/>
          <a:stretch>
            <a:fillRect/>
          </a:stretch>
        </p:blipFill>
        <p:spPr>
          <a:xfrm>
            <a:off x="687705" y="1614805"/>
            <a:ext cx="7567295" cy="514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0"/>
            <a:ext cx="7701924" cy="9906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16200000">
            <a:off x="-810260" y="3271520"/>
            <a:ext cx="40627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de-DE" sz="2400" b="1" dirty="0">
                <a:sym typeface="+mn-ea"/>
              </a:rPr>
              <a:t>Taxonomy of Self-Driving Car</a:t>
            </a:r>
            <a:endParaRPr lang="en-US" altLang="de-DE" sz="2400" b="1" dirty="0">
              <a:sym typeface="+mn-ea"/>
            </a:endParaRPr>
          </a:p>
        </p:txBody>
      </p:sp>
      <p:pic>
        <p:nvPicPr>
          <p:cNvPr id="3" name="Table Placeholder 2" descr="Taxonomy of self driving car"/>
          <p:cNvPicPr>
            <a:picLocks noChangeAspect="1"/>
          </p:cNvPicPr>
          <p:nvPr>
            <p:ph type="tbl" sz="quarter" idx="10"/>
          </p:nvPr>
        </p:nvPicPr>
        <p:blipFill>
          <a:blip r:embed="rId2"/>
          <a:stretch>
            <a:fillRect/>
          </a:stretch>
        </p:blipFill>
        <p:spPr>
          <a:xfrm>
            <a:off x="1695450" y="833755"/>
            <a:ext cx="6993255" cy="6033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048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447800"/>
            <a:ext cx="411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Ongoing Projects 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64039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Google Driver-Less Car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BMW Connected Drive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Mercedes S500 Intelligent Drive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Toyota/Lexus Research Car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VisLab BRAiVE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BOSS Car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1066800"/>
            <a:ext cx="419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b="1" dirty="0" smtClean="0"/>
              <a:t>VisLab BRAiVE</a:t>
            </a:r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3" name="Picture 2" descr="BRAi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" y="1524000"/>
            <a:ext cx="8931910" cy="525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066800"/>
            <a:ext cx="4114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Typically used sensors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600200"/>
            <a:ext cx="46482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Camera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LIDAR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RADAR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SONAR/Ultrasonic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extBox 6"/>
          <p:cNvSpPr txBox="1"/>
          <p:nvPr/>
        </p:nvSpPr>
        <p:spPr>
          <a:xfrm>
            <a:off x="685800" y="3143250"/>
            <a:ext cx="5855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/>
              <a:t>Most significant matrics for sensors</a:t>
            </a:r>
            <a:endParaRPr lang="en-US" sz="2800" dirty="0" smtClean="0"/>
          </a:p>
        </p:txBody>
      </p:sp>
      <p:sp>
        <p:nvSpPr>
          <p:cNvPr id="5" name="TextBox 10"/>
          <p:cNvSpPr txBox="1"/>
          <p:nvPr/>
        </p:nvSpPr>
        <p:spPr>
          <a:xfrm>
            <a:off x="762000" y="3657600"/>
            <a:ext cx="4648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Range/Dynamic range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Field-of-view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Resolution</a:t>
            </a:r>
            <a:endParaRPr lang="en-US" sz="2000" dirty="0" smtClean="0"/>
          </a:p>
        </p:txBody>
      </p:sp>
      <p:sp>
        <p:nvSpPr>
          <p:cNvPr id="8" name="TextBox 6"/>
          <p:cNvSpPr txBox="1"/>
          <p:nvPr/>
        </p:nvSpPr>
        <p:spPr>
          <a:xfrm>
            <a:off x="685800" y="4876800"/>
            <a:ext cx="5855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/>
              <a:t>Computing Hardware</a:t>
            </a:r>
            <a:endParaRPr lang="en-US" sz="2800" dirty="0" smtClean="0"/>
          </a:p>
        </p:txBody>
      </p:sp>
      <p:sp>
        <p:nvSpPr>
          <p:cNvPr id="9" name="TextBox 10"/>
          <p:cNvSpPr txBox="1"/>
          <p:nvPr/>
        </p:nvSpPr>
        <p:spPr>
          <a:xfrm>
            <a:off x="762000" y="5410200"/>
            <a:ext cx="4648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GPS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IMU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Wheel odometry sensors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Signet_EIT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6200"/>
            <a:ext cx="7701924" cy="9906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09D-2880-4535-BD2C-C8AA474EFBD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990600"/>
            <a:ext cx="5553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Maps used in Self-Driving Car</a:t>
            </a:r>
            <a:endParaRPr lang="en-US" sz="28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588770"/>
            <a:ext cx="31242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Detailed road map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Localisation Maps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Occupancy grid map</a:t>
            </a:r>
            <a:endParaRPr lang="en-US" sz="2000" dirty="0" smtClean="0"/>
          </a:p>
          <a:p>
            <a:pPr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1371600" y="323850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localization 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75585"/>
            <a:ext cx="5274310" cy="3867785"/>
          </a:xfrm>
          <a:prstGeom prst="rect">
            <a:avLst/>
          </a:prstGeom>
        </p:spPr>
      </p:pic>
      <p:pic>
        <p:nvPicPr>
          <p:cNvPr id="8" name="Picture 7" descr="occupancy 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34640"/>
            <a:ext cx="3554095" cy="396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Presentation</Application>
  <PresentationFormat>On-screen Show (4:3)</PresentationFormat>
  <Paragraphs>141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Content</vt:lpstr>
      <vt:lpstr>Self-Driving Car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and Microcontroller Programming</dc:title>
  <dc:creator>user</dc:creator>
  <cp:lastModifiedBy>49152</cp:lastModifiedBy>
  <cp:revision>27</cp:revision>
  <dcterms:created xsi:type="dcterms:W3CDTF">2021-07-07T13:38:00Z</dcterms:created>
  <dcterms:modified xsi:type="dcterms:W3CDTF">2022-02-10T21:35:57Z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761DB4A460614D3783918BEA9CD348EC</vt:lpwstr>
  </property>
</Properties>
</file>