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77" r:id="rId4"/>
    <p:sldId id="275" r:id="rId5"/>
    <p:sldId id="259" r:id="rId6"/>
    <p:sldId id="270" r:id="rId7"/>
    <p:sldId id="263" r:id="rId8"/>
    <p:sldId id="267" r:id="rId9"/>
    <p:sldId id="262" r:id="rId10"/>
    <p:sldId id="278" r:id="rId11"/>
    <p:sldId id="27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0" autoAdjust="0"/>
    <p:restoredTop sz="90868" autoAdjust="0"/>
  </p:normalViewPr>
  <p:slideViewPr>
    <p:cSldViewPr snapToGrid="0" showGuides="1">
      <p:cViewPr varScale="1">
        <p:scale>
          <a:sx n="78" d="100"/>
          <a:sy n="78" d="100"/>
        </p:scale>
        <p:origin x="5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9AE01-76B9-47F1-97D9-9D931A3E7CAD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4B973-0F44-4F11-9718-D0FF27145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men-talking-to-each-other-3285197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men-talking-to-each-other-3285197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zOITuS1DIQ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men-talking-to-each-other-3285197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rson-holding-pen-3184635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in-black-suit-jacket-wearing-white-headphones-3779414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wD1LRb9OeE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rson-holding-black-tablet-3734641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laptop-3182750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tablet-3182835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sitting-near-wooden-table-3183188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https://www.pexels.com/photo/photo-of-men-talking-to-each-other-3285197/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4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https://www.pexels.com/photo/photo-of-men-talking-to-each-other-3285197/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4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https://unsplash.com/photos/fzOITuS1DIQ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https://www.pexels.com/photo/photo-of-men-talking-to-each-other-3285197/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https://www.pexels.com/photo/photo-of-person-holding-pen-3184635/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https://www.pexels.com/photo/man-in-black-suit-jacket-wearing-white-headphones-3779414/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https://unsplash.com/photos/wD1LRb9OeEo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0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https://www.pexels.com/photo/photo-of-person-holding-black-tablet-3734641/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https://www.pexels.com/photo/photo-of-people-looking-on-laptop-3182750/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3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https://www.pexels.com/photo/photo-of-people-looking-on-tablet-3182835/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8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https://www.pexels.com/photo/photo-of-people-sitting-near-wooden-table-3183188/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5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5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3181657"/>
            <a:ext cx="12192000" cy="3676343"/>
          </a:xfrm>
          <a:custGeom>
            <a:avLst/>
            <a:gdLst>
              <a:gd name="connsiteX0" fmla="*/ 0 w 12192000"/>
              <a:gd name="connsiteY0" fmla="*/ 234874 h 3676343"/>
              <a:gd name="connsiteX1" fmla="*/ 4716640 w 12192000"/>
              <a:gd name="connsiteY1" fmla="*/ 234874 h 3676343"/>
              <a:gd name="connsiteX2" fmla="*/ 6095998 w 12192000"/>
              <a:gd name="connsiteY2" fmla="*/ 1614234 h 3676343"/>
              <a:gd name="connsiteX3" fmla="*/ 7475358 w 12192000"/>
              <a:gd name="connsiteY3" fmla="*/ 234874 h 3676343"/>
              <a:gd name="connsiteX4" fmla="*/ 12192000 w 12192000"/>
              <a:gd name="connsiteY4" fmla="*/ 234874 h 3676343"/>
              <a:gd name="connsiteX5" fmla="*/ 12192000 w 12192000"/>
              <a:gd name="connsiteY5" fmla="*/ 3676343 h 3676343"/>
              <a:gd name="connsiteX6" fmla="*/ 0 w 12192000"/>
              <a:gd name="connsiteY6" fmla="*/ 3676343 h 3676343"/>
              <a:gd name="connsiteX7" fmla="*/ 5183718 w 12192000"/>
              <a:gd name="connsiteY7" fmla="*/ 0 h 3676343"/>
              <a:gd name="connsiteX8" fmla="*/ 6096000 w 12192000"/>
              <a:gd name="connsiteY8" fmla="*/ 926320 h 3676343"/>
              <a:gd name="connsiteX9" fmla="*/ 7006632 w 12192000"/>
              <a:gd name="connsiteY9" fmla="*/ 1676 h 3676343"/>
              <a:gd name="connsiteX10" fmla="*/ 7239831 w 12192000"/>
              <a:gd name="connsiteY10" fmla="*/ 234875 h 3676343"/>
              <a:gd name="connsiteX11" fmla="*/ 6094336 w 12192000"/>
              <a:gd name="connsiteY11" fmla="*/ 1380370 h 3676343"/>
              <a:gd name="connsiteX12" fmla="*/ 4948842 w 12192000"/>
              <a:gd name="connsiteY12" fmla="*/ 234875 h 367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676343">
                <a:moveTo>
                  <a:pt x="0" y="234874"/>
                </a:moveTo>
                <a:lnTo>
                  <a:pt x="4716640" y="234874"/>
                </a:lnTo>
                <a:lnTo>
                  <a:pt x="6095998" y="1614234"/>
                </a:lnTo>
                <a:lnTo>
                  <a:pt x="7475358" y="234874"/>
                </a:lnTo>
                <a:lnTo>
                  <a:pt x="12192000" y="234874"/>
                </a:lnTo>
                <a:lnTo>
                  <a:pt x="12192000" y="3676343"/>
                </a:lnTo>
                <a:lnTo>
                  <a:pt x="0" y="3676343"/>
                </a:lnTo>
                <a:close/>
                <a:moveTo>
                  <a:pt x="5183718" y="0"/>
                </a:moveTo>
                <a:lnTo>
                  <a:pt x="6096000" y="926320"/>
                </a:lnTo>
                <a:lnTo>
                  <a:pt x="7006632" y="1676"/>
                </a:lnTo>
                <a:lnTo>
                  <a:pt x="7239831" y="234875"/>
                </a:lnTo>
                <a:lnTo>
                  <a:pt x="6094336" y="1380370"/>
                </a:lnTo>
                <a:lnTo>
                  <a:pt x="4948842" y="2348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36733" cy="685800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53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0957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899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9547" y="825910"/>
            <a:ext cx="8062453" cy="20671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79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155267" y="0"/>
            <a:ext cx="6036733" cy="685800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11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410891" y="839387"/>
            <a:ext cx="3758746" cy="51385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9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www.free-power-point-templates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9C8A1-6BCF-4D46-8A2E-39220EDB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4694-13DE-4520-91BF-1120F145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3E67-6E1E-4F7F-803B-82FD3FEF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E073-B2A3-429B-9FF7-963590C1FEAC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AFC3-B5B0-4D84-9026-862ADD73C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AEC9-268F-4DD2-B9AE-1DA766BF8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C297-5864-4FDA-A08A-9B4C53B07E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94191-4856-4F6A-9D3A-09FBC339697C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32FAA-E2F6-408E-8C70-5501A36FC3DA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39154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59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960C1-5228-42D6-AEC6-A1A4E7D2851C}"/>
              </a:ext>
            </a:extLst>
          </p:cNvPr>
          <p:cNvSpPr/>
          <p:nvPr/>
        </p:nvSpPr>
        <p:spPr>
          <a:xfrm>
            <a:off x="0" y="529"/>
            <a:ext cx="12192000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5E835-6286-4ADE-A314-16EECF21300D}"/>
              </a:ext>
            </a:extLst>
          </p:cNvPr>
          <p:cNvSpPr txBox="1"/>
          <p:nvPr/>
        </p:nvSpPr>
        <p:spPr>
          <a:xfrm>
            <a:off x="820773" y="1710220"/>
            <a:ext cx="79480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kern="1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Doctor</a:t>
            </a:r>
          </a:p>
          <a:p>
            <a:r>
              <a:rPr lang="en-US" sz="8000" b="1" kern="1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Appointment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2034-7A62-4BDE-9527-A5E00C9B5CD8}"/>
              </a:ext>
            </a:extLst>
          </p:cNvPr>
          <p:cNvSpPr/>
          <p:nvPr/>
        </p:nvSpPr>
        <p:spPr>
          <a:xfrm>
            <a:off x="902197" y="4194727"/>
            <a:ext cx="9510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Yasin Rezaei, Yeganeh Khajepoor, Hosein Mirhoseini</a:t>
            </a:r>
          </a:p>
        </p:txBody>
      </p:sp>
    </p:spTree>
    <p:extLst>
      <p:ext uri="{BB962C8B-B14F-4D97-AF65-F5344CB8AC3E}">
        <p14:creationId xmlns:p14="http://schemas.microsoft.com/office/powerpoint/2010/main" val="426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F8D724-B417-4B22-A8CB-704AB7797025}"/>
              </a:ext>
            </a:extLst>
          </p:cNvPr>
          <p:cNvSpPr txBox="1"/>
          <p:nvPr/>
        </p:nvSpPr>
        <p:spPr>
          <a:xfrm>
            <a:off x="3531748" y="175488"/>
            <a:ext cx="532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API Test using POSTMAN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370B5-A8CD-4164-B8E1-389EB561E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5" y="1276196"/>
            <a:ext cx="9605899" cy="50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F8D724-B417-4B22-A8CB-704AB7797025}"/>
              </a:ext>
            </a:extLst>
          </p:cNvPr>
          <p:cNvSpPr txBox="1"/>
          <p:nvPr/>
        </p:nvSpPr>
        <p:spPr>
          <a:xfrm>
            <a:off x="3531748" y="175488"/>
            <a:ext cx="532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User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EE15A-B870-4494-B672-DF1A166F1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21" y="626714"/>
            <a:ext cx="8409776" cy="60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51000"/>
                </a:schemeClr>
              </a:gs>
              <a:gs pos="100000">
                <a:schemeClr val="tx1">
                  <a:alpha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2942F5-B4CB-4528-ADB5-6223A7CCF49C}"/>
              </a:ext>
            </a:extLst>
          </p:cNvPr>
          <p:cNvSpPr/>
          <p:nvPr/>
        </p:nvSpPr>
        <p:spPr>
          <a:xfrm>
            <a:off x="1" y="-1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24019" y="2683914"/>
            <a:ext cx="634396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CA" sz="6600" b="1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830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4C053BF-FC7D-4F97-981A-46792B27B5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8" r="20658"/>
          <a:stretch/>
        </p:blipFill>
        <p:spPr>
          <a:xfrm>
            <a:off x="0" y="0"/>
            <a:ext cx="6036733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8D724-B417-4B22-A8CB-704AB7797025}"/>
              </a:ext>
            </a:extLst>
          </p:cNvPr>
          <p:cNvSpPr txBox="1"/>
          <p:nvPr/>
        </p:nvSpPr>
        <p:spPr>
          <a:xfrm>
            <a:off x="6589580" y="1276701"/>
            <a:ext cx="4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ABOUT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6117F7-BF2B-4F16-BAFD-D9DB499C9578}"/>
              </a:ext>
            </a:extLst>
          </p:cNvPr>
          <p:cNvSpPr/>
          <p:nvPr/>
        </p:nvSpPr>
        <p:spPr>
          <a:xfrm>
            <a:off x="6589579" y="2543665"/>
            <a:ext cx="4907095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project our goal is to design a mobile software so you can be aware of your disease based on the symptoms you have right now.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Then, based on your disease you’ll be able to book doctor’s appointment!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B16FFB-58D5-432C-9DBC-CAAFD6D71BB1}"/>
              </a:ext>
            </a:extLst>
          </p:cNvPr>
          <p:cNvSpPr/>
          <p:nvPr/>
        </p:nvSpPr>
        <p:spPr>
          <a:xfrm>
            <a:off x="0" y="529"/>
            <a:ext cx="6036732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35189" y="2764745"/>
            <a:ext cx="510529" cy="424760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747D1BA-A897-46D6-A5EC-8A0966EEA6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5" b="12135"/>
          <a:stretch>
            <a:fillRect/>
          </a:stretch>
        </p:blipFill>
        <p:spPr/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E2DA189-67D4-4492-8E50-2F19F6BCC222}"/>
              </a:ext>
            </a:extLst>
          </p:cNvPr>
          <p:cNvGrpSpPr/>
          <p:nvPr/>
        </p:nvGrpSpPr>
        <p:grpSpPr>
          <a:xfrm>
            <a:off x="535189" y="1864082"/>
            <a:ext cx="4839924" cy="556499"/>
            <a:chOff x="535189" y="1811260"/>
            <a:chExt cx="4839924" cy="556499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35189" y="1880271"/>
              <a:ext cx="510529" cy="424760"/>
            </a:xfrm>
            <a:custGeom>
              <a:avLst/>
              <a:gdLst>
                <a:gd name="T0" fmla="*/ 539 w 658"/>
                <a:gd name="T1" fmla="*/ 0 h 544"/>
                <a:gd name="T2" fmla="*/ 234 w 658"/>
                <a:gd name="T3" fmla="*/ 305 h 544"/>
                <a:gd name="T4" fmla="*/ 119 w 658"/>
                <a:gd name="T5" fmla="*/ 190 h 544"/>
                <a:gd name="T6" fmla="*/ 0 w 658"/>
                <a:gd name="T7" fmla="*/ 309 h 544"/>
                <a:gd name="T8" fmla="*/ 115 w 658"/>
                <a:gd name="T9" fmla="*/ 424 h 544"/>
                <a:gd name="T10" fmla="*/ 234 w 658"/>
                <a:gd name="T11" fmla="*/ 544 h 544"/>
                <a:gd name="T12" fmla="*/ 354 w 658"/>
                <a:gd name="T13" fmla="*/ 424 h 544"/>
                <a:gd name="T14" fmla="*/ 658 w 658"/>
                <a:gd name="T15" fmla="*/ 120 h 544"/>
                <a:gd name="T16" fmla="*/ 539 w 658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8" h="544">
                  <a:moveTo>
                    <a:pt x="539" y="0"/>
                  </a:moveTo>
                  <a:lnTo>
                    <a:pt x="234" y="305"/>
                  </a:lnTo>
                  <a:lnTo>
                    <a:pt x="119" y="190"/>
                  </a:lnTo>
                  <a:lnTo>
                    <a:pt x="0" y="309"/>
                  </a:lnTo>
                  <a:lnTo>
                    <a:pt x="115" y="424"/>
                  </a:lnTo>
                  <a:lnTo>
                    <a:pt x="234" y="544"/>
                  </a:lnTo>
                  <a:lnTo>
                    <a:pt x="354" y="424"/>
                  </a:lnTo>
                  <a:lnTo>
                    <a:pt x="658" y="12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5F0F9091-6210-4DBE-ADC8-0DA1A04D7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468" y="1811260"/>
              <a:ext cx="4077645" cy="556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 anchor="ctr">
              <a:spAutoFit/>
            </a:bodyPr>
            <a:lstStyle/>
            <a:p>
              <a:pPr defTabSz="1450904">
                <a:lnSpc>
                  <a:spcPct val="150000"/>
                </a:lnSpc>
              </a:pPr>
              <a:r>
                <a: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Advantages of this app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 Box 10">
            <a:extLst>
              <a:ext uri="{FF2B5EF4-FFF2-40B4-BE49-F238E27FC236}">
                <a16:creationId xmlns:a16="http://schemas.microsoft.com/office/drawing/2014/main" id="{9FE534F6-7CD6-4FE0-9649-6DB87D0B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68" y="2655179"/>
            <a:ext cx="4077645" cy="55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process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A1EFC9-3DA5-4EDC-B274-C9B48BF9F1C7}"/>
              </a:ext>
            </a:extLst>
          </p:cNvPr>
          <p:cNvGrpSpPr/>
          <p:nvPr/>
        </p:nvGrpSpPr>
        <p:grpSpPr>
          <a:xfrm>
            <a:off x="535189" y="3510996"/>
            <a:ext cx="4839924" cy="556499"/>
            <a:chOff x="535189" y="4273544"/>
            <a:chExt cx="4839924" cy="556499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35189" y="4342555"/>
              <a:ext cx="510529" cy="424760"/>
            </a:xfrm>
            <a:custGeom>
              <a:avLst/>
              <a:gdLst>
                <a:gd name="T0" fmla="*/ 539 w 658"/>
                <a:gd name="T1" fmla="*/ 0 h 544"/>
                <a:gd name="T2" fmla="*/ 234 w 658"/>
                <a:gd name="T3" fmla="*/ 305 h 544"/>
                <a:gd name="T4" fmla="*/ 119 w 658"/>
                <a:gd name="T5" fmla="*/ 190 h 544"/>
                <a:gd name="T6" fmla="*/ 0 w 658"/>
                <a:gd name="T7" fmla="*/ 309 h 544"/>
                <a:gd name="T8" fmla="*/ 115 w 658"/>
                <a:gd name="T9" fmla="*/ 424 h 544"/>
                <a:gd name="T10" fmla="*/ 234 w 658"/>
                <a:gd name="T11" fmla="*/ 544 h 544"/>
                <a:gd name="T12" fmla="*/ 354 w 658"/>
                <a:gd name="T13" fmla="*/ 424 h 544"/>
                <a:gd name="T14" fmla="*/ 658 w 658"/>
                <a:gd name="T15" fmla="*/ 120 h 544"/>
                <a:gd name="T16" fmla="*/ 539 w 658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8" h="544">
                  <a:moveTo>
                    <a:pt x="539" y="0"/>
                  </a:moveTo>
                  <a:lnTo>
                    <a:pt x="234" y="305"/>
                  </a:lnTo>
                  <a:lnTo>
                    <a:pt x="119" y="190"/>
                  </a:lnTo>
                  <a:lnTo>
                    <a:pt x="0" y="309"/>
                  </a:lnTo>
                  <a:lnTo>
                    <a:pt x="115" y="424"/>
                  </a:lnTo>
                  <a:lnTo>
                    <a:pt x="234" y="544"/>
                  </a:lnTo>
                  <a:lnTo>
                    <a:pt x="354" y="424"/>
                  </a:lnTo>
                  <a:lnTo>
                    <a:pt x="658" y="12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A5AFAD2C-3C67-46B5-96CD-69D0B86C5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468" y="4273544"/>
              <a:ext cx="4077645" cy="556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 anchor="ctr">
              <a:spAutoFit/>
            </a:bodyPr>
            <a:lstStyle/>
            <a:p>
              <a:pPr defTabSz="1450904">
                <a:lnSpc>
                  <a:spcPct val="150000"/>
                </a:lnSpc>
              </a:pPr>
              <a:r>
                <a: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App’s features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F635D59-4FF6-466A-81FD-174EF57C401F}"/>
              </a:ext>
            </a:extLst>
          </p:cNvPr>
          <p:cNvSpPr/>
          <p:nvPr/>
        </p:nvSpPr>
        <p:spPr>
          <a:xfrm>
            <a:off x="6155267" y="1"/>
            <a:ext cx="6036733" cy="685799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65C95FA6-EDC3-4B6B-B518-680C5BC7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89" y="256884"/>
            <a:ext cx="4077645" cy="63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going to cover: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004C7-A574-429A-B97C-4CA685EDD9DF}"/>
              </a:ext>
            </a:extLst>
          </p:cNvPr>
          <p:cNvGrpSpPr/>
          <p:nvPr/>
        </p:nvGrpSpPr>
        <p:grpSpPr>
          <a:xfrm>
            <a:off x="535189" y="4368408"/>
            <a:ext cx="4839924" cy="556499"/>
            <a:chOff x="535189" y="4273544"/>
            <a:chExt cx="4839924" cy="556499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37717F4-63FA-4E04-A790-BA2EE9F30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89" y="4342555"/>
              <a:ext cx="510529" cy="424760"/>
            </a:xfrm>
            <a:custGeom>
              <a:avLst/>
              <a:gdLst>
                <a:gd name="T0" fmla="*/ 539 w 658"/>
                <a:gd name="T1" fmla="*/ 0 h 544"/>
                <a:gd name="T2" fmla="*/ 234 w 658"/>
                <a:gd name="T3" fmla="*/ 305 h 544"/>
                <a:gd name="T4" fmla="*/ 119 w 658"/>
                <a:gd name="T5" fmla="*/ 190 h 544"/>
                <a:gd name="T6" fmla="*/ 0 w 658"/>
                <a:gd name="T7" fmla="*/ 309 h 544"/>
                <a:gd name="T8" fmla="*/ 115 w 658"/>
                <a:gd name="T9" fmla="*/ 424 h 544"/>
                <a:gd name="T10" fmla="*/ 234 w 658"/>
                <a:gd name="T11" fmla="*/ 544 h 544"/>
                <a:gd name="T12" fmla="*/ 354 w 658"/>
                <a:gd name="T13" fmla="*/ 424 h 544"/>
                <a:gd name="T14" fmla="*/ 658 w 658"/>
                <a:gd name="T15" fmla="*/ 120 h 544"/>
                <a:gd name="T16" fmla="*/ 539 w 658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8" h="544">
                  <a:moveTo>
                    <a:pt x="539" y="0"/>
                  </a:moveTo>
                  <a:lnTo>
                    <a:pt x="234" y="305"/>
                  </a:lnTo>
                  <a:lnTo>
                    <a:pt x="119" y="190"/>
                  </a:lnTo>
                  <a:lnTo>
                    <a:pt x="0" y="309"/>
                  </a:lnTo>
                  <a:lnTo>
                    <a:pt x="115" y="424"/>
                  </a:lnTo>
                  <a:lnTo>
                    <a:pt x="234" y="544"/>
                  </a:lnTo>
                  <a:lnTo>
                    <a:pt x="354" y="424"/>
                  </a:lnTo>
                  <a:lnTo>
                    <a:pt x="658" y="12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43CC3504-B980-47FA-BC52-A3F598D6A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468" y="4273544"/>
              <a:ext cx="4077645" cy="556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 anchor="ctr">
              <a:spAutoFit/>
            </a:bodyPr>
            <a:lstStyle/>
            <a:p>
              <a:pPr defTabSz="1450904">
                <a:lnSpc>
                  <a:spcPct val="150000"/>
                </a:lnSpc>
              </a:pPr>
              <a:r>
                <a: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Machine learning model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6D2475-1512-4D50-94E9-214E93CDE445}"/>
              </a:ext>
            </a:extLst>
          </p:cNvPr>
          <p:cNvGrpSpPr/>
          <p:nvPr/>
        </p:nvGrpSpPr>
        <p:grpSpPr>
          <a:xfrm>
            <a:off x="544127" y="5294831"/>
            <a:ext cx="4839924" cy="556499"/>
            <a:chOff x="535189" y="4273544"/>
            <a:chExt cx="4839924" cy="556499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525055D-4DC2-4E0E-BE23-0815059D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89" y="4342555"/>
              <a:ext cx="510529" cy="424760"/>
            </a:xfrm>
            <a:custGeom>
              <a:avLst/>
              <a:gdLst>
                <a:gd name="T0" fmla="*/ 539 w 658"/>
                <a:gd name="T1" fmla="*/ 0 h 544"/>
                <a:gd name="T2" fmla="*/ 234 w 658"/>
                <a:gd name="T3" fmla="*/ 305 h 544"/>
                <a:gd name="T4" fmla="*/ 119 w 658"/>
                <a:gd name="T5" fmla="*/ 190 h 544"/>
                <a:gd name="T6" fmla="*/ 0 w 658"/>
                <a:gd name="T7" fmla="*/ 309 h 544"/>
                <a:gd name="T8" fmla="*/ 115 w 658"/>
                <a:gd name="T9" fmla="*/ 424 h 544"/>
                <a:gd name="T10" fmla="*/ 234 w 658"/>
                <a:gd name="T11" fmla="*/ 544 h 544"/>
                <a:gd name="T12" fmla="*/ 354 w 658"/>
                <a:gd name="T13" fmla="*/ 424 h 544"/>
                <a:gd name="T14" fmla="*/ 658 w 658"/>
                <a:gd name="T15" fmla="*/ 120 h 544"/>
                <a:gd name="T16" fmla="*/ 539 w 658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8" h="544">
                  <a:moveTo>
                    <a:pt x="539" y="0"/>
                  </a:moveTo>
                  <a:lnTo>
                    <a:pt x="234" y="305"/>
                  </a:lnTo>
                  <a:lnTo>
                    <a:pt x="119" y="190"/>
                  </a:lnTo>
                  <a:lnTo>
                    <a:pt x="0" y="309"/>
                  </a:lnTo>
                  <a:lnTo>
                    <a:pt x="115" y="424"/>
                  </a:lnTo>
                  <a:lnTo>
                    <a:pt x="234" y="544"/>
                  </a:lnTo>
                  <a:lnTo>
                    <a:pt x="354" y="424"/>
                  </a:lnTo>
                  <a:lnTo>
                    <a:pt x="658" y="12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22C7631E-7FC6-4F3C-93D9-B90F0296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468" y="4273544"/>
              <a:ext cx="4077645" cy="556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 anchor="ctr">
              <a:spAutoFit/>
            </a:bodyPr>
            <a:lstStyle/>
            <a:p>
              <a:pPr defTabSz="1450904">
                <a:lnSpc>
                  <a:spcPct val="150000"/>
                </a:lnSpc>
              </a:pPr>
              <a:r>
                <a: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Testing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9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277708" y="3533518"/>
            <a:ext cx="4019219" cy="2007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77709" y="3544344"/>
            <a:ext cx="3758746" cy="174492"/>
          </a:xfrm>
          <a:prstGeom prst="roundRect">
            <a:avLst>
              <a:gd name="adj" fmla="val 50000"/>
            </a:avLst>
          </a:prstGeom>
          <a:gradFill>
            <a:gsLst>
              <a:gs pos="17000">
                <a:schemeClr val="accent1"/>
              </a:gs>
              <a:gs pos="81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95%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65854" y="3184064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use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277708" y="4198567"/>
            <a:ext cx="4019219" cy="2007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277709" y="4198507"/>
            <a:ext cx="4019218" cy="200716"/>
          </a:xfrm>
          <a:prstGeom prst="roundRect">
            <a:avLst>
              <a:gd name="adj" fmla="val 50000"/>
            </a:avLst>
          </a:prstGeom>
          <a:gradFill>
            <a:gsLst>
              <a:gs pos="17000">
                <a:schemeClr val="accent1"/>
              </a:gs>
              <a:gs pos="81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5854" y="3849113"/>
            <a:ext cx="1877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Disease diagnosis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92876" y="4905233"/>
            <a:ext cx="4019219" cy="2007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92878" y="4889840"/>
            <a:ext cx="3488232" cy="216109"/>
          </a:xfrm>
          <a:prstGeom prst="roundRect">
            <a:avLst>
              <a:gd name="adj" fmla="val 50000"/>
            </a:avLst>
          </a:prstGeom>
          <a:gradFill>
            <a:gsLst>
              <a:gs pos="17000">
                <a:schemeClr val="accent1"/>
              </a:gs>
              <a:gs pos="81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1022" y="4555779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UI/UX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292876" y="5570282"/>
            <a:ext cx="4019219" cy="2007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292877" y="5554889"/>
            <a:ext cx="3488232" cy="216109"/>
          </a:xfrm>
          <a:prstGeom prst="roundRect">
            <a:avLst>
              <a:gd name="adj" fmla="val 50000"/>
            </a:avLst>
          </a:prstGeom>
          <a:gradFill>
            <a:gsLst>
              <a:gs pos="17000">
                <a:schemeClr val="accent1"/>
              </a:gs>
              <a:gs pos="81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1022" y="5220828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and comfortable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743CB09-44DA-4C06-8AB5-B4F3E075F8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r="22569"/>
          <a:stretch/>
        </p:blipFill>
        <p:spPr>
          <a:xfrm>
            <a:off x="7410891" y="839387"/>
            <a:ext cx="3758746" cy="5138511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2724EA-0E23-4B9C-93A2-1EE6CB0D8907}"/>
              </a:ext>
            </a:extLst>
          </p:cNvPr>
          <p:cNvSpPr txBox="1"/>
          <p:nvPr/>
        </p:nvSpPr>
        <p:spPr>
          <a:xfrm>
            <a:off x="1277709" y="1430170"/>
            <a:ext cx="4927148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of this app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B691DA-74C8-4A65-A686-0E9259D76424}"/>
              </a:ext>
            </a:extLst>
          </p:cNvPr>
          <p:cNvSpPr/>
          <p:nvPr/>
        </p:nvSpPr>
        <p:spPr>
          <a:xfrm>
            <a:off x="7426059" y="839387"/>
            <a:ext cx="3743578" cy="5138512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53B3A1-C2ED-4D55-94BE-C71F5D5AB8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5" b="29665"/>
          <a:stretch/>
        </p:blipFill>
        <p:spPr>
          <a:xfrm>
            <a:off x="0" y="3181657"/>
            <a:ext cx="12192000" cy="3676343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A5A8F-5586-45C0-9653-95BE5564492D}"/>
              </a:ext>
            </a:extLst>
          </p:cNvPr>
          <p:cNvSpPr/>
          <p:nvPr/>
        </p:nvSpPr>
        <p:spPr>
          <a:xfrm>
            <a:off x="1" y="3181657"/>
            <a:ext cx="12191999" cy="3676343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A0B0-F38D-4014-A8FB-A1EF98486702}"/>
              </a:ext>
            </a:extLst>
          </p:cNvPr>
          <p:cNvSpPr txBox="1"/>
          <p:nvPr/>
        </p:nvSpPr>
        <p:spPr>
          <a:xfrm>
            <a:off x="752476" y="476601"/>
            <a:ext cx="1067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Design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8EDBC-9B7D-4855-A3C9-C02BE9582450}"/>
              </a:ext>
            </a:extLst>
          </p:cNvPr>
          <p:cNvSpPr/>
          <p:nvPr/>
        </p:nvSpPr>
        <p:spPr>
          <a:xfrm>
            <a:off x="272143" y="1260698"/>
            <a:ext cx="11789228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knowing abilities of each individuals, we started the design process.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ERD and Wireframe design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Deciding about what kind of design technologies we want to use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Programming, creating and testing!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357EE1-DE0B-487A-8FF0-2B762A9A7695}"/>
              </a:ext>
            </a:extLst>
          </p:cNvPr>
          <p:cNvSpPr/>
          <p:nvPr/>
        </p:nvSpPr>
        <p:spPr>
          <a:xfrm rot="10800000">
            <a:off x="4600071" y="3301816"/>
            <a:ext cx="2979868" cy="1515066"/>
          </a:xfrm>
          <a:custGeom>
            <a:avLst/>
            <a:gdLst>
              <a:gd name="connsiteX0" fmla="*/ 2979868 w 2979868"/>
              <a:gd name="connsiteY0" fmla="*/ 1515066 h 1515066"/>
              <a:gd name="connsiteX1" fmla="*/ 2733370 w 2979868"/>
              <a:gd name="connsiteY1" fmla="*/ 1515066 h 1515066"/>
              <a:gd name="connsiteX2" fmla="*/ 1479176 w 2979868"/>
              <a:gd name="connsiteY2" fmla="*/ 239716 h 1515066"/>
              <a:gd name="connsiteX3" fmla="*/ 224981 w 2979868"/>
              <a:gd name="connsiteY3" fmla="*/ 1515066 h 1515066"/>
              <a:gd name="connsiteX4" fmla="*/ 0 w 2979868"/>
              <a:gd name="connsiteY4" fmla="*/ 1515066 h 1515066"/>
              <a:gd name="connsiteX5" fmla="*/ 1489934 w 2979868"/>
              <a:gd name="connsiteY5" fmla="*/ 0 h 1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868" h="1515066">
                <a:moveTo>
                  <a:pt x="2979868" y="1515066"/>
                </a:moveTo>
                <a:lnTo>
                  <a:pt x="2733370" y="1515066"/>
                </a:lnTo>
                <a:lnTo>
                  <a:pt x="1479176" y="239716"/>
                </a:lnTo>
                <a:lnTo>
                  <a:pt x="224981" y="1515066"/>
                </a:lnTo>
                <a:lnTo>
                  <a:pt x="0" y="1515066"/>
                </a:lnTo>
                <a:lnTo>
                  <a:pt x="1489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89EBAA-9F5B-4570-A94D-7488EE5B086E}"/>
              </a:ext>
            </a:extLst>
          </p:cNvPr>
          <p:cNvSpPr/>
          <p:nvPr/>
        </p:nvSpPr>
        <p:spPr>
          <a:xfrm rot="10800000">
            <a:off x="5072360" y="3090879"/>
            <a:ext cx="2035290" cy="10348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5092" y="992864"/>
            <a:ext cx="8661816" cy="4872272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6655" y="5229324"/>
            <a:ext cx="20602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Quote Slide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7AFC-6B56-41D9-90D1-6FF511957D6E}"/>
              </a:ext>
            </a:extLst>
          </p:cNvPr>
          <p:cNvSpPr/>
          <p:nvPr/>
        </p:nvSpPr>
        <p:spPr>
          <a:xfrm>
            <a:off x="1948544" y="2039035"/>
            <a:ext cx="81969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 not important that you’re sick!</a:t>
            </a:r>
          </a:p>
          <a:p>
            <a:pPr algn="ctr"/>
            <a:r>
              <a:rPr lang="en-US" sz="4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 sick that you’re important!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Hosein Mirhoseini</a:t>
            </a:r>
          </a:p>
        </p:txBody>
      </p:sp>
    </p:spTree>
    <p:extLst>
      <p:ext uri="{BB962C8B-B14F-4D97-AF65-F5344CB8AC3E}">
        <p14:creationId xmlns:p14="http://schemas.microsoft.com/office/powerpoint/2010/main" val="32888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98F03D4-2C54-49CE-AAAB-6597706EAA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7" r="19357"/>
          <a:stretch/>
        </p:blipFill>
        <p:spPr>
          <a:xfrm>
            <a:off x="6209574" y="478565"/>
            <a:ext cx="5452217" cy="5935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0CCAA-DECE-4C0C-9CF2-0642CCAD51A5}"/>
              </a:ext>
            </a:extLst>
          </p:cNvPr>
          <p:cNvSpPr txBox="1"/>
          <p:nvPr/>
        </p:nvSpPr>
        <p:spPr>
          <a:xfrm>
            <a:off x="530210" y="1276701"/>
            <a:ext cx="4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App’s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ED79A7-5229-4055-889B-E55FE3290B3E}"/>
              </a:ext>
            </a:extLst>
          </p:cNvPr>
          <p:cNvSpPr/>
          <p:nvPr/>
        </p:nvSpPr>
        <p:spPr>
          <a:xfrm>
            <a:off x="948573" y="2699695"/>
            <a:ext cx="4318016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medical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2580A-5714-49A5-9187-48A9C0D8D207}"/>
              </a:ext>
            </a:extLst>
          </p:cNvPr>
          <p:cNvSpPr/>
          <p:nvPr/>
        </p:nvSpPr>
        <p:spPr>
          <a:xfrm>
            <a:off x="948573" y="3139147"/>
            <a:ext cx="4318016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Booking doctor appointment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EB4D5-C793-44AD-9DA0-96C4D27B5F51}"/>
              </a:ext>
            </a:extLst>
          </p:cNvPr>
          <p:cNvSpPr/>
          <p:nvPr/>
        </p:nvSpPr>
        <p:spPr>
          <a:xfrm>
            <a:off x="948573" y="3561507"/>
            <a:ext cx="4318016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Chatting with doctors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4E1159-A924-45F4-9378-0698833D125D}"/>
              </a:ext>
            </a:extLst>
          </p:cNvPr>
          <p:cNvSpPr/>
          <p:nvPr/>
        </p:nvSpPr>
        <p:spPr>
          <a:xfrm>
            <a:off x="948573" y="4000959"/>
            <a:ext cx="4318016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Reliable test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42DF8-721C-4C1E-B092-2BEC48358B69}"/>
              </a:ext>
            </a:extLst>
          </p:cNvPr>
          <p:cNvSpPr/>
          <p:nvPr/>
        </p:nvSpPr>
        <p:spPr>
          <a:xfrm>
            <a:off x="948573" y="4423319"/>
            <a:ext cx="4318016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Medical facts! (Exciting requirements)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8F4BA5FC-081C-43E2-B604-D71D0E5AE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209" y="2778809"/>
            <a:ext cx="365760" cy="36576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53E9146-9073-4874-9D26-B6EA6143B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3195747"/>
            <a:ext cx="365760" cy="36576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5679841-E7F5-499E-92CD-25865ED3B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3612685"/>
            <a:ext cx="365760" cy="36576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8FE4338-81C5-479C-A773-EBFE1A5C8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4029623"/>
            <a:ext cx="365760" cy="36576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5DC55338-42A2-4F77-A198-943C9866D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4479919"/>
            <a:ext cx="365760" cy="365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A497EB-214B-4715-B857-458EC9A328B8}"/>
              </a:ext>
            </a:extLst>
          </p:cNvPr>
          <p:cNvSpPr/>
          <p:nvPr/>
        </p:nvSpPr>
        <p:spPr>
          <a:xfrm>
            <a:off x="620957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FDB841-35B9-4FF5-9EA4-A48EDA71CB2F}"/>
              </a:ext>
            </a:extLst>
          </p:cNvPr>
          <p:cNvSpPr/>
          <p:nvPr/>
        </p:nvSpPr>
        <p:spPr>
          <a:xfrm>
            <a:off x="530209" y="5370119"/>
            <a:ext cx="4318016" cy="31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You can find all the details in final report of project!</a:t>
            </a:r>
          </a:p>
        </p:txBody>
      </p:sp>
    </p:spTree>
    <p:extLst>
      <p:ext uri="{BB962C8B-B14F-4D97-AF65-F5344CB8AC3E}">
        <p14:creationId xmlns:p14="http://schemas.microsoft.com/office/powerpoint/2010/main" val="20940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0210" y="3048543"/>
            <a:ext cx="11455313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sure our core competencies here is out machine learning model! Imagine you don’t need to visit a doctor for every little symptoms. Or search google and says that you might have cancer!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with all our confidence we can say we NAIL IT HERE.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we find the best dataset for this prepose! 132 symptoms and 500 cases!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we find the best machine learning algorithm which is “Decision tree”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end, you can see the result: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1A17F8E-BA49-45DB-A988-3C12EB76A6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0" b="11540"/>
          <a:stretch/>
        </p:blipFill>
        <p:spPr>
          <a:xfrm>
            <a:off x="4129547" y="825910"/>
            <a:ext cx="8062453" cy="2067192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244561-24A6-4222-B0DE-4BD59491DD1B}"/>
              </a:ext>
            </a:extLst>
          </p:cNvPr>
          <p:cNvSpPr txBox="1"/>
          <p:nvPr/>
        </p:nvSpPr>
        <p:spPr>
          <a:xfrm>
            <a:off x="530210" y="886736"/>
            <a:ext cx="3451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Machine Learning</a:t>
            </a:r>
          </a:p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2C55A-7120-4358-8E46-A921E33D31C2}"/>
              </a:ext>
            </a:extLst>
          </p:cNvPr>
          <p:cNvSpPr/>
          <p:nvPr/>
        </p:nvSpPr>
        <p:spPr>
          <a:xfrm>
            <a:off x="4129547" y="825910"/>
            <a:ext cx="8062453" cy="2067192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51AE0-5C12-4EA0-AAA7-92F76A30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268" y="5442225"/>
            <a:ext cx="5915604" cy="6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9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75987B6-7513-4058-A93C-746FCB3456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9" b="13679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446E91-003F-4028-826D-C8C2229260D8}"/>
              </a:ext>
            </a:extLst>
          </p:cNvPr>
          <p:cNvSpPr/>
          <p:nvPr/>
        </p:nvSpPr>
        <p:spPr>
          <a:xfrm>
            <a:off x="52129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4D98-83F0-4A16-9004-F18883827B3A}"/>
              </a:ext>
            </a:extLst>
          </p:cNvPr>
          <p:cNvSpPr txBox="1"/>
          <p:nvPr/>
        </p:nvSpPr>
        <p:spPr>
          <a:xfrm>
            <a:off x="6763611" y="1856804"/>
            <a:ext cx="490709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Testing</a:t>
            </a:r>
          </a:p>
          <a:p>
            <a:endParaRPr lang="en-US" sz="3200" b="1" dirty="0">
              <a:latin typeface="Open Sans" panose="020B0606030504020204" pitchFamily="34" charset="0"/>
              <a:ea typeface="Open Sans Extrabold" panose="020B09060308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In this project we had two kind of tests.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API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User Test</a:t>
            </a:r>
          </a:p>
        </p:txBody>
      </p:sp>
    </p:spTree>
    <p:extLst>
      <p:ext uri="{BB962C8B-B14F-4D97-AF65-F5344CB8AC3E}">
        <p14:creationId xmlns:p14="http://schemas.microsoft.com/office/powerpoint/2010/main" val="27634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0010-business-presentation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473</Words>
  <Application>Microsoft Office PowerPoint</Application>
  <PresentationFormat>Widescreen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30010-business-presentation-1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30010-business-presentation-1</dc:title>
  <dc:creator>Hosein Mirhoseini</dc:creator>
  <cp:lastModifiedBy>Hosein Mirhoseini</cp:lastModifiedBy>
  <cp:revision>38</cp:revision>
  <dcterms:created xsi:type="dcterms:W3CDTF">2020-03-22T07:32:46Z</dcterms:created>
  <dcterms:modified xsi:type="dcterms:W3CDTF">2023-01-25T16:07:16Z</dcterms:modified>
</cp:coreProperties>
</file>