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62" r:id="rId2"/>
    <p:sldId id="256" r:id="rId3"/>
    <p:sldId id="263" r:id="rId4"/>
    <p:sldId id="268" r:id="rId5"/>
    <p:sldId id="264" r:id="rId6"/>
    <p:sldId id="265" r:id="rId7"/>
    <p:sldId id="266" r:id="rId8"/>
    <p:sldId id="267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20"/>
    <p:restoredTop sz="94638"/>
  </p:normalViewPr>
  <p:slideViewPr>
    <p:cSldViewPr snapToGrid="0" snapToObjects="1">
      <p:cViewPr varScale="1">
        <p:scale>
          <a:sx n="113" d="100"/>
          <a:sy n="113" d="100"/>
        </p:scale>
        <p:origin x="1728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C1CB70-9835-264A-B26E-F3388CC8A776}" type="datetimeFigureOut">
              <a:rPr lang="en-TR" smtClean="0"/>
              <a:t>28.07.2025</a:t>
            </a:fld>
            <a:endParaRPr lang="en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C6A9F6-7814-9A42-BDD8-C3A41A8B9D4B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8396350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C6A9F6-7814-9A42-BDD8-C3A41A8B9D4B}" type="slidenum">
              <a:rPr lang="en-TR" smtClean="0"/>
              <a:t>3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39298888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7/28/25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7/28/25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7/28/25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7/28/25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logo of a university&#10;&#10;AI-generated content may be incorrect.">
            <a:extLst>
              <a:ext uri="{FF2B5EF4-FFF2-40B4-BE49-F238E27FC236}">
                <a16:creationId xmlns:a16="http://schemas.microsoft.com/office/drawing/2014/main" id="{A6000B08-BE64-DA25-87D5-91F9716C4F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6392" y="777631"/>
            <a:ext cx="2471217" cy="185123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B7E927C-1A5E-0E23-78A5-5C54EF703A3A}"/>
              </a:ext>
            </a:extLst>
          </p:cNvPr>
          <p:cNvSpPr txBox="1"/>
          <p:nvPr/>
        </p:nvSpPr>
        <p:spPr>
          <a:xfrm>
            <a:off x="668216" y="3215473"/>
            <a:ext cx="780756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BIL 470</a:t>
            </a:r>
          </a:p>
          <a:p>
            <a:pPr algn="ctr"/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Spam E-</a:t>
            </a:r>
            <a:r>
              <a:rPr lang="en-US" b="1" dirty="0" err="1">
                <a:latin typeface="Segoe UI" panose="020B0502040204020203" pitchFamily="34" charset="0"/>
                <a:cs typeface="Segoe UI" panose="020B0502040204020203" pitchFamily="34" charset="0"/>
              </a:rPr>
              <a:t>posta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 err="1">
                <a:latin typeface="Segoe UI" panose="020B0502040204020203" pitchFamily="34" charset="0"/>
                <a:cs typeface="Segoe UI" panose="020B0502040204020203" pitchFamily="34" charset="0"/>
              </a:rPr>
              <a:t>ve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 SMS </a:t>
            </a:r>
            <a:r>
              <a:rPr lang="en-US" b="1" dirty="0" err="1">
                <a:latin typeface="Segoe UI" panose="020B0502040204020203" pitchFamily="34" charset="0"/>
                <a:cs typeface="Segoe UI" panose="020B0502040204020203" pitchFamily="34" charset="0"/>
              </a:rPr>
              <a:t>Sınıflandırma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 err="1">
                <a:latin typeface="Segoe UI" panose="020B0502040204020203" pitchFamily="34" charset="0"/>
                <a:cs typeface="Segoe UI" panose="020B0502040204020203" pitchFamily="34" charset="0"/>
              </a:rPr>
              <a:t>Sistemi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endParaRPr lang="en-TR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n-TR" dirty="0">
                <a:latin typeface="Segoe UI" panose="020B0502040204020203" pitchFamily="34" charset="0"/>
                <a:cs typeface="Segoe UI" panose="020B0502040204020203" pitchFamily="34" charset="0"/>
              </a:rPr>
              <a:t>Ahmet Yasin Aydın</a:t>
            </a:r>
          </a:p>
          <a:p>
            <a:pPr algn="ctr"/>
            <a:endParaRPr lang="en-TR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n-TR" dirty="0">
                <a:latin typeface="Segoe UI" panose="020B0502040204020203" pitchFamily="34" charset="0"/>
                <a:cs typeface="Segoe UI" panose="020B0502040204020203" pitchFamily="34" charset="0"/>
              </a:rPr>
              <a:t>191101079</a:t>
            </a:r>
          </a:p>
          <a:p>
            <a:pPr algn="ctr"/>
            <a:endParaRPr lang="en-TR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n-TR" dirty="0">
                <a:latin typeface="Segoe UI" panose="020B0502040204020203" pitchFamily="34" charset="0"/>
                <a:cs typeface="Segoe UI" panose="020B0502040204020203" pitchFamily="34" charset="0"/>
              </a:rPr>
              <a:t>Temmuz 2025</a:t>
            </a:r>
          </a:p>
        </p:txBody>
      </p:sp>
    </p:spTree>
    <p:extLst>
      <p:ext uri="{BB962C8B-B14F-4D97-AF65-F5344CB8AC3E}">
        <p14:creationId xmlns:p14="http://schemas.microsoft.com/office/powerpoint/2010/main" val="1491417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sz="3600" b="1" dirty="0">
                <a:latin typeface="Segoe UI" panose="020B0502040204020203" pitchFamily="34" charset="0"/>
                <a:cs typeface="Segoe UI" panose="020B0502040204020203" pitchFamily="34" charset="0"/>
              </a:rPr>
              <a:t>Amaç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5278"/>
            <a:ext cx="8229600" cy="16454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Bu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projede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kısa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metin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tabanlı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spam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tespiti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problemi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ele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alındı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</a:p>
          <a:p>
            <a:pPr marL="0" indent="0">
              <a:buNone/>
            </a:pP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Amacım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, hem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klasik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makine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öğrenmesi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yöntemleriyle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hem de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sıralı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bilgiyi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öğrenen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RNN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tabanlı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derin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modellerle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spam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mesajları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doğru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şekilde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sınıflandırmak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</a:p>
          <a:p>
            <a:pPr marL="0" indent="0">
              <a:buNone/>
            </a:pP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sz="3600" dirty="0">
              <a:latin typeface="Segoe UI" panose="020B0502040204020203" pitchFamily="34" charset="0"/>
              <a:ea typeface="+mj-ea"/>
              <a:cs typeface="Segoe UI" panose="020B0502040204020203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9CC26CF-11FD-F120-C083-39ECCBB570F2}"/>
              </a:ext>
            </a:extLst>
          </p:cNvPr>
          <p:cNvSpPr txBox="1">
            <a:spLocks/>
          </p:cNvSpPr>
          <p:nvPr/>
        </p:nvSpPr>
        <p:spPr>
          <a:xfrm>
            <a:off x="457200" y="28575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>
                <a:latin typeface="Segoe UI" panose="020B0502040204020203" pitchFamily="34" charset="0"/>
                <a:cs typeface="Segoe UI" panose="020B0502040204020203" pitchFamily="34" charset="0"/>
              </a:rPr>
              <a:t>Veri Seti </a:t>
            </a:r>
            <a:r>
              <a:rPr lang="en-US" sz="36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ve</a:t>
            </a:r>
            <a:r>
              <a:rPr lang="en-US" sz="36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6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Öznitelikler</a:t>
            </a:r>
            <a:endParaRPr lang="en-US" sz="36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EEFD3B8-C5B1-E324-CF00-CC7D2D45BBED}"/>
              </a:ext>
            </a:extLst>
          </p:cNvPr>
          <p:cNvSpPr txBox="1">
            <a:spLocks/>
          </p:cNvSpPr>
          <p:nvPr/>
        </p:nvSpPr>
        <p:spPr>
          <a:xfrm>
            <a:off x="457200" y="4435090"/>
            <a:ext cx="8229600" cy="16454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sz="3600" dirty="0">
              <a:latin typeface="Segoe UI" panose="020B0502040204020203" pitchFamily="34" charset="0"/>
              <a:ea typeface="+mj-ea"/>
              <a:cs typeface="Segoe UI" panose="020B0502040204020203" pitchFamily="34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0A33000-922B-BAA6-8757-ABA89215203A}"/>
              </a:ext>
            </a:extLst>
          </p:cNvPr>
          <p:cNvSpPr txBox="1">
            <a:spLocks/>
          </p:cNvSpPr>
          <p:nvPr/>
        </p:nvSpPr>
        <p:spPr>
          <a:xfrm>
            <a:off x="457200" y="3867304"/>
            <a:ext cx="8229600" cy="16454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Spam SMS Collection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veri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seti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kullanıldı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toplamda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5567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mesaj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içeriyor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. Her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mesaj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‘spam’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ya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da ‘ham’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olarak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etiketlenmiş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Önce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temel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temizleme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adımları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uygulandı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küçük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harfe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çevirme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, link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ve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sayıların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maskelenmesi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noktalama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temizliği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Ardından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hem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klasik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yöntemler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için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TF-IDF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vektörleri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hem de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özel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olarak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uzunluk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rakam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sayısı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, spam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kelime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oranı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gibi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öznitelikler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çıkarıldı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763A22-FDDE-5CE6-828A-D4044E182F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1DD14-4B6E-3367-BFAA-C5659183F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Yöntem</a:t>
            </a:r>
            <a:r>
              <a:rPr lang="en-US" sz="3600" b="1" dirty="0">
                <a:latin typeface="Segoe UI" panose="020B0502040204020203" pitchFamily="34" charset="0"/>
                <a:cs typeface="Segoe UI" panose="020B0502040204020203" pitchFamily="34" charset="0"/>
              </a:rPr>
              <a:t> 1: </a:t>
            </a:r>
            <a:r>
              <a:rPr lang="en-US" sz="36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Klasik</a:t>
            </a:r>
            <a:r>
              <a:rPr lang="en-US" sz="36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6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Makine</a:t>
            </a:r>
            <a:r>
              <a:rPr lang="en-US" sz="36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6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Öğrenmesi</a:t>
            </a:r>
            <a:endParaRPr sz="36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2AFB77-B89C-154A-06B1-63AA7B7F7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76195"/>
            <a:ext cx="8229600" cy="4703829"/>
          </a:xfrm>
        </p:spPr>
        <p:txBody>
          <a:bodyPr>
            <a:noAutofit/>
          </a:bodyPr>
          <a:lstStyle/>
          <a:p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Klasik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makine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öğrenmesi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yöntemlerini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uygularken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yalnızca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TF-IDF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vektörleştirme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yapmadım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Ek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olarak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, her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mesaj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için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bazı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yapısal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ve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içerik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temelli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istatistiksel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öznitelikler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çıkardım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Bunlar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mesaj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uzunluğu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kelime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sayısı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büyük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harf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oranı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ünlem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sayısı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rakam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sayısı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ve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mesajda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geçen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spam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kelime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sayısıydı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</a:p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Bu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öznitelikleri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TF-IDF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ile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birleştirerek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; Random Forest,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LinearSVC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, AdaBoost, MLP, KNN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ve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toplu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model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olan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Ensemble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Voting’i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eğittim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</a:p>
          <a:p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Özniteliklerin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katkısını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Random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Forest’ın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feature importance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değerleri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üzerinden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analiz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ettim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</a:p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En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faydalı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iki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öznitelik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: spam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kelime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sayısı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ve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büyük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harf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oranı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oldu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Özellikle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spam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anahtar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kelimeler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içeren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mesajlar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modelin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en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kolay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tanıdığı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örneklerdi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</a:p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Buna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karşılık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mesaj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uzunluğu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ve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rakam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sayısı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gibi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özniteliklerin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katkısı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oldukça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sınırlı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kaldı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</a:p>
          <a:p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3D58553-9041-A4C3-69C5-86422C099B2D}"/>
              </a:ext>
            </a:extLst>
          </p:cNvPr>
          <p:cNvSpPr txBox="1">
            <a:spLocks/>
          </p:cNvSpPr>
          <p:nvPr/>
        </p:nvSpPr>
        <p:spPr>
          <a:xfrm>
            <a:off x="457200" y="4435090"/>
            <a:ext cx="8229600" cy="16454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sz="3600" dirty="0">
              <a:latin typeface="Segoe UI" panose="020B0502040204020203" pitchFamily="34" charset="0"/>
              <a:ea typeface="+mj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6961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B10CCE-A56B-3A1C-AA53-562691915C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5D9C5-0AD6-52CA-E228-4C06A54C7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Yöntem</a:t>
            </a:r>
            <a:r>
              <a:rPr lang="en-US" sz="3600" b="1" dirty="0">
                <a:latin typeface="Segoe UI" panose="020B0502040204020203" pitchFamily="34" charset="0"/>
                <a:cs typeface="Segoe UI" panose="020B0502040204020203" pitchFamily="34" charset="0"/>
              </a:rPr>
              <a:t> 1: </a:t>
            </a:r>
            <a:r>
              <a:rPr lang="en-US" sz="36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Klasik</a:t>
            </a:r>
            <a:r>
              <a:rPr lang="en-US" sz="36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6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Makine</a:t>
            </a:r>
            <a:r>
              <a:rPr lang="en-US" sz="36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6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Öğrenmesi</a:t>
            </a:r>
            <a:endParaRPr sz="36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D9FE42E-3DA8-8E1C-BC42-DF6523D24C9F}"/>
              </a:ext>
            </a:extLst>
          </p:cNvPr>
          <p:cNvSpPr txBox="1">
            <a:spLocks/>
          </p:cNvSpPr>
          <p:nvPr/>
        </p:nvSpPr>
        <p:spPr>
          <a:xfrm>
            <a:off x="457200" y="4435090"/>
            <a:ext cx="8229600" cy="16454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sz="3600" dirty="0">
              <a:latin typeface="Segoe UI" panose="020B0502040204020203" pitchFamily="34" charset="0"/>
              <a:ea typeface="+mj-ea"/>
              <a:cs typeface="Segoe UI" panose="020B0502040204020203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8E7FB85-84C0-5C64-CAAF-DB1AEC2308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0919097"/>
              </p:ext>
            </p:extLst>
          </p:nvPr>
        </p:nvGraphicFramePr>
        <p:xfrm>
          <a:off x="457200" y="1874770"/>
          <a:ext cx="8229600" cy="2560320"/>
        </p:xfrm>
        <a:graphic>
          <a:graphicData uri="http://schemas.openxmlformats.org/drawingml/2006/table">
            <a:tbl>
              <a:tblPr/>
              <a:tblGrid>
                <a:gridCol w="2057400">
                  <a:extLst>
                    <a:ext uri="{9D8B030D-6E8A-4147-A177-3AD203B41FA5}">
                      <a16:colId xmlns:a16="http://schemas.microsoft.com/office/drawing/2014/main" val="2045791229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879592854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1298434507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8309578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Model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Accuracy</a:t>
                      </a:r>
                      <a:endParaRPr lang="en-US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F1-Score</a:t>
                      </a:r>
                      <a:endParaRPr lang="en-US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AUC</a:t>
                      </a:r>
                      <a:endParaRPr lang="en-US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90792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Random Forest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TR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0.991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TR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0.991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TR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0.997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87534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LinearSVC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TR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0.990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TR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0.990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TR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0.996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83983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AdaBoost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TR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0.965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TR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0.963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TR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0.980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20451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MLP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TR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0.985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TR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0.985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TR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0.993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12422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KNN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TR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0.945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TR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0.940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TR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0.960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37543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Ensemble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TR" b="1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0.993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TR" b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0.993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TR" b="1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0.998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567289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4AABFAC0-BAA9-B7F4-C802-4B2FE5451A42}"/>
              </a:ext>
            </a:extLst>
          </p:cNvPr>
          <p:cNvSpPr txBox="1"/>
          <p:nvPr/>
        </p:nvSpPr>
        <p:spPr>
          <a:xfrm>
            <a:off x="457200" y="1413105"/>
            <a:ext cx="4320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R" sz="2400" b="1" u="sng" dirty="0">
                <a:latin typeface="Segoe UI" panose="020B0502040204020203" pitchFamily="34" charset="0"/>
                <a:cs typeface="Segoe UI" panose="020B0502040204020203" pitchFamily="34" charset="0"/>
              </a:rPr>
              <a:t>Performans</a:t>
            </a:r>
          </a:p>
        </p:txBody>
      </p:sp>
    </p:spTree>
    <p:extLst>
      <p:ext uri="{BB962C8B-B14F-4D97-AF65-F5344CB8AC3E}">
        <p14:creationId xmlns:p14="http://schemas.microsoft.com/office/powerpoint/2010/main" val="1794459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F1A6F5-798E-89E8-74CC-7822270467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68C6F-5300-E345-1C03-E33EB9A29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sz="36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Yöntem</a:t>
            </a:r>
            <a:r>
              <a:rPr lang="en-US" sz="3600" b="1" dirty="0">
                <a:latin typeface="Segoe UI" panose="020B0502040204020203" pitchFamily="34" charset="0"/>
                <a:cs typeface="Segoe UI" panose="020B0502040204020203" pitchFamily="34" charset="0"/>
              </a:rPr>
              <a:t> 2: </a:t>
            </a:r>
            <a:r>
              <a:rPr lang="en-US" sz="3600" b="1" dirty="0" err="1"/>
              <a:t>SimpleRNN</a:t>
            </a:r>
            <a:r>
              <a:rPr lang="en-US" sz="3600" b="1" dirty="0"/>
              <a:t> </a:t>
            </a:r>
            <a:r>
              <a:rPr lang="en-US" sz="3600" b="1" dirty="0" err="1"/>
              <a:t>Yöntemi</a:t>
            </a:r>
            <a:r>
              <a:rPr lang="en-US" sz="3600" b="1" dirty="0"/>
              <a:t> </a:t>
            </a:r>
            <a:r>
              <a:rPr lang="en-US" sz="3600" b="1" dirty="0" err="1"/>
              <a:t>ve</a:t>
            </a:r>
            <a:r>
              <a:rPr lang="en-US" sz="3600" b="1" dirty="0"/>
              <a:t> </a:t>
            </a:r>
            <a:r>
              <a:rPr lang="en-US" sz="3600" b="1" dirty="0" err="1"/>
              <a:t>Sonuçları</a:t>
            </a:r>
            <a:r>
              <a:rPr lang="en-US" sz="3600" b="1" dirty="0"/>
              <a:t> </a:t>
            </a:r>
            <a:endParaRPr sz="36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4A3DCC-2706-29C2-008C-0FA63EB1CF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26149"/>
            <a:ext cx="8229600" cy="164541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İkinci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yöntemde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klasik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modellerin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kelime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sırasını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öğrenememesi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sorununu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çözmek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için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SimpleRNN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kullandım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</a:p>
          <a:p>
            <a:pPr marL="0" indent="0">
              <a:buNone/>
            </a:pPr>
            <a:b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Her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metin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tokenize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edilerek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100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kelime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uzunluğuna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pad’lendi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Gömme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(embedding)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katmanı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ile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kelimeler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vektörleştirildi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Ardından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SimpleRNN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ile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sıralı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yapı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işlendi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</a:p>
          <a:p>
            <a:pPr marL="0" indent="0">
              <a:buNone/>
            </a:pPr>
            <a:b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Ayrıca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klasik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yöntemden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kalan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6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ekstra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özniteliği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, RNN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katmanının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çıktısıyla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birleştirerek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sınıflandırmayı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yaptım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CD1E36C-F795-663B-C1E0-89B1D62C891D}"/>
              </a:ext>
            </a:extLst>
          </p:cNvPr>
          <p:cNvSpPr txBox="1">
            <a:spLocks/>
          </p:cNvSpPr>
          <p:nvPr/>
        </p:nvSpPr>
        <p:spPr>
          <a:xfrm>
            <a:off x="457200" y="4435090"/>
            <a:ext cx="8229600" cy="16454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sz="3600" dirty="0">
              <a:latin typeface="Segoe UI" panose="020B0502040204020203" pitchFamily="34" charset="0"/>
              <a:ea typeface="+mj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19452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539E21-4149-FF05-54C2-3176E0A57D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D0C52-D347-4378-74AD-30ECBD0A2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sz="36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Yöntem</a:t>
            </a:r>
            <a:r>
              <a:rPr lang="en-US" sz="3600" b="1" dirty="0">
                <a:latin typeface="Segoe UI" panose="020B0502040204020203" pitchFamily="34" charset="0"/>
                <a:cs typeface="Segoe UI" panose="020B0502040204020203" pitchFamily="34" charset="0"/>
              </a:rPr>
              <a:t> 2: </a:t>
            </a:r>
            <a:r>
              <a:rPr lang="en-US" sz="3600" b="1" dirty="0" err="1"/>
              <a:t>SimpleRNN</a:t>
            </a:r>
            <a:r>
              <a:rPr lang="en-US" sz="3600" b="1" dirty="0"/>
              <a:t> </a:t>
            </a:r>
            <a:r>
              <a:rPr lang="en-US" sz="3600" b="1" dirty="0" err="1"/>
              <a:t>Yöntemi</a:t>
            </a:r>
            <a:r>
              <a:rPr lang="en-US" sz="3600" b="1" dirty="0"/>
              <a:t> </a:t>
            </a:r>
            <a:r>
              <a:rPr lang="en-US" sz="3600" b="1" dirty="0" err="1"/>
              <a:t>ve</a:t>
            </a:r>
            <a:r>
              <a:rPr lang="en-US" sz="3600" b="1" dirty="0"/>
              <a:t> </a:t>
            </a:r>
            <a:r>
              <a:rPr lang="en-US" sz="3600" b="1" dirty="0" err="1"/>
              <a:t>Sonuçları</a:t>
            </a:r>
            <a:r>
              <a:rPr lang="en-US" sz="3600" b="1" dirty="0"/>
              <a:t> </a:t>
            </a:r>
            <a:endParaRPr sz="36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BEAE3F5-24B4-1CF4-28AC-61554F065FA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3647390"/>
              </p:ext>
            </p:extLst>
          </p:nvPr>
        </p:nvGraphicFramePr>
        <p:xfrm>
          <a:off x="517491" y="3609590"/>
          <a:ext cx="8384226" cy="2849952"/>
        </p:xfrm>
        <a:graphic>
          <a:graphicData uri="http://schemas.openxmlformats.org/drawingml/2006/table">
            <a:tbl>
              <a:tblPr/>
              <a:tblGrid>
                <a:gridCol w="4192113">
                  <a:extLst>
                    <a:ext uri="{9D8B030D-6E8A-4147-A177-3AD203B41FA5}">
                      <a16:colId xmlns:a16="http://schemas.microsoft.com/office/drawing/2014/main" val="3078679905"/>
                    </a:ext>
                  </a:extLst>
                </a:gridCol>
                <a:gridCol w="4192113">
                  <a:extLst>
                    <a:ext uri="{9D8B030D-6E8A-4147-A177-3AD203B41FA5}">
                      <a16:colId xmlns:a16="http://schemas.microsoft.com/office/drawing/2014/main" val="40761046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b="1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Hiperparametre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51445" marR="51445" marT="25722" marB="257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b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Değer</a:t>
                      </a:r>
                      <a:endParaRPr lang="en-US" sz="200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51445" marR="51445" marT="25722" marB="257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5947035"/>
                  </a:ext>
                </a:extLst>
              </a:tr>
              <a:tr h="20578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embedding_dim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51445" marR="51445" marT="25722" marB="257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TR" sz="200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100</a:t>
                      </a:r>
                    </a:p>
                  </a:txBody>
                  <a:tcPr marL="51445" marR="51445" marT="25722" marB="257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3249323"/>
                  </a:ext>
                </a:extLst>
              </a:tr>
              <a:tr h="20578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rnn_units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51445" marR="51445" marT="25722" marB="257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TR" sz="200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64</a:t>
                      </a:r>
                    </a:p>
                  </a:txBody>
                  <a:tcPr marL="51445" marR="51445" marT="25722" marB="257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9308279"/>
                  </a:ext>
                </a:extLst>
              </a:tr>
              <a:tr h="20578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dropout</a:t>
                      </a:r>
                    </a:p>
                  </a:txBody>
                  <a:tcPr marL="51445" marR="51445" marT="25722" marB="257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TR" sz="200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0.5</a:t>
                      </a:r>
                    </a:p>
                  </a:txBody>
                  <a:tcPr marL="51445" marR="51445" marT="25722" marB="257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691147"/>
                  </a:ext>
                </a:extLst>
              </a:tr>
              <a:tr h="20578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max_len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51445" marR="51445" marT="25722" marB="257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TR" sz="200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100</a:t>
                      </a:r>
                    </a:p>
                  </a:txBody>
                  <a:tcPr marL="51445" marR="51445" marT="25722" marB="257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5778303"/>
                  </a:ext>
                </a:extLst>
              </a:tr>
              <a:tr h="20578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max_words</a:t>
                      </a:r>
                    </a:p>
                  </a:txBody>
                  <a:tcPr marL="51445" marR="51445" marT="25722" marB="257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TR" sz="200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10.000</a:t>
                      </a:r>
                    </a:p>
                  </a:txBody>
                  <a:tcPr marL="51445" marR="51445" marT="25722" marB="257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9007752"/>
                  </a:ext>
                </a:extLst>
              </a:tr>
              <a:tr h="20578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batch_size</a:t>
                      </a:r>
                    </a:p>
                  </a:txBody>
                  <a:tcPr marL="51445" marR="51445" marT="25722" marB="257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TR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32</a:t>
                      </a:r>
                    </a:p>
                  </a:txBody>
                  <a:tcPr marL="51445" marR="51445" marT="25722" marB="257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1307049"/>
                  </a:ext>
                </a:extLst>
              </a:tr>
              <a:tr h="20578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epochs</a:t>
                      </a:r>
                    </a:p>
                  </a:txBody>
                  <a:tcPr marL="51445" marR="51445" marT="25722" marB="257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TR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10</a:t>
                      </a:r>
                    </a:p>
                  </a:txBody>
                  <a:tcPr marL="51445" marR="51445" marT="25722" marB="257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7947758"/>
                  </a:ext>
                </a:extLst>
              </a:tr>
            </a:tbl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A6E21C0-807A-7942-6419-C447A86E3E42}"/>
              </a:ext>
            </a:extLst>
          </p:cNvPr>
          <p:cNvSpPr txBox="1">
            <a:spLocks/>
          </p:cNvSpPr>
          <p:nvPr/>
        </p:nvSpPr>
        <p:spPr>
          <a:xfrm>
            <a:off x="457200" y="4435090"/>
            <a:ext cx="8229600" cy="16454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sz="3600" dirty="0">
              <a:latin typeface="Segoe UI" panose="020B0502040204020203" pitchFamily="34" charset="0"/>
              <a:ea typeface="+mj-ea"/>
              <a:cs typeface="Segoe UI" panose="020B0502040204020203" pitchFamily="34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9BF83C2-AA70-9FB2-58A7-313E421684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5927752"/>
              </p:ext>
            </p:extLst>
          </p:nvPr>
        </p:nvGraphicFramePr>
        <p:xfrm>
          <a:off x="497395" y="1570392"/>
          <a:ext cx="8229600" cy="1584960"/>
        </p:xfrm>
        <a:graphic>
          <a:graphicData uri="http://schemas.openxmlformats.org/drawingml/2006/table">
            <a:tbl>
              <a:tblPr/>
              <a:tblGrid>
                <a:gridCol w="4114800">
                  <a:extLst>
                    <a:ext uri="{9D8B030D-6E8A-4147-A177-3AD203B41FA5}">
                      <a16:colId xmlns:a16="http://schemas.microsoft.com/office/drawing/2014/main" val="4143893116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168560667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b="1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Metrik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b="1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Değer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57328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Accuracy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TR" sz="200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0.981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45964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F1-Score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TR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0.979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21415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AUC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TR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0.992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089770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43E0849-87AC-DD14-CA5E-6BB5B1A7CF99}"/>
              </a:ext>
            </a:extLst>
          </p:cNvPr>
          <p:cNvSpPr txBox="1"/>
          <p:nvPr/>
        </p:nvSpPr>
        <p:spPr>
          <a:xfrm>
            <a:off x="497395" y="1099500"/>
            <a:ext cx="4320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R" sz="2400" b="1" u="sng" dirty="0">
                <a:latin typeface="Segoe UI" panose="020B0502040204020203" pitchFamily="34" charset="0"/>
                <a:cs typeface="Segoe UI" panose="020B0502040204020203" pitchFamily="34" charset="0"/>
              </a:rPr>
              <a:t>Performans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C624A9-E95F-C3B1-0A96-55011E54A2FE}"/>
              </a:ext>
            </a:extLst>
          </p:cNvPr>
          <p:cNvSpPr txBox="1"/>
          <p:nvPr/>
        </p:nvSpPr>
        <p:spPr>
          <a:xfrm>
            <a:off x="477299" y="3147925"/>
            <a:ext cx="4320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 u="sng"/>
            </a:lvl1pPr>
          </a:lstStyle>
          <a:p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Parametreler</a:t>
            </a:r>
            <a:endParaRPr lang="en-T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77055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D32A40-4A4E-8359-AC8D-C3BE5623AD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A266F-2FA7-9CD9-17CF-0ADFB55E6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b="1" dirty="0" err="1"/>
              <a:t>Yöntem</a:t>
            </a:r>
            <a:r>
              <a:rPr lang="en-US" sz="3600" b="1" dirty="0"/>
              <a:t> </a:t>
            </a:r>
            <a:r>
              <a:rPr lang="en-US" sz="3600" b="1" dirty="0" err="1"/>
              <a:t>Karşılaştırması</a:t>
            </a:r>
            <a:r>
              <a:rPr lang="en-US" sz="3600" b="1" dirty="0"/>
              <a:t> </a:t>
            </a:r>
            <a:endParaRPr sz="36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39D8D41-6A10-B1D7-828B-822B66DF9921}"/>
              </a:ext>
            </a:extLst>
          </p:cNvPr>
          <p:cNvSpPr txBox="1">
            <a:spLocks/>
          </p:cNvSpPr>
          <p:nvPr/>
        </p:nvSpPr>
        <p:spPr>
          <a:xfrm>
            <a:off x="457200" y="4435090"/>
            <a:ext cx="8229600" cy="16454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sz="3600" dirty="0">
              <a:latin typeface="Segoe UI" panose="020B0502040204020203" pitchFamily="34" charset="0"/>
              <a:ea typeface="+mj-ea"/>
              <a:cs typeface="Segoe UI" panose="020B0502040204020203" pitchFamily="34" charset="0"/>
            </a:endParaRP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8F9B7EED-4700-08F1-8736-9D7CEC9019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608813"/>
              </p:ext>
            </p:extLst>
          </p:nvPr>
        </p:nvGraphicFramePr>
        <p:xfrm>
          <a:off x="457200" y="1244964"/>
          <a:ext cx="8229600" cy="1828800"/>
        </p:xfrm>
        <a:graphic>
          <a:graphicData uri="http://schemas.openxmlformats.org/drawingml/2006/table">
            <a:tbl>
              <a:tblPr/>
              <a:tblGrid>
                <a:gridCol w="2743200">
                  <a:extLst>
                    <a:ext uri="{9D8B030D-6E8A-4147-A177-3AD203B41FA5}">
                      <a16:colId xmlns:a16="http://schemas.microsoft.com/office/drawing/2014/main" val="3701374439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3340109996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7275304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Kriter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Klasik ML</a:t>
                      </a:r>
                      <a:endParaRPr lang="en-US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SimpleRNN</a:t>
                      </a:r>
                      <a:endParaRPr lang="en-US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13489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Doğruluk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TR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%99.3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TR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%98.1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201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Açıklanabilirlik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Yüksek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Düşük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8249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Eğitim Süresi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Çok Kısa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Uzun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82655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Bağlam</a:t>
                      </a:r>
                      <a:r>
                        <a:rPr lang="en-US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(</a:t>
                      </a:r>
                      <a:r>
                        <a:rPr lang="en-US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Kelime</a:t>
                      </a:r>
                      <a:r>
                        <a:rPr lang="en-US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Sırası</a:t>
                      </a:r>
                      <a:r>
                        <a:rPr lang="en-US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Yok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Var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5312574"/>
                  </a:ext>
                </a:extLst>
              </a:tr>
            </a:tbl>
          </a:graphicData>
        </a:graphic>
      </p:graphicFrame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AED482A5-E8B1-37A1-6AB1-DF034C1E6A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341075"/>
            <a:ext cx="8229600" cy="164541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Klasik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makine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öğrenmesi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kısa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metinlerde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hızlı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ve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güvenilir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sonuçlar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veriyor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Ancak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sıralı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yapıların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önemli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olduğu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karmaşık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spam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mesajlarında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RNN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daha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anlamlı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bir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bağlam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öğrenimi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sunuyor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. Bu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yüzden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bağlamın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kritik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olduğu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alanlarda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RNN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tercih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edilebilir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6871214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3A76CA-87AA-98F6-C071-91BF47FC6B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F4F1-AAA7-16BC-3CFE-CBC3D857D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b="1" dirty="0" err="1"/>
              <a:t>Sonuç</a:t>
            </a:r>
            <a:r>
              <a:rPr lang="en-US" sz="3600" b="1" dirty="0"/>
              <a:t> </a:t>
            </a:r>
            <a:r>
              <a:rPr lang="en-US" sz="3600" b="1" dirty="0" err="1"/>
              <a:t>ve</a:t>
            </a:r>
            <a:r>
              <a:rPr lang="en-US" sz="3600" b="1" dirty="0"/>
              <a:t> </a:t>
            </a:r>
            <a:r>
              <a:rPr lang="en-US" sz="3600" b="1" dirty="0" err="1"/>
              <a:t>Gelecek</a:t>
            </a:r>
            <a:r>
              <a:rPr lang="en-US" sz="3600" b="1" dirty="0"/>
              <a:t> </a:t>
            </a:r>
            <a:r>
              <a:rPr lang="en-US" sz="3600" b="1" dirty="0" err="1"/>
              <a:t>Planlar</a:t>
            </a:r>
            <a:endParaRPr sz="36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A2DDF93-F846-AD05-EEE9-2220120FACD8}"/>
              </a:ext>
            </a:extLst>
          </p:cNvPr>
          <p:cNvSpPr txBox="1">
            <a:spLocks/>
          </p:cNvSpPr>
          <p:nvPr/>
        </p:nvSpPr>
        <p:spPr>
          <a:xfrm>
            <a:off x="457200" y="4435090"/>
            <a:ext cx="8229600" cy="16454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sz="3600" dirty="0">
              <a:latin typeface="Segoe UI" panose="020B0502040204020203" pitchFamily="34" charset="0"/>
              <a:ea typeface="+mj-ea"/>
              <a:cs typeface="Segoe UI" panose="020B0502040204020203" pitchFamily="34" charset="0"/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7CFF163-ED08-7B61-FF5E-8315073AF1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80946"/>
            <a:ext cx="8229600" cy="164541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err="1"/>
              <a:t>Klasik</a:t>
            </a:r>
            <a:r>
              <a:rPr lang="en-US" sz="2000" dirty="0"/>
              <a:t> </a:t>
            </a:r>
            <a:r>
              <a:rPr lang="en-US" sz="2000" dirty="0" err="1"/>
              <a:t>yöntemler</a:t>
            </a:r>
            <a:r>
              <a:rPr lang="en-US" sz="2000" dirty="0"/>
              <a:t> </a:t>
            </a:r>
            <a:r>
              <a:rPr lang="en-US" sz="2000" dirty="0" err="1"/>
              <a:t>yüksek</a:t>
            </a:r>
            <a:r>
              <a:rPr lang="en-US" sz="2000" dirty="0"/>
              <a:t> </a:t>
            </a:r>
            <a:r>
              <a:rPr lang="en-US" sz="2000" dirty="0" err="1"/>
              <a:t>doğrulukta</a:t>
            </a:r>
            <a:r>
              <a:rPr lang="en-US" sz="2000" dirty="0"/>
              <a:t>, </a:t>
            </a:r>
            <a:r>
              <a:rPr lang="en-US" sz="2000" dirty="0" err="1"/>
              <a:t>kolay</a:t>
            </a:r>
            <a:r>
              <a:rPr lang="en-US" sz="2000" dirty="0"/>
              <a:t> </a:t>
            </a:r>
            <a:r>
              <a:rPr lang="en-US" sz="2000" dirty="0" err="1"/>
              <a:t>açıklanabilir</a:t>
            </a:r>
            <a:r>
              <a:rPr lang="en-US" sz="2000" dirty="0"/>
              <a:t> </a:t>
            </a:r>
            <a:r>
              <a:rPr lang="en-US" sz="2000" dirty="0" err="1"/>
              <a:t>ve</a:t>
            </a:r>
            <a:r>
              <a:rPr lang="en-US" sz="2000" dirty="0"/>
              <a:t> </a:t>
            </a:r>
            <a:r>
              <a:rPr lang="en-US" sz="2000" dirty="0" err="1"/>
              <a:t>kısa</a:t>
            </a:r>
            <a:r>
              <a:rPr lang="en-US" sz="2000" dirty="0"/>
              <a:t> </a:t>
            </a:r>
            <a:r>
              <a:rPr lang="en-US" sz="2000" dirty="0" err="1"/>
              <a:t>sürede</a:t>
            </a:r>
            <a:r>
              <a:rPr lang="en-US" sz="2000" dirty="0"/>
              <a:t> </a:t>
            </a:r>
            <a:r>
              <a:rPr lang="en-US" sz="2000" dirty="0" err="1"/>
              <a:t>çalışan</a:t>
            </a:r>
            <a:r>
              <a:rPr lang="en-US" sz="2000" dirty="0"/>
              <a:t> </a:t>
            </a:r>
            <a:r>
              <a:rPr lang="en-US" sz="2000" dirty="0" err="1"/>
              <a:t>modeller</a:t>
            </a:r>
            <a:r>
              <a:rPr lang="en-US" sz="2000" dirty="0"/>
              <a:t> </a:t>
            </a:r>
            <a:r>
              <a:rPr lang="en-US" sz="2000" dirty="0" err="1"/>
              <a:t>sundu</a:t>
            </a:r>
            <a:r>
              <a:rPr lang="en-US" sz="2000" dirty="0"/>
              <a:t>. </a:t>
            </a:r>
            <a:r>
              <a:rPr lang="en-US" sz="2000" dirty="0" err="1"/>
              <a:t>SimpleRNN</a:t>
            </a:r>
            <a:r>
              <a:rPr lang="en-US" sz="2000" dirty="0"/>
              <a:t> </a:t>
            </a:r>
            <a:r>
              <a:rPr lang="en-US" sz="2000" dirty="0" err="1"/>
              <a:t>ise</a:t>
            </a:r>
            <a:r>
              <a:rPr lang="en-US" sz="2000" dirty="0"/>
              <a:t> </a:t>
            </a:r>
            <a:r>
              <a:rPr lang="en-US" sz="2000" dirty="0" err="1"/>
              <a:t>bağlamsal</a:t>
            </a:r>
            <a:r>
              <a:rPr lang="en-US" sz="2000" dirty="0"/>
              <a:t> </a:t>
            </a:r>
            <a:r>
              <a:rPr lang="en-US" sz="2000" dirty="0" err="1"/>
              <a:t>bilgiyi</a:t>
            </a:r>
            <a:r>
              <a:rPr lang="en-US" sz="2000" dirty="0"/>
              <a:t> </a:t>
            </a:r>
            <a:r>
              <a:rPr lang="en-US" sz="2000" dirty="0" err="1"/>
              <a:t>öğrenmesiyle</a:t>
            </a:r>
            <a:r>
              <a:rPr lang="en-US" sz="2000" dirty="0"/>
              <a:t> </a:t>
            </a:r>
            <a:r>
              <a:rPr lang="en-US" sz="2000" dirty="0" err="1"/>
              <a:t>dikkat</a:t>
            </a:r>
            <a:r>
              <a:rPr lang="en-US" sz="2000" dirty="0"/>
              <a:t> </a:t>
            </a:r>
            <a:r>
              <a:rPr lang="en-US" sz="2000" dirty="0" err="1"/>
              <a:t>çekti</a:t>
            </a:r>
            <a:r>
              <a:rPr lang="en-US" sz="2000" dirty="0"/>
              <a:t>. </a:t>
            </a:r>
          </a:p>
          <a:p>
            <a:pPr marL="0" indent="0">
              <a:buNone/>
            </a:pPr>
            <a:br>
              <a:rPr lang="en-US" sz="2000" dirty="0"/>
            </a:br>
            <a:r>
              <a:rPr lang="en-US" sz="2000" dirty="0" err="1"/>
              <a:t>Gelecek</a:t>
            </a:r>
            <a:r>
              <a:rPr lang="en-US" sz="2000" dirty="0"/>
              <a:t> </a:t>
            </a:r>
            <a:r>
              <a:rPr lang="en-US" sz="2000" dirty="0" err="1"/>
              <a:t>çalışmalarda</a:t>
            </a:r>
            <a:r>
              <a:rPr lang="en-US" sz="2000" dirty="0"/>
              <a:t> </a:t>
            </a:r>
            <a:r>
              <a:rPr lang="en-US" sz="2000" dirty="0" err="1"/>
              <a:t>şunlar</a:t>
            </a:r>
            <a:r>
              <a:rPr lang="en-US" sz="2000" dirty="0"/>
              <a:t> </a:t>
            </a:r>
            <a:r>
              <a:rPr lang="en-US" sz="2000" dirty="0" err="1"/>
              <a:t>planlarabilir</a:t>
            </a:r>
            <a:r>
              <a:rPr lang="en-US" sz="2000" dirty="0"/>
              <a:t>: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LSTM </a:t>
            </a:r>
            <a:r>
              <a:rPr lang="en-US" sz="2000" dirty="0" err="1"/>
              <a:t>veya</a:t>
            </a:r>
            <a:r>
              <a:rPr lang="en-US" sz="2000" dirty="0"/>
              <a:t> GRU </a:t>
            </a:r>
            <a:r>
              <a:rPr lang="en-US" sz="2000" dirty="0" err="1"/>
              <a:t>gibi</a:t>
            </a:r>
            <a:r>
              <a:rPr lang="en-US" sz="2000" dirty="0"/>
              <a:t> </a:t>
            </a:r>
            <a:r>
              <a:rPr lang="en-US" sz="2000" dirty="0" err="1"/>
              <a:t>daha</a:t>
            </a:r>
            <a:r>
              <a:rPr lang="en-US" sz="2000" dirty="0"/>
              <a:t> </a:t>
            </a:r>
            <a:r>
              <a:rPr lang="en-US" sz="2000" dirty="0" err="1"/>
              <a:t>güçlü</a:t>
            </a:r>
            <a:r>
              <a:rPr lang="en-US" sz="2000" dirty="0"/>
              <a:t> </a:t>
            </a:r>
            <a:r>
              <a:rPr lang="en-US" sz="2000" dirty="0" err="1"/>
              <a:t>sıralı</a:t>
            </a:r>
            <a:r>
              <a:rPr lang="en-US" sz="2000" dirty="0"/>
              <a:t> </a:t>
            </a:r>
            <a:r>
              <a:rPr lang="en-US" sz="2000" dirty="0" err="1"/>
              <a:t>modellerle</a:t>
            </a:r>
            <a:r>
              <a:rPr lang="en-US" sz="2000" dirty="0"/>
              <a:t> </a:t>
            </a:r>
            <a:r>
              <a:rPr lang="en-US" sz="2000" dirty="0" err="1"/>
              <a:t>doğruluğu</a:t>
            </a:r>
            <a:r>
              <a:rPr lang="en-US" sz="2000" dirty="0"/>
              <a:t> </a:t>
            </a:r>
            <a:r>
              <a:rPr lang="en-US" sz="2000" dirty="0" err="1"/>
              <a:t>artırmak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 err="1"/>
              <a:t>GloVe</a:t>
            </a:r>
            <a:r>
              <a:rPr lang="en-US" sz="2000" dirty="0"/>
              <a:t> </a:t>
            </a:r>
            <a:r>
              <a:rPr lang="en-US" sz="2000" dirty="0" err="1"/>
              <a:t>veya</a:t>
            </a:r>
            <a:r>
              <a:rPr lang="en-US" sz="2000" dirty="0"/>
              <a:t> </a:t>
            </a:r>
            <a:r>
              <a:rPr lang="en-US" sz="2000" dirty="0" err="1"/>
              <a:t>FastText</a:t>
            </a:r>
            <a:r>
              <a:rPr lang="en-US" sz="2000" dirty="0"/>
              <a:t> </a:t>
            </a:r>
            <a:r>
              <a:rPr lang="en-US" sz="2000" dirty="0" err="1"/>
              <a:t>gibi</a:t>
            </a:r>
            <a:r>
              <a:rPr lang="en-US" sz="2000" dirty="0"/>
              <a:t> </a:t>
            </a:r>
            <a:r>
              <a:rPr lang="en-US" sz="2000" dirty="0" err="1"/>
              <a:t>hazır</a:t>
            </a:r>
            <a:r>
              <a:rPr lang="en-US" sz="2000" dirty="0"/>
              <a:t> </a:t>
            </a:r>
            <a:r>
              <a:rPr lang="en-US" sz="2000" dirty="0" err="1"/>
              <a:t>kelime</a:t>
            </a:r>
            <a:r>
              <a:rPr lang="en-US" sz="2000" dirty="0"/>
              <a:t> </a:t>
            </a:r>
            <a:r>
              <a:rPr lang="en-US" sz="2000" dirty="0" err="1"/>
              <a:t>gömme</a:t>
            </a:r>
            <a:r>
              <a:rPr lang="en-US" sz="2000" dirty="0"/>
              <a:t> </a:t>
            </a:r>
            <a:r>
              <a:rPr lang="en-US" sz="2000" dirty="0" err="1"/>
              <a:t>yöntemlerini</a:t>
            </a:r>
            <a:r>
              <a:rPr lang="en-US" sz="2000" dirty="0"/>
              <a:t> </a:t>
            </a:r>
            <a:r>
              <a:rPr lang="en-US" sz="2000" dirty="0" err="1"/>
              <a:t>kullanmak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 err="1"/>
              <a:t>Farklı</a:t>
            </a:r>
            <a:r>
              <a:rPr lang="en-US" sz="2000" dirty="0"/>
              <a:t> </a:t>
            </a:r>
            <a:r>
              <a:rPr lang="en-US" sz="2000" dirty="0" err="1"/>
              <a:t>dillerdeki</a:t>
            </a:r>
            <a:r>
              <a:rPr lang="en-US" sz="2000" dirty="0"/>
              <a:t> </a:t>
            </a:r>
            <a:r>
              <a:rPr lang="en-US" sz="2000" dirty="0" err="1"/>
              <a:t>verilerle</a:t>
            </a:r>
            <a:r>
              <a:rPr lang="en-US" sz="2000" dirty="0"/>
              <a:t> </a:t>
            </a:r>
            <a:r>
              <a:rPr lang="en-US" sz="2000" dirty="0" err="1"/>
              <a:t>genelleme</a:t>
            </a:r>
            <a:r>
              <a:rPr lang="en-US" sz="2000" dirty="0"/>
              <a:t> </a:t>
            </a:r>
            <a:r>
              <a:rPr lang="en-US" sz="2000" dirty="0" err="1"/>
              <a:t>yapmak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 err="1"/>
              <a:t>Gerçek</a:t>
            </a:r>
            <a:r>
              <a:rPr lang="en-US" sz="2000" dirty="0"/>
              <a:t> </a:t>
            </a:r>
            <a:r>
              <a:rPr lang="en-US" sz="2000" dirty="0" err="1"/>
              <a:t>zamanlı</a:t>
            </a:r>
            <a:r>
              <a:rPr lang="en-US" sz="2000" dirty="0"/>
              <a:t> </a:t>
            </a:r>
            <a:r>
              <a:rPr lang="en-US" sz="2000" dirty="0" err="1"/>
              <a:t>sistemlere</a:t>
            </a:r>
            <a:r>
              <a:rPr lang="en-US" sz="2000" dirty="0"/>
              <a:t> </a:t>
            </a:r>
            <a:r>
              <a:rPr lang="en-US" sz="2000" dirty="0" err="1"/>
              <a:t>entegre</a:t>
            </a:r>
            <a:r>
              <a:rPr lang="en-US" sz="2000" dirty="0"/>
              <a:t> </a:t>
            </a:r>
            <a:r>
              <a:rPr lang="en-US" sz="2000" dirty="0" err="1"/>
              <a:t>etmek</a:t>
            </a:r>
            <a:endParaRPr lang="en-US" sz="2000" dirty="0"/>
          </a:p>
          <a:p>
            <a:pPr marL="0" indent="0">
              <a:buNone/>
            </a:pP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8840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519</Words>
  <Application>Microsoft Macintosh PowerPoint</Application>
  <PresentationFormat>On-screen Show (4:3)</PresentationFormat>
  <Paragraphs>112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Aptos</vt:lpstr>
      <vt:lpstr>Arial</vt:lpstr>
      <vt:lpstr>Calibri</vt:lpstr>
      <vt:lpstr>Segoe UI</vt:lpstr>
      <vt:lpstr>Office Theme</vt:lpstr>
      <vt:lpstr>PowerPoint Presentation</vt:lpstr>
      <vt:lpstr>Amaç</vt:lpstr>
      <vt:lpstr>Yöntem 1: Klasik Makine Öğrenmesi</vt:lpstr>
      <vt:lpstr>Yöntem 1: Klasik Makine Öğrenmesi</vt:lpstr>
      <vt:lpstr>Yöntem 2: SimpleRNN Yöntemi ve Sonuçları </vt:lpstr>
      <vt:lpstr>Yöntem 2: SimpleRNN Yöntemi ve Sonuçları </vt:lpstr>
      <vt:lpstr>Yöntem Karşılaştırması </vt:lpstr>
      <vt:lpstr>Sonuç ve Gelecek Planlar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Ahmet Yasin AYDIN</cp:lastModifiedBy>
  <cp:revision>6</cp:revision>
  <dcterms:created xsi:type="dcterms:W3CDTF">2013-01-27T09:14:16Z</dcterms:created>
  <dcterms:modified xsi:type="dcterms:W3CDTF">2025-07-28T18:30:02Z</dcterms:modified>
  <cp:category/>
</cp:coreProperties>
</file>