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543A-DEC2-CFC2-1E78-DCF73AA31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95A3FD-C83C-4999-B091-7300187DF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9796EF3-FA7B-7B15-89FF-3D56DE885633}"/>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5" name="Footer Placeholder 4">
            <a:extLst>
              <a:ext uri="{FF2B5EF4-FFF2-40B4-BE49-F238E27FC236}">
                <a16:creationId xmlns:a16="http://schemas.microsoft.com/office/drawing/2014/main" id="{4531B5BB-103B-2A2D-4CC8-D598AA48D5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4A9DFC-26FB-A668-B605-1D5A6E936242}"/>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148584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ADB5-7328-EF02-B5DA-2747FD857E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DB874F-D505-A8EE-4D26-6F301C585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8EE3CD-C6A3-5076-C51A-9FE9A61972D4}"/>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5" name="Footer Placeholder 4">
            <a:extLst>
              <a:ext uri="{FF2B5EF4-FFF2-40B4-BE49-F238E27FC236}">
                <a16:creationId xmlns:a16="http://schemas.microsoft.com/office/drawing/2014/main" id="{80AAF30A-D8F3-98AC-48CB-01B3B2D575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407E70-9E3B-3070-0AC4-A90C928AA32A}"/>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294875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F8A7C6-11EF-A50E-1076-C577563ED5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0AB408-ACA0-DECD-11A9-446B9B88E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F0AF1B-8B59-99FF-A97B-652F9994D503}"/>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5" name="Footer Placeholder 4">
            <a:extLst>
              <a:ext uri="{FF2B5EF4-FFF2-40B4-BE49-F238E27FC236}">
                <a16:creationId xmlns:a16="http://schemas.microsoft.com/office/drawing/2014/main" id="{D1C0DAA6-A908-057F-2254-EB25940F2B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45759-A66F-80D2-0014-88C26CA641B8}"/>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194381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E10B-C595-6219-9DD3-679CABFF6F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67CB5-CC4D-8AC2-AC49-67F8A2AC6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CC0FE4-E977-122A-1B45-C07323DC56C3}"/>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5" name="Footer Placeholder 4">
            <a:extLst>
              <a:ext uri="{FF2B5EF4-FFF2-40B4-BE49-F238E27FC236}">
                <a16:creationId xmlns:a16="http://schemas.microsoft.com/office/drawing/2014/main" id="{7D981F12-FDCC-0378-4188-2A9599B61E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9C91AB-FDF1-64D3-FCA2-E7DC861DB7A4}"/>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85776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E2C2-F0C9-F803-FD1D-B9D6423DFB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0E1B7DB-680C-5F68-0BC7-A87894097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B931C-423C-0B54-354A-953DC865D7EB}"/>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5" name="Footer Placeholder 4">
            <a:extLst>
              <a:ext uri="{FF2B5EF4-FFF2-40B4-BE49-F238E27FC236}">
                <a16:creationId xmlns:a16="http://schemas.microsoft.com/office/drawing/2014/main" id="{DF23F5B1-BBC1-59FE-7309-A91B6E0EAE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7DECA-658F-289F-A95E-7AB7826F39A6}"/>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398808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EC23-7F38-1BED-4ECC-540EEB9EAA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70F5B9-E08C-F4FA-136E-B1CCD53FB8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C01C4B-491A-516A-98D1-3F04C5622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87A2A88-B698-BC43-8159-C5E69FAAEC4E}"/>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6" name="Footer Placeholder 5">
            <a:extLst>
              <a:ext uri="{FF2B5EF4-FFF2-40B4-BE49-F238E27FC236}">
                <a16:creationId xmlns:a16="http://schemas.microsoft.com/office/drawing/2014/main" id="{42F8B1CD-E7B1-8DE5-DAF7-CC9D3F0944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259D35-42B8-3536-00DB-4090D11CE1A2}"/>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319667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3E77-A2B5-0646-582F-A4154C21E1C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12B49-CD18-6FAE-4F22-77D4133B2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F2891-6135-9E16-3257-E104D3C1F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64AECF-BC5D-BB48-EFB9-60078A7F2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D7E05-8B48-CA66-0DC3-E430A730EC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F173725-A14F-5F56-FC8D-A42CE52EA74E}"/>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8" name="Footer Placeholder 7">
            <a:extLst>
              <a:ext uri="{FF2B5EF4-FFF2-40B4-BE49-F238E27FC236}">
                <a16:creationId xmlns:a16="http://schemas.microsoft.com/office/drawing/2014/main" id="{3F9E1E8C-7087-F9A1-F956-C619B21AC4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871345-EFD4-E5EC-FEEE-B8C30D545616}"/>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193674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11D-634E-A299-79BA-0616D125BD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2A4EEE-A7E7-A1FD-EE33-3293522D5E23}"/>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4" name="Footer Placeholder 3">
            <a:extLst>
              <a:ext uri="{FF2B5EF4-FFF2-40B4-BE49-F238E27FC236}">
                <a16:creationId xmlns:a16="http://schemas.microsoft.com/office/drawing/2014/main" id="{404BA467-352E-6AE4-D257-43B2787870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4CBEF9B-ACC8-9C7A-DA57-5237E1C27DE6}"/>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103559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24E2E-43F0-EDAB-5B8C-2B82E75689C5}"/>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3" name="Footer Placeholder 2">
            <a:extLst>
              <a:ext uri="{FF2B5EF4-FFF2-40B4-BE49-F238E27FC236}">
                <a16:creationId xmlns:a16="http://schemas.microsoft.com/office/drawing/2014/main" id="{26778F9B-E25F-AD34-5E85-E3590F486F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039D08-749D-0BDE-E42D-0F876F62D1A1}"/>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540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FC86-BA11-7179-68B7-323D54594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77E647-8CCD-2102-F54F-4A40106E8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FB4291-1B68-ED55-1DB8-81EABD1F3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1D4AE-C1DE-D47C-3EB9-4665F170C9B4}"/>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6" name="Footer Placeholder 5">
            <a:extLst>
              <a:ext uri="{FF2B5EF4-FFF2-40B4-BE49-F238E27FC236}">
                <a16:creationId xmlns:a16="http://schemas.microsoft.com/office/drawing/2014/main" id="{B28D4EAD-739B-8992-A2E8-DD0C2E34F3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BC8346-9111-94A9-05E1-6D91F546683C}"/>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406249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86CA-097E-69D8-485D-676CAD1AA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3A2386-4F8D-4F93-7155-5125F6546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3CE846-D64F-395F-EFB4-B51D7F123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9463A-8951-5A89-EAC5-8AC140481ED7}"/>
              </a:ext>
            </a:extLst>
          </p:cNvPr>
          <p:cNvSpPr>
            <a:spLocks noGrp="1"/>
          </p:cNvSpPr>
          <p:nvPr>
            <p:ph type="dt" sz="half" idx="10"/>
          </p:nvPr>
        </p:nvSpPr>
        <p:spPr/>
        <p:txBody>
          <a:bodyPr/>
          <a:lstStyle/>
          <a:p>
            <a:fld id="{DC91C687-59BB-4705-B585-CD12CB085E07}" type="datetimeFigureOut">
              <a:rPr lang="en-GB" smtClean="0"/>
              <a:t>12/06/2022</a:t>
            </a:fld>
            <a:endParaRPr lang="en-GB"/>
          </a:p>
        </p:txBody>
      </p:sp>
      <p:sp>
        <p:nvSpPr>
          <p:cNvPr id="6" name="Footer Placeholder 5">
            <a:extLst>
              <a:ext uri="{FF2B5EF4-FFF2-40B4-BE49-F238E27FC236}">
                <a16:creationId xmlns:a16="http://schemas.microsoft.com/office/drawing/2014/main" id="{50015027-B2D0-11D3-43A5-3C199BA5C4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71F3C2-2D4B-DAA2-93CD-EC38E156FDC7}"/>
              </a:ext>
            </a:extLst>
          </p:cNvPr>
          <p:cNvSpPr>
            <a:spLocks noGrp="1"/>
          </p:cNvSpPr>
          <p:nvPr>
            <p:ph type="sldNum" sz="quarter" idx="12"/>
          </p:nvPr>
        </p:nvSpPr>
        <p:spPr/>
        <p:txBody>
          <a:bodyPr/>
          <a:lstStyle/>
          <a:p>
            <a:fld id="{092AEB75-DACC-4C21-BF09-B85F9099461D}" type="slidenum">
              <a:rPr lang="en-GB" smtClean="0"/>
              <a:t>‹#›</a:t>
            </a:fld>
            <a:endParaRPr lang="en-GB"/>
          </a:p>
        </p:txBody>
      </p:sp>
    </p:spTree>
    <p:extLst>
      <p:ext uri="{BB962C8B-B14F-4D97-AF65-F5344CB8AC3E}">
        <p14:creationId xmlns:p14="http://schemas.microsoft.com/office/powerpoint/2010/main" val="82327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052ECC-4AFC-5FE5-701A-675D9BCCB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AAC470-0DCB-D0B8-D043-E6D148C34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4CA940-8509-6C7A-3698-26535E0E6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1C687-59BB-4705-B585-CD12CB085E07}" type="datetimeFigureOut">
              <a:rPr lang="en-GB" smtClean="0"/>
              <a:t>12/06/2022</a:t>
            </a:fld>
            <a:endParaRPr lang="en-GB"/>
          </a:p>
        </p:txBody>
      </p:sp>
      <p:sp>
        <p:nvSpPr>
          <p:cNvPr id="5" name="Footer Placeholder 4">
            <a:extLst>
              <a:ext uri="{FF2B5EF4-FFF2-40B4-BE49-F238E27FC236}">
                <a16:creationId xmlns:a16="http://schemas.microsoft.com/office/drawing/2014/main" id="{84D88AE2-D1C4-1C19-324F-6B97D7DBB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2AEC0F-99B8-624C-5A3F-F8CF175C7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AEB75-DACC-4C21-BF09-B85F9099461D}" type="slidenum">
              <a:rPr lang="en-GB" smtClean="0"/>
              <a:t>‹#›</a:t>
            </a:fld>
            <a:endParaRPr lang="en-GB"/>
          </a:p>
        </p:txBody>
      </p:sp>
    </p:spTree>
    <p:extLst>
      <p:ext uri="{BB962C8B-B14F-4D97-AF65-F5344CB8AC3E}">
        <p14:creationId xmlns:p14="http://schemas.microsoft.com/office/powerpoint/2010/main" val="353750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478952-49EF-B1E1-9872-F69C4AE32513}"/>
              </a:ext>
            </a:extLst>
          </p:cNvPr>
          <p:cNvSpPr>
            <a:spLocks noGrp="1"/>
          </p:cNvSpPr>
          <p:nvPr>
            <p:ph type="title"/>
          </p:nvPr>
        </p:nvSpPr>
        <p:spPr>
          <a:xfrm>
            <a:off x="587829" y="74645"/>
            <a:ext cx="11159412" cy="2258008"/>
          </a:xfrm>
        </p:spPr>
        <p:txBody>
          <a:bodyPr>
            <a:noAutofit/>
          </a:bodyPr>
          <a:lstStyle/>
          <a:p>
            <a:r>
              <a:rPr lang="en-US" sz="1600" b="1" dirty="0">
                <a:latin typeface="+mn-lt"/>
              </a:rPr>
              <a:t>Phonebook Microservice Web Application </a:t>
            </a:r>
            <a:r>
              <a:rPr lang="en-US" sz="1600" dirty="0">
                <a:latin typeface="+mn-lt"/>
              </a:rPr>
              <a:t>aims to create a web application with MySQL Database using Docker and Kubernetes.</a:t>
            </a:r>
            <a:br>
              <a:rPr lang="en-US" sz="1600" dirty="0">
                <a:latin typeface="+mn-lt"/>
              </a:rPr>
            </a:br>
            <a:br>
              <a:rPr lang="en-US" sz="1600" dirty="0">
                <a:latin typeface="+mn-lt"/>
              </a:rPr>
            </a:br>
            <a:r>
              <a:rPr lang="en-US" sz="1600" dirty="0">
                <a:latin typeface="+mn-lt"/>
              </a:rPr>
              <a:t>We have a frontend and a backend service to interact with database service. Each service will be managed by a Kubernetes deployment. </a:t>
            </a:r>
            <a:br>
              <a:rPr lang="en-US" sz="1600" dirty="0">
                <a:latin typeface="+mn-lt"/>
              </a:rPr>
            </a:br>
            <a:br>
              <a:rPr lang="en-US" sz="1600" dirty="0">
                <a:latin typeface="+mn-lt"/>
              </a:rPr>
            </a:br>
            <a:r>
              <a:rPr lang="en-US" sz="1600" dirty="0">
                <a:latin typeface="+mn-lt"/>
              </a:rPr>
              <a:t>The backend service will be a gateway for the application and it will serve the necessary web pages for create, delete and update operations while the frontend service will serve a search page in order to conduct read operations.</a:t>
            </a:r>
            <a:br>
              <a:rPr lang="en-US" sz="1600" dirty="0">
                <a:latin typeface="+mn-lt"/>
              </a:rPr>
            </a:br>
            <a:br>
              <a:rPr lang="en-US" sz="1600" dirty="0">
                <a:latin typeface="+mn-lt"/>
              </a:rPr>
            </a:br>
            <a:r>
              <a:rPr lang="en-US" sz="1600" dirty="0">
                <a:latin typeface="+mn-lt"/>
              </a:rPr>
              <a:t>To preserve the data in the database, persistent volume and persistent volume claim concepts adopted.</a:t>
            </a:r>
            <a:br>
              <a:rPr lang="en-US" sz="1600" dirty="0">
                <a:latin typeface="+mn-lt"/>
              </a:rPr>
            </a:br>
            <a:endParaRPr lang="en-GB" sz="1600" dirty="0">
              <a:latin typeface="+mn-lt"/>
            </a:endParaRPr>
          </a:p>
        </p:txBody>
      </p:sp>
      <p:pic>
        <p:nvPicPr>
          <p:cNvPr id="7" name="Content Placeholder 6">
            <a:extLst>
              <a:ext uri="{FF2B5EF4-FFF2-40B4-BE49-F238E27FC236}">
                <a16:creationId xmlns:a16="http://schemas.microsoft.com/office/drawing/2014/main" id="{2508C469-544E-8F0F-8DBE-6EAB8CB2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244" y="2135092"/>
            <a:ext cx="8272581" cy="4648263"/>
          </a:xfrm>
        </p:spPr>
      </p:pic>
    </p:spTree>
    <p:extLst>
      <p:ext uri="{BB962C8B-B14F-4D97-AF65-F5344CB8AC3E}">
        <p14:creationId xmlns:p14="http://schemas.microsoft.com/office/powerpoint/2010/main" val="37489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8D2F-DFBA-034A-5AB0-429ECD58BCAE}"/>
              </a:ext>
            </a:extLst>
          </p:cNvPr>
          <p:cNvSpPr>
            <a:spLocks noGrp="1"/>
          </p:cNvSpPr>
          <p:nvPr>
            <p:ph type="title"/>
          </p:nvPr>
        </p:nvSpPr>
        <p:spPr>
          <a:xfrm>
            <a:off x="0" y="1031740"/>
            <a:ext cx="4252427" cy="3913486"/>
          </a:xfrm>
        </p:spPr>
        <p:txBody>
          <a:bodyPr>
            <a:noAutofit/>
          </a:bodyPr>
          <a:lstStyle/>
          <a:p>
            <a:r>
              <a:rPr lang="en-US" sz="1800" b="1" dirty="0">
                <a:latin typeface="+mn-lt"/>
              </a:rPr>
              <a:t>The Blog Page Application </a:t>
            </a:r>
            <a:r>
              <a:rPr lang="en-US" sz="1800" dirty="0">
                <a:latin typeface="+mn-lt"/>
              </a:rPr>
              <a:t>aims to deploy blog application as a web application written Django Framework on AWS Cloud Infrastructure. </a:t>
            </a:r>
            <a:br>
              <a:rPr lang="en-US" sz="1800" dirty="0">
                <a:latin typeface="+mn-lt"/>
              </a:rPr>
            </a:br>
            <a:br>
              <a:rPr lang="en-US" sz="1800" dirty="0">
                <a:latin typeface="+mn-lt"/>
              </a:rPr>
            </a:br>
            <a:r>
              <a:rPr lang="en-US" sz="1800" dirty="0">
                <a:latin typeface="+mn-lt"/>
              </a:rPr>
              <a:t>This infrastructure has ALB with ASG, (EC2) Instances, S3 Bucket and RDS on defined VPC. </a:t>
            </a:r>
            <a:br>
              <a:rPr lang="en-US" sz="1800" dirty="0">
                <a:latin typeface="+mn-lt"/>
              </a:rPr>
            </a:br>
            <a:br>
              <a:rPr lang="en-US" sz="1800" dirty="0">
                <a:latin typeface="+mn-lt"/>
              </a:rPr>
            </a:br>
            <a:r>
              <a:rPr lang="en-US" sz="1800" dirty="0">
                <a:latin typeface="+mn-lt"/>
              </a:rPr>
              <a:t>The </a:t>
            </a:r>
            <a:r>
              <a:rPr lang="en-US" sz="1800" dirty="0" err="1">
                <a:latin typeface="+mn-lt"/>
              </a:rPr>
              <a:t>Cloudfront</a:t>
            </a:r>
            <a:r>
              <a:rPr lang="en-US" sz="1800" dirty="0">
                <a:latin typeface="+mn-lt"/>
              </a:rPr>
              <a:t> and Route 53 services are located in front of the architecture and manage the traffic in secure. User is able to upload pictures and videos on own blog page and these are kept on S3 Bucket. </a:t>
            </a:r>
            <a:br>
              <a:rPr lang="en-US" sz="1600" dirty="0">
                <a:latin typeface="+mn-lt"/>
              </a:rPr>
            </a:br>
            <a:endParaRPr lang="en-GB" sz="1600" dirty="0">
              <a:latin typeface="+mn-lt"/>
            </a:endParaRPr>
          </a:p>
        </p:txBody>
      </p:sp>
      <p:pic>
        <p:nvPicPr>
          <p:cNvPr id="5" name="Content Placeholder 4">
            <a:extLst>
              <a:ext uri="{FF2B5EF4-FFF2-40B4-BE49-F238E27FC236}">
                <a16:creationId xmlns:a16="http://schemas.microsoft.com/office/drawing/2014/main" id="{EFE3B55B-6970-64EF-A50C-3C990DBE1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5610" y="188458"/>
            <a:ext cx="7846390" cy="6669541"/>
          </a:xfrm>
        </p:spPr>
      </p:pic>
    </p:spTree>
    <p:extLst>
      <p:ext uri="{BB962C8B-B14F-4D97-AF65-F5344CB8AC3E}">
        <p14:creationId xmlns:p14="http://schemas.microsoft.com/office/powerpoint/2010/main" val="265664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6AD5-6950-D96F-A81D-495A0E7E28EA}"/>
              </a:ext>
            </a:extLst>
          </p:cNvPr>
          <p:cNvSpPr>
            <a:spLocks noGrp="1"/>
          </p:cNvSpPr>
          <p:nvPr>
            <p:ph type="title"/>
          </p:nvPr>
        </p:nvSpPr>
        <p:spPr>
          <a:xfrm>
            <a:off x="838200" y="218913"/>
            <a:ext cx="10515600" cy="1606712"/>
          </a:xfrm>
        </p:spPr>
        <p:txBody>
          <a:bodyPr>
            <a:noAutofit/>
          </a:bodyPr>
          <a:lstStyle/>
          <a:p>
            <a:r>
              <a:rPr lang="en-US" sz="1800" b="1" dirty="0">
                <a:latin typeface="+mn-lt"/>
              </a:rPr>
              <a:t>Bookstore Web API Application </a:t>
            </a:r>
            <a:r>
              <a:rPr lang="en-US" sz="1800" dirty="0">
                <a:latin typeface="+mn-lt"/>
              </a:rPr>
              <a:t>aims to create a bookstore web service using Docker for understanding to </a:t>
            </a:r>
            <a:r>
              <a:rPr lang="en-US" sz="1800" dirty="0" err="1">
                <a:latin typeface="+mn-lt"/>
              </a:rPr>
              <a:t>dockerization</a:t>
            </a:r>
            <a:r>
              <a:rPr lang="en-US" sz="1800" dirty="0">
                <a:latin typeface="+mn-lt"/>
              </a:rPr>
              <a:t> of an application. </a:t>
            </a:r>
            <a:br>
              <a:rPr lang="en-US" sz="1800" dirty="0">
                <a:latin typeface="+mn-lt"/>
              </a:rPr>
            </a:br>
            <a:br>
              <a:rPr lang="en-US" sz="1800" dirty="0">
                <a:latin typeface="+mn-lt"/>
              </a:rPr>
            </a:br>
            <a:r>
              <a:rPr lang="en-US" sz="1800" dirty="0">
                <a:latin typeface="+mn-lt"/>
              </a:rPr>
              <a:t>The application code is deployed as a RESTful web service with Flask using </a:t>
            </a:r>
            <a:r>
              <a:rPr lang="en-US" sz="1800" dirty="0" err="1">
                <a:latin typeface="+mn-lt"/>
              </a:rPr>
              <a:t>Dockerfile</a:t>
            </a:r>
            <a:r>
              <a:rPr lang="en-US" sz="1800" dirty="0">
                <a:latin typeface="+mn-lt"/>
              </a:rPr>
              <a:t> and Docker Compose on AWS (EC2) Instance using AWS </a:t>
            </a:r>
            <a:r>
              <a:rPr lang="en-US" sz="1800" dirty="0" err="1">
                <a:latin typeface="+mn-lt"/>
              </a:rPr>
              <a:t>Cloudformation</a:t>
            </a:r>
            <a:r>
              <a:rPr lang="en-US" sz="1800" dirty="0">
                <a:latin typeface="+mn-lt"/>
              </a:rPr>
              <a:t> Service.</a:t>
            </a:r>
            <a:br>
              <a:rPr lang="en-US" sz="1800" dirty="0"/>
            </a:br>
            <a:br>
              <a:rPr lang="en-US" sz="1800" dirty="0"/>
            </a:br>
            <a:endParaRPr lang="en-GB" sz="1800" dirty="0"/>
          </a:p>
        </p:txBody>
      </p:sp>
      <p:pic>
        <p:nvPicPr>
          <p:cNvPr id="5" name="Content Placeholder 4">
            <a:extLst>
              <a:ext uri="{FF2B5EF4-FFF2-40B4-BE49-F238E27FC236}">
                <a16:creationId xmlns:a16="http://schemas.microsoft.com/office/drawing/2014/main" id="{3217D9F3-CFCD-0049-159C-0F6A2214D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85" y="1529750"/>
            <a:ext cx="9472444" cy="5328250"/>
          </a:xfrm>
        </p:spPr>
      </p:pic>
    </p:spTree>
    <p:extLst>
      <p:ext uri="{BB962C8B-B14F-4D97-AF65-F5344CB8AC3E}">
        <p14:creationId xmlns:p14="http://schemas.microsoft.com/office/powerpoint/2010/main" val="55328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E39D-29D9-98B5-2DA6-ADBAB3120CB6}"/>
              </a:ext>
            </a:extLst>
          </p:cNvPr>
          <p:cNvSpPr>
            <a:spLocks noGrp="1"/>
          </p:cNvSpPr>
          <p:nvPr>
            <p:ph type="title"/>
          </p:nvPr>
        </p:nvSpPr>
        <p:spPr>
          <a:xfrm>
            <a:off x="399661" y="654374"/>
            <a:ext cx="11392677" cy="1325563"/>
          </a:xfrm>
        </p:spPr>
        <p:txBody>
          <a:bodyPr>
            <a:noAutofit/>
          </a:bodyPr>
          <a:lstStyle/>
          <a:p>
            <a:r>
              <a:rPr lang="en-US" sz="1600" b="1" dirty="0">
                <a:latin typeface="+mn-lt"/>
              </a:rPr>
              <a:t>The Web-Page Application </a:t>
            </a:r>
            <a:r>
              <a:rPr lang="en-US" sz="1600" dirty="0">
                <a:latin typeface="+mn-lt"/>
              </a:rPr>
              <a:t>aims to deploy web-page written Nodejs and React Frameworks on AWS Cloud Infrastructure using Ansible.</a:t>
            </a:r>
            <a:br>
              <a:rPr lang="en-US" sz="1600" dirty="0">
                <a:latin typeface="+mn-lt"/>
              </a:rPr>
            </a:br>
            <a:br>
              <a:rPr lang="en-US" sz="1600" dirty="0">
                <a:latin typeface="+mn-lt"/>
              </a:rPr>
            </a:br>
            <a:r>
              <a:rPr lang="en-US" sz="1600" dirty="0">
                <a:latin typeface="+mn-lt"/>
              </a:rPr>
              <a:t>Building infrastructure process is managing with control node utilizing Ansible. This infrastructure has 1 control node and 3 EC2’s as worker node. These EC2's will be launched on AWS console. </a:t>
            </a:r>
            <a:br>
              <a:rPr lang="en-US" sz="1600" dirty="0">
                <a:latin typeface="+mn-lt"/>
              </a:rPr>
            </a:br>
            <a:br>
              <a:rPr lang="en-US" sz="1600" dirty="0">
                <a:latin typeface="+mn-lt"/>
              </a:rPr>
            </a:br>
            <a:r>
              <a:rPr lang="en-US" sz="1600" dirty="0">
                <a:latin typeface="+mn-lt"/>
              </a:rPr>
              <a:t>Web-page has 3 main components which are </a:t>
            </a:r>
            <a:r>
              <a:rPr lang="en-US" sz="1600" dirty="0" err="1">
                <a:latin typeface="+mn-lt"/>
              </a:rPr>
              <a:t>postgresql</a:t>
            </a:r>
            <a:r>
              <a:rPr lang="en-US" sz="1600" dirty="0">
                <a:latin typeface="+mn-lt"/>
              </a:rPr>
              <a:t>, </a:t>
            </a:r>
            <a:r>
              <a:rPr lang="en-US" sz="1600" dirty="0" err="1">
                <a:latin typeface="+mn-lt"/>
              </a:rPr>
              <a:t>nodejs</a:t>
            </a:r>
            <a:r>
              <a:rPr lang="en-US" sz="1600" dirty="0">
                <a:latin typeface="+mn-lt"/>
              </a:rPr>
              <a:t>, and react. Each component is serving in Docker container on EC2s dedicated for them. </a:t>
            </a:r>
            <a:r>
              <a:rPr lang="en-US" sz="1600" dirty="0" err="1">
                <a:latin typeface="+mn-lt"/>
              </a:rPr>
              <a:t>Postgresql</a:t>
            </a:r>
            <a:r>
              <a:rPr lang="en-US" sz="1600" dirty="0">
                <a:latin typeface="+mn-lt"/>
              </a:rPr>
              <a:t> is serving as Database of web-page. Nodejs controls backend part of web-side and react controls frontend side of web-page. </a:t>
            </a:r>
            <a:br>
              <a:rPr lang="en-US" sz="1600" dirty="0">
                <a:latin typeface="+mn-lt"/>
              </a:rPr>
            </a:br>
            <a:endParaRPr lang="en-GB" sz="1600" dirty="0">
              <a:latin typeface="+mn-lt"/>
            </a:endParaRPr>
          </a:p>
        </p:txBody>
      </p:sp>
      <p:pic>
        <p:nvPicPr>
          <p:cNvPr id="5" name="Content Placeholder 4">
            <a:extLst>
              <a:ext uri="{FF2B5EF4-FFF2-40B4-BE49-F238E27FC236}">
                <a16:creationId xmlns:a16="http://schemas.microsoft.com/office/drawing/2014/main" id="{69032FC3-ABB3-5E65-A6E7-8B569039F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267" y="1849958"/>
            <a:ext cx="8506896" cy="5008042"/>
          </a:xfrm>
        </p:spPr>
      </p:pic>
    </p:spTree>
    <p:extLst>
      <p:ext uri="{BB962C8B-B14F-4D97-AF65-F5344CB8AC3E}">
        <p14:creationId xmlns:p14="http://schemas.microsoft.com/office/powerpoint/2010/main" val="69362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E015-9E7C-8EE7-A67A-B07082C8E1D7}"/>
              </a:ext>
            </a:extLst>
          </p:cNvPr>
          <p:cNvSpPr>
            <a:spLocks noGrp="1"/>
          </p:cNvSpPr>
          <p:nvPr>
            <p:ph type="title"/>
          </p:nvPr>
        </p:nvSpPr>
        <p:spPr/>
        <p:txBody>
          <a:bodyPr>
            <a:normAutofit/>
          </a:bodyPr>
          <a:lstStyle/>
          <a:p>
            <a:r>
              <a:rPr lang="en-US" sz="1600" b="1" dirty="0"/>
              <a:t>The Roman Numerals Converter Application </a:t>
            </a:r>
            <a:r>
              <a:rPr lang="en-US" sz="1600" dirty="0"/>
              <a:t>aims to convert the given number to the Roman numerals. </a:t>
            </a:r>
            <a:br>
              <a:rPr lang="en-US" sz="1600" dirty="0"/>
            </a:br>
            <a:br>
              <a:rPr lang="en-US" sz="1600" dirty="0"/>
            </a:br>
            <a:r>
              <a:rPr lang="en-US" sz="1600" dirty="0"/>
              <a:t>The application is to be coded in Python and deployed as a web application with Flask on AWS Elastic Compute Cloud (EC2) Instance using AWS </a:t>
            </a:r>
            <a:r>
              <a:rPr lang="en-US" sz="1600" dirty="0" err="1"/>
              <a:t>Cloudformation</a:t>
            </a:r>
            <a:r>
              <a:rPr lang="en-US" sz="1600" dirty="0"/>
              <a:t> and CLI Services.</a:t>
            </a:r>
            <a:endParaRPr lang="en-GB" sz="1600" dirty="0"/>
          </a:p>
        </p:txBody>
      </p:sp>
      <p:pic>
        <p:nvPicPr>
          <p:cNvPr id="5" name="Content Placeholder 4">
            <a:extLst>
              <a:ext uri="{FF2B5EF4-FFF2-40B4-BE49-F238E27FC236}">
                <a16:creationId xmlns:a16="http://schemas.microsoft.com/office/drawing/2014/main" id="{F8EAA025-718B-497D-C90F-8B17D6BC59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508" y="1578720"/>
            <a:ext cx="9070167" cy="5129990"/>
          </a:xfrm>
        </p:spPr>
      </p:pic>
    </p:spTree>
    <p:extLst>
      <p:ext uri="{BB962C8B-B14F-4D97-AF65-F5344CB8AC3E}">
        <p14:creationId xmlns:p14="http://schemas.microsoft.com/office/powerpoint/2010/main" val="308722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402</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Phonebook Microservice Web Application aims to create a web application with MySQL Database using Docker and Kubernetes.  We have a frontend and a backend service to interact with database service. Each service will be managed by a Kubernetes deployment.   The backend service will be a gateway for the application and it will serve the necessary web pages for create, delete and update operations while the frontend service will serve a search page in order to conduct read operations.  To preserve the data in the database, persistent volume and persistent volume claim concepts adopted. </vt:lpstr>
      <vt:lpstr>The Blog Page Application aims to deploy blog application as a web application written Django Framework on AWS Cloud Infrastructure.   This infrastructure has ALB with ASG, (EC2) Instances, S3 Bucket and RDS on defined VPC.   The Cloudfront and Route 53 services are located in front of the architecture and manage the traffic in secure. User is able to upload pictures and videos on own blog page and these are kept on S3 Bucket.  </vt:lpstr>
      <vt:lpstr>Bookstore Web API Application aims to create a bookstore web service using Docker for understanding to dockerization of an application.   The application code is deployed as a RESTful web service with Flask using Dockerfile and Docker Compose on AWS (EC2) Instance using AWS Cloudformation Service.  </vt:lpstr>
      <vt:lpstr>The Web-Page Application aims to deploy web-page written Nodejs and React Frameworks on AWS Cloud Infrastructure using Ansible.  Building infrastructure process is managing with control node utilizing Ansible. This infrastructure has 1 control node and 3 EC2’s as worker node. These EC2's will be launched on AWS console.   Web-page has 3 main components which are postgresql, nodejs, and react. Each component is serving in Docker container on EC2s dedicated for them. Postgresql is serving as Database of web-page. Nodejs controls backend part of web-side and react controls frontend side of web-page.  </vt:lpstr>
      <vt:lpstr>The Roman Numerals Converter Application aims to convert the given number to the Roman numerals.   The application is to be coded in Python and deployed as a web application with Flask on AWS Elastic Compute Cloud (EC2) Instance using AWS Cloudformation and CLI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Microservice Web Application aims to create a web application with MySQL Database using Docker and Kubernetes.  We have a frontend and a backend service to interact with database service. Each service will be managed by a Kubernetes deployment.   The backend service will be a gateway for the application and it will serve the necessary web pages for create, delete and update operations while the frontend service will serve a search page in order to conduct read operations.  To preserve the data in the database, persistent volume and persistent volume claim concepts adopted. </dc:title>
  <dc:creator>Yasin Tuten</dc:creator>
  <cp:lastModifiedBy>Yasin Tuten</cp:lastModifiedBy>
  <cp:revision>4</cp:revision>
  <dcterms:created xsi:type="dcterms:W3CDTF">2022-06-12T08:08:35Z</dcterms:created>
  <dcterms:modified xsi:type="dcterms:W3CDTF">2022-06-12T09:15:09Z</dcterms:modified>
</cp:coreProperties>
</file>