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4" r:id="rId4"/>
    <p:sldId id="325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9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3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7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7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7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0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37052"/>
                </a:solidFill>
              </a:rPr>
              <a:pPr/>
              <a:t>‹#›</a:t>
            </a:fld>
            <a:endParaRPr lang="en-US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7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11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3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3" y="0"/>
            <a:ext cx="5926667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6" name="Oval 5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Isosceles Triangle 11">
                <a:hlinkClick r:id="" action="ppaction://hlinkshowjump?jump=firstslide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" name="Group 10"/>
          <p:cNvGrpSpPr>
            <a:grpSpLocks/>
          </p:cNvGrpSpPr>
          <p:nvPr userDrawn="1"/>
        </p:nvGrpSpPr>
        <p:grpSpPr bwMode="auto">
          <a:xfrm>
            <a:off x="11410952" y="6326188"/>
            <a:ext cx="476249" cy="355600"/>
            <a:chOff x="8136431" y="5022563"/>
            <a:chExt cx="356640" cy="356640"/>
          </a:xfrm>
        </p:grpSpPr>
        <p:sp>
          <p:nvSpPr>
            <p:cNvPr id="14" name="Oval 13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>
              <a:off x="8136431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sp>
          <p:nvSpPr>
            <p:cNvPr id="15" name="Isosceles Triangle 14">
              <a:hlinkClick r:id="" action="ppaction://hlinkshowjump?jump=nextslide"/>
            </p:cNvPr>
            <p:cNvSpPr>
              <a:spLocks noChangeAspect="1"/>
            </p:cNvSpPr>
            <p:nvPr/>
          </p:nvSpPr>
          <p:spPr>
            <a:xfrm rot="5400000" flipH="1">
              <a:off x="8252498" y="5117670"/>
              <a:ext cx="195834" cy="16801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D3564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3"/>
          <p:cNvGrpSpPr>
            <a:grpSpLocks/>
          </p:cNvGrpSpPr>
          <p:nvPr userDrawn="1"/>
        </p:nvGrpSpPr>
        <p:grpSpPr bwMode="auto">
          <a:xfrm>
            <a:off x="9698567" y="6324600"/>
            <a:ext cx="476251" cy="357188"/>
            <a:chOff x="6852170" y="5022563"/>
            <a:chExt cx="356640" cy="356640"/>
          </a:xfrm>
        </p:grpSpPr>
        <p:sp>
          <p:nvSpPr>
            <p:cNvPr id="17" name="Oval 16">
              <a:hlinkClick r:id="" action="ppaction://hlinkshowjump?jump=firstslide"/>
            </p:cNvPr>
            <p:cNvSpPr>
              <a:spLocks noChangeAspect="1"/>
            </p:cNvSpPr>
            <p:nvPr/>
          </p:nvSpPr>
          <p:spPr>
            <a:xfrm>
              <a:off x="6852170" y="5022563"/>
              <a:ext cx="356640" cy="356640"/>
            </a:xfrm>
            <a:prstGeom prst="ellipse">
              <a:avLst/>
            </a:prstGeom>
            <a:gradFill flip="none" rotWithShape="1">
              <a:gsLst>
                <a:gs pos="0">
                  <a:srgbClr val="FE5815"/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FF99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Segoe" pitchFamily="34" charset="0"/>
              </a:endParaRP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6920649" y="5087260"/>
              <a:ext cx="240202" cy="214123"/>
              <a:chOff x="7066773" y="5942997"/>
              <a:chExt cx="240202" cy="21412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0276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>
                <a:hlinkClick r:id="" action="ppaction://hlinkshowjump?jump=firstslide"/>
              </p:cNvPr>
              <p:cNvSpPr/>
              <p:nvPr/>
            </p:nvSpPr>
            <p:spPr>
              <a:xfrm>
                <a:off x="7099738" y="6055828"/>
                <a:ext cx="57062" cy="101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Isosceles Triangle 20">
                <a:hlinkClick r:id="rId3" action="ppaction://hlinksldjump"/>
              </p:cNvPr>
              <p:cNvSpPr/>
              <p:nvPr/>
            </p:nvSpPr>
            <p:spPr>
              <a:xfrm>
                <a:off x="7066452" y="5943289"/>
                <a:ext cx="240930" cy="11253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2" name="Straight Connector 21"/>
          <p:cNvCxnSpPr/>
          <p:nvPr userDrawn="1"/>
        </p:nvCxnSpPr>
        <p:spPr>
          <a:xfrm>
            <a:off x="10418233" y="6326188"/>
            <a:ext cx="0" cy="355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1600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160000" cy="437356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"/>
              </a:defRPr>
            </a:lvl1pPr>
            <a:lvl2pPr>
              <a:defRPr>
                <a:latin typeface="Segoe"/>
              </a:defRPr>
            </a:lvl2pPr>
            <a:lvl3pPr>
              <a:defRPr>
                <a:latin typeface="Segoe"/>
              </a:defRPr>
            </a:lvl3pPr>
            <a:lvl4pPr>
              <a:defRPr>
                <a:latin typeface="Segoe"/>
              </a:defRPr>
            </a:lvl4pPr>
            <a:lvl5pPr>
              <a:defRPr>
                <a:latin typeface="Sego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DF6D-7436-48E9-A0CC-A58050BE2EDA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9078-7665-401A-B706-90E305912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98624D31-43A5-475A-80CF-332C9F6DCF35}" type="datetimeFigureOut">
              <a:rPr lang="en-US" dirty="0"/>
              <a:pPr defTabSz="45720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/>
              <a:pPr defTabSz="45720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1"/>
            <a:ext cx="12205638" cy="6857999"/>
            <a:chOff x="0" y="1"/>
            <a:chExt cx="12205638" cy="6857999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1"/>
              <a:ext cx="12205638" cy="6857999"/>
              <a:chOff x="0" y="1"/>
              <a:chExt cx="12205638" cy="6857999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0" y="1"/>
                <a:ext cx="12205638" cy="6857999"/>
                <a:chOff x="0" y="1"/>
                <a:chExt cx="12205638" cy="6857999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38" y="53635"/>
                  <a:ext cx="12192000" cy="6804365"/>
                </a:xfrm>
                <a:prstGeom prst="rect">
                  <a:avLst/>
                </a:prstGeom>
                <a:ln w="38100">
                  <a:noFill/>
                </a:ln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>
                  <a:off x="0" y="1"/>
                  <a:ext cx="12205635" cy="645461"/>
                </a:xfrm>
                <a:prstGeom prst="rect">
                  <a:avLst/>
                </a:prstGeom>
              </p:spPr>
            </p:pic>
          </p:grpSp>
          <p:sp>
            <p:nvSpPr>
              <p:cNvPr id="21" name="Rectangle 20"/>
              <p:cNvSpPr/>
              <p:nvPr/>
            </p:nvSpPr>
            <p:spPr>
              <a:xfrm>
                <a:off x="5714999" y="6400800"/>
                <a:ext cx="640876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b="1" dirty="0">
                    <a:ln/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UNIVERSITAS PUTRA INDONESIA “YPTK” - PADANG</a:t>
                </a:r>
              </a:p>
            </p:txBody>
          </p:sp>
          <p:pic>
            <p:nvPicPr>
              <p:cNvPr id="22" name="Picture 2" descr="Image result for upi-yptk&quot;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6341662"/>
                <a:ext cx="853312" cy="487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4" descr="Berkas:Sun Oracle logo.png - Wikipedia bahasa Indonesia ...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8290" y="5953687"/>
              <a:ext cx="994891" cy="51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/>
          <p:cNvSpPr/>
          <p:nvPr/>
        </p:nvSpPr>
        <p:spPr>
          <a:xfrm>
            <a:off x="0" y="1022406"/>
            <a:ext cx="122192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rgbClr val="FF0000"/>
                </a:solidFill>
                <a:latin typeface="Arial Black" panose="020B0A04020102020204" pitchFamily="34" charset="0"/>
              </a:rPr>
              <a:t>PEMGOLAHAN CITRA DIGITAL (DIGITAL IMAGE PROCESSING]</a:t>
            </a:r>
            <a:endParaRPr lang="en-US" sz="2800" b="1" cap="none" spc="0" dirty="0">
              <a:ln/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135" y="195983"/>
            <a:ext cx="824676" cy="64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Image result for LOGO UPI-YPT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896" y="97228"/>
            <a:ext cx="1825729" cy="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1997309" y="462561"/>
            <a:ext cx="7846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UNIVERSITAS PUTRA INDONESIA “YPTK” PADANG </a:t>
            </a: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2157689" y="160663"/>
            <a:ext cx="7739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Segoe UI Light" panose="020B0502040204020203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7F7F7F"/>
                </a:solidFill>
                <a:latin typeface="Segoe UI Light" panose="020B0502040204020203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YAYASAN PERGURUAN TINGGI KOMPUTER (YPTK) PADANG</a:t>
            </a:r>
          </a:p>
        </p:txBody>
      </p:sp>
      <p:pic>
        <p:nvPicPr>
          <p:cNvPr id="30" name="Picture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30" y="137212"/>
            <a:ext cx="946802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4" descr="Image result for logo ban-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4" y="137212"/>
            <a:ext cx="1025441" cy="68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481" y="1692985"/>
            <a:ext cx="5986659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 descr="http://t1.gstatic.com/images?q=tbn:ANd9GcRtW9DgCaj8MQBIxjHeQgZQle9inKavF-SVCa5c3WTY8HRwB5DUa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5" y="1692985"/>
            <a:ext cx="2210450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1" descr="http://cs.brown.edu/courses/cs143/comp_vision_teaser_by_kirkh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141" y="1692985"/>
            <a:ext cx="2124635" cy="364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306" y="5379168"/>
            <a:ext cx="10429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</a:rPr>
              <a:t>Program </a:t>
            </a:r>
            <a:r>
              <a:rPr lang="en-US" sz="2400" dirty="0" err="1">
                <a:latin typeface="Arial Narrow" panose="020B0606020202030204" pitchFamily="34" charset="0"/>
              </a:rPr>
              <a:t>Studi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Teknik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Informatika</a:t>
            </a:r>
            <a:r>
              <a:rPr lang="en-US" sz="2400" dirty="0">
                <a:latin typeface="Arial Narrow" panose="020B0606020202030204" pitchFamily="34" charset="0"/>
              </a:rPr>
              <a:t>, Program </a:t>
            </a:r>
            <a:r>
              <a:rPr lang="en-US" sz="2400" dirty="0" err="1">
                <a:latin typeface="Arial Narrow" panose="020B0606020202030204" pitchFamily="34" charset="0"/>
              </a:rPr>
              <a:t>Sarjana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Fakultas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Ilmu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Komputer</a:t>
            </a:r>
            <a:r>
              <a:rPr lang="en-US" sz="2400" dirty="0">
                <a:latin typeface="Arial Narrow" panose="020B0606020202030204" pitchFamily="34" charset="0"/>
              </a:rPr>
              <a:t>, UPI-YPTK</a:t>
            </a:r>
          </a:p>
          <a:p>
            <a:pPr algn="ctr"/>
            <a:r>
              <a:rPr lang="en-US" sz="2400" b="1" i="1" dirty="0" err="1">
                <a:latin typeface="Arial Narrow" panose="020B0606020202030204" pitchFamily="34" charset="0"/>
              </a:rPr>
              <a:t>Nobp</a:t>
            </a:r>
            <a:r>
              <a:rPr lang="en-US" sz="2400" b="1" i="1" dirty="0">
                <a:latin typeface="Arial Narrow" panose="020B0606020202030204" pitchFamily="34" charset="0"/>
              </a:rPr>
              <a:t>. / Nama : </a:t>
            </a:r>
          </a:p>
        </p:txBody>
      </p:sp>
    </p:spTree>
    <p:extLst>
      <p:ext uri="{BB962C8B-B14F-4D97-AF65-F5344CB8AC3E}">
        <p14:creationId xmlns:p14="http://schemas.microsoft.com/office/powerpoint/2010/main" val="82122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19895"/>
              </p:ext>
            </p:extLst>
          </p:nvPr>
        </p:nvGraphicFramePr>
        <p:xfrm>
          <a:off x="39872" y="2550013"/>
          <a:ext cx="12152127" cy="2975547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4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9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Pengarang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Vol, No. ISSN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Review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Kelemahan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Kekurangan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tindak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lanjut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1.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Manuela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Tvaronaviciene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&amp;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Jurate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Cerneviciute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September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Tahun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2015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Vol : 5 Number 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No. ISSN 2029 - 7017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page : 87 - 97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Technology Transfer Phenomenon And Its Impact On Sustainable Development (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Fenomena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Dampaknya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Tentang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Pembangunan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Berkelanjutan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Deskriptif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Hasil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dari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adalah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bagaimana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keterkaitan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pembangunan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berkelanjutan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dimana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telah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mendapat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banyak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dimensi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sedang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dianalisis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memperhitungkan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beragam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pelaku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karakteristik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berbeda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di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industri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berbeda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berbeda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kompleksitas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sedang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ditransfer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, proses transfer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harus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sama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manfaatnya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.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Selain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pemindah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penerima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dampak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dapat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dipertimbangkan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dari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berbagai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calon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pelanggan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Kelemahan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: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Kelemahan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ada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pada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adalah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peneliti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konsisten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dalam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meneliti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permasalahannya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dimana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hasil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dalam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sesuai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tujuan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telah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ditentukan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Kekurangan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Hipotesis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dijelaskan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Rinci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.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Variabel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digunakan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dijelaskan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lengkap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Tindak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Lanjut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Seharusnya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peneliti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dapat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menjelaskan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hipotesis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rinci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kemudian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seharusnya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tujuan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hasil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harus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lebih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berkaitan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. 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84084" y="895149"/>
            <a:ext cx="81724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 CRITICAL REVIEW JOURNAL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5630" y="748380"/>
            <a:ext cx="12152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NOBP		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Nama		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Mata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Kuliah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lang="en-US" altLang="en-US" sz="12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Image Processing [DIP]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Dosen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Dr. Ir.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Sumijan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M.Sc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Fakultas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Komputer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Informatika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Peminatan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Pakar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Sarjana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8002061">
            <a:off x="2729355" y="3553121"/>
            <a:ext cx="66391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TEMPLATE TUGAS-01</a:t>
            </a:r>
          </a:p>
        </p:txBody>
      </p:sp>
      <p:sp>
        <p:nvSpPr>
          <p:cNvPr id="5" name="Rectangle 4"/>
          <p:cNvSpPr/>
          <p:nvPr/>
        </p:nvSpPr>
        <p:spPr>
          <a:xfrm>
            <a:off x="-21300" y="5607085"/>
            <a:ext cx="12239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/>
              <a:t>Catatan</a:t>
            </a:r>
            <a:r>
              <a:rPr lang="en-US" dirty="0"/>
              <a:t> : (1).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3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2018, 2019, 2020 (2). </a:t>
            </a:r>
            <a:r>
              <a:rPr lang="en-US" dirty="0" err="1"/>
              <a:t>Mempunyai</a:t>
            </a:r>
            <a:r>
              <a:rPr lang="en-US" dirty="0"/>
              <a:t> ISSN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Nasional min. </a:t>
            </a:r>
            <a:r>
              <a:rPr lang="en-US" dirty="0" err="1"/>
              <a:t>Terakreditasi</a:t>
            </a:r>
            <a:r>
              <a:rPr lang="en-US" dirty="0"/>
              <a:t> </a:t>
            </a:r>
            <a:r>
              <a:rPr lang="en-US" dirty="0" err="1"/>
              <a:t>Sinta</a:t>
            </a:r>
            <a:r>
              <a:rPr lang="en-US" dirty="0"/>
              <a:t> 4,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Min. </a:t>
            </a:r>
            <a:r>
              <a:rPr lang="en-US" dirty="0" err="1"/>
              <a:t>Terindex</a:t>
            </a:r>
            <a:r>
              <a:rPr lang="en-US" dirty="0"/>
              <a:t> Q4,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template Slide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Powerpoint</a:t>
            </a:r>
            <a:r>
              <a:rPr lang="en-US" dirty="0"/>
              <a:t>..!</a:t>
            </a:r>
          </a:p>
        </p:txBody>
      </p:sp>
    </p:spTree>
    <p:extLst>
      <p:ext uri="{BB962C8B-B14F-4D97-AF65-F5344CB8AC3E}">
        <p14:creationId xmlns:p14="http://schemas.microsoft.com/office/powerpoint/2010/main" val="395671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42916"/>
              </p:ext>
            </p:extLst>
          </p:nvPr>
        </p:nvGraphicFramePr>
        <p:xfrm>
          <a:off x="39872" y="2550013"/>
          <a:ext cx="12152127" cy="3688716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4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9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0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Pengarang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Vol, No. ISSN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Review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Kelemahan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Kekurangan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tindak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lanjut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2.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Manuela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Tvaronaviciene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&amp;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Jurate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Cerneviciute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September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Tahun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2015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Vol : 5 Number 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No. ISSN 2029 - 7017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page : 87 - 97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Technology Transfer Phenomenon And Its Impact On Sustainable Development (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Fenomena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Dampaknya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Tentang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Pembangunan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Berkelanjutan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Deskriptif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dari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adalah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bagaimana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keterkaitan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pembangunan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berkelanjutan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dimana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telah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mendapat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banyak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dimensi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sedang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dianalisis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memperhitungkan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beragam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pelaku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karakteristik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berbeda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industri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berbeda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berbeda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kompleksitas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sedang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ditransfer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proses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harus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sama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manfaatnya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Selain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pemindah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penerima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dampak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dipertimbangkan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dari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berbagai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calon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pelanggan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Kelemahan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: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Kelemahan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pada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adalah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konsisten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meneliti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permasalahannya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dimana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sesuai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tujuan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telah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ditentukan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Kekurangan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Hipotesis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dijelaskan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Rinci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Variabel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digunakan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dijelaskan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lengkap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Tindak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Lanjut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Seharusnya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menjelaskan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hipotesis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rinci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kemudian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seharusnya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tujuan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harus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lebih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berkaitan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 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84084" y="895149"/>
            <a:ext cx="81724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 CRITICAL REVIEW JOURNAL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5630" y="748380"/>
            <a:ext cx="12152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NOBP		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Nama		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Mata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Kuliah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lang="en-US" altLang="en-US" sz="12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Image Processing [DIP]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Dosen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Dr. Ir.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Sumijan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M.Sc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Fakultas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Komputer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Informatika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Peminatan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Pakar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Sarjana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8002061">
            <a:off x="2729355" y="3553121"/>
            <a:ext cx="66391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TEMPLATE TUGAS-01</a:t>
            </a:r>
          </a:p>
        </p:txBody>
      </p:sp>
    </p:spTree>
    <p:extLst>
      <p:ext uri="{BB962C8B-B14F-4D97-AF65-F5344CB8AC3E}">
        <p14:creationId xmlns:p14="http://schemas.microsoft.com/office/powerpoint/2010/main" val="28941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" y="1"/>
            <a:ext cx="12313607" cy="6867778"/>
            <a:chOff x="0" y="0"/>
            <a:chExt cx="9235205" cy="5150833"/>
          </a:xfrm>
        </p:grpSpPr>
        <p:pic>
          <p:nvPicPr>
            <p:cNvPr id="3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Image result for logo upi-yptk 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628" y="4690061"/>
              <a:ext cx="803672" cy="46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31"/>
            <p:cNvSpPr txBox="1">
              <a:spLocks noChangeArrowheads="1"/>
            </p:cNvSpPr>
            <p:nvPr/>
          </p:nvSpPr>
          <p:spPr bwMode="auto">
            <a:xfrm>
              <a:off x="49222" y="4815031"/>
              <a:ext cx="8230791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kern="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  <a:sym typeface="Arial"/>
                  <a:rtl val="0"/>
                </a:rPr>
                <a:t>UNIVERSITAS PUTRA INDONESIA “YPTK” PADANG</a:t>
              </a:r>
            </a:p>
          </p:txBody>
        </p:sp>
        <p:grpSp>
          <p:nvGrpSpPr>
            <p:cNvPr id="37" name="Group 29"/>
            <p:cNvGrpSpPr>
              <a:grpSpLocks/>
            </p:cNvGrpSpPr>
            <p:nvPr/>
          </p:nvGrpSpPr>
          <p:grpSpPr bwMode="auto">
            <a:xfrm>
              <a:off x="103189" y="49972"/>
              <a:ext cx="9132016" cy="632424"/>
              <a:chOff x="98439" y="37730"/>
              <a:chExt cx="12195161" cy="1082444"/>
            </a:xfrm>
          </p:grpSpPr>
          <p:pic>
            <p:nvPicPr>
              <p:cNvPr id="39" name="Picture 2" descr="Related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6435" y="204138"/>
                <a:ext cx="823912" cy="823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 descr="Image result for LOGO UPI-YPTK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69563" y="77187"/>
                <a:ext cx="1824037" cy="1042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14"/>
              <p:cNvSpPr txBox="1">
                <a:spLocks noChangeArrowheads="1"/>
              </p:cNvSpPr>
              <p:nvPr/>
            </p:nvSpPr>
            <p:spPr bwMode="auto">
              <a:xfrm>
                <a:off x="1933892" y="425824"/>
                <a:ext cx="7838823" cy="539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33" b="1" kern="0" dirty="0">
                    <a:solidFill>
                      <a:srgbClr val="FF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UNIVERSITAS PUTRA INDONESIA “YPTK” PADANG 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2094123" y="37730"/>
                <a:ext cx="7732217" cy="487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867" b="1" kern="0" dirty="0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  <a:sym typeface="Arial"/>
                    <a:rtl val="0"/>
                  </a:rPr>
                  <a:t>YAYASAN PERGURUAN TINGGI KOMPUTER (YPTK) PADANG</a:t>
                </a:r>
              </a:p>
            </p:txBody>
          </p:sp>
          <p:pic>
            <p:nvPicPr>
              <p:cNvPr id="43" name="Picture 11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104" y="128588"/>
                <a:ext cx="945925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" name="Picture 13" descr="Image result for logo ban-pt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9" y="128588"/>
                <a:ext cx="1024491" cy="88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"/>
              <a:ext cx="9220200" cy="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08381"/>
              </p:ext>
            </p:extLst>
          </p:nvPr>
        </p:nvGraphicFramePr>
        <p:xfrm>
          <a:off x="39872" y="2550013"/>
          <a:ext cx="12152127" cy="3688716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4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9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0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Pengarang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Vol, No. ISSN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Judul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Review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Kelemahan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Kekurangan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tindak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lanjut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Manuela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Tvaronaviciene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&amp;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Jurate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Cerneviciute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September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Tahun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2015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Vol : 5 Number 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No. ISSN 2029 - 7017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page : 87 - 97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Technology Transfer Phenomenon And Its Impact On Sustainable Development (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Fenomena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Dampaknya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Tentang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Pembangunan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Berkelanjutan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Deskriptif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dari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adalah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bagaimana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keterkaitan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pembangunan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berkelanjutan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dimana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telah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mendapat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banyak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dimensi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sedang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dianalisis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memperhitungkan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beragam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pelaku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karakteristik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berbeda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di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industri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berbeda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berbeda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kompleksitas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sedang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ditransfer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proses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harus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sama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manfaatnya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Selain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pemindah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penerima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dampak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transfer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teknologi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dipertimbangkan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dari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berbagai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calon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pelanggan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Kelemahan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: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Kelemahan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pada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adalah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konsisten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meneliti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permasalahannya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dimana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sesuai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tujuan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telah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ditentukan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Kekurangan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Hipotesis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dijelaskan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Rinci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Variabel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digunakan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dijelaskan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lengkap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  <a:latin typeface="+mn-lt"/>
                        </a:rPr>
                        <a:t>Tindak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Lanjut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Seharusnya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dapat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menjelaskan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hipotesis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rinci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kemudian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seharusnya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tujuan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penelitian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harus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lebih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berkaitan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 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33" marR="6353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84084" y="895149"/>
            <a:ext cx="81724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 CRITICAL REVIEW JOURNAL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5630" y="748380"/>
            <a:ext cx="12152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NOBP		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Nama		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Mata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Kuliah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lang="en-US" altLang="en-US" sz="12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Digital Image Processing [DIP]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Dosen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Dr. Ir.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Sumijan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M.Sc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Fakultas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Ilmu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Komputer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Informatika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Peminatan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Pakar</a:t>
            </a:r>
            <a:endParaRPr kumimoji="0" lang="en-US" altLang="en-US" sz="1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		: 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Sarjana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8002061">
            <a:off x="2729355" y="3553121"/>
            <a:ext cx="66391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TEMPLATE TUGAS-01</a:t>
            </a:r>
          </a:p>
        </p:txBody>
      </p:sp>
    </p:spTree>
    <p:extLst>
      <p:ext uri="{BB962C8B-B14F-4D97-AF65-F5344CB8AC3E}">
        <p14:creationId xmlns:p14="http://schemas.microsoft.com/office/powerpoint/2010/main" val="157583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947</Words>
  <Application>Microsoft Office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Segoe</vt:lpstr>
      <vt:lpstr>Arial</vt:lpstr>
      <vt:lpstr>Arial Black</vt:lpstr>
      <vt:lpstr>Arial Narrow</vt:lpstr>
      <vt:lpstr>Arial Rounded MT Bold</vt:lpstr>
      <vt:lpstr>Calibri</vt:lpstr>
      <vt:lpstr>Calibri Light</vt:lpstr>
      <vt:lpstr>Tahoma</vt:lpstr>
      <vt:lpstr>Office Theme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Yelf Van Liechanstain</cp:lastModifiedBy>
  <cp:revision>193</cp:revision>
  <dcterms:created xsi:type="dcterms:W3CDTF">2020-07-01T09:45:43Z</dcterms:created>
  <dcterms:modified xsi:type="dcterms:W3CDTF">2021-03-24T08:16:24Z</dcterms:modified>
</cp:coreProperties>
</file>