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25" r:id="rId4"/>
    <p:sldId id="32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6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5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6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697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3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475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77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42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67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01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6370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637052"/>
                </a:solidFill>
              </a:rPr>
              <a:pPr/>
              <a:t>‹#›</a:t>
            </a:fld>
            <a:endParaRPr lang="en-US" dirty="0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7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19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11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0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328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33" y="0"/>
            <a:ext cx="5926667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9698567" y="6324600"/>
            <a:ext cx="476251" cy="357188"/>
            <a:chOff x="6852170" y="5022563"/>
            <a:chExt cx="356640" cy="356640"/>
          </a:xfrm>
        </p:grpSpPr>
        <p:sp>
          <p:nvSpPr>
            <p:cNvPr id="6" name="Oval 5">
              <a:hlinkClick r:id="" action="ppaction://hlinkshowjump?jump=firstslide"/>
            </p:cNvPr>
            <p:cNvSpPr>
              <a:spLocks noChangeAspect="1"/>
            </p:cNvSpPr>
            <p:nvPr/>
          </p:nvSpPr>
          <p:spPr>
            <a:xfrm>
              <a:off x="6852170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Segoe" pitchFamily="34" charset="0"/>
              </a:endParaRPr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6920649" y="5087260"/>
              <a:ext cx="240202" cy="214123"/>
              <a:chOff x="7066773" y="5942997"/>
              <a:chExt cx="240202" cy="21412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202768" y="6055828"/>
                <a:ext cx="57062" cy="101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Rectangle 10">
                <a:hlinkClick r:id="" action="ppaction://hlinkshowjump?jump=firstslide"/>
              </p:cNvPr>
              <p:cNvSpPr/>
              <p:nvPr/>
            </p:nvSpPr>
            <p:spPr>
              <a:xfrm>
                <a:off x="7099738" y="6055828"/>
                <a:ext cx="57062" cy="101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Isosceles Triangle 11">
                <a:hlinkClick r:id="" action="ppaction://hlinkshowjump?jump=firstslide"/>
              </p:cNvPr>
              <p:cNvSpPr/>
              <p:nvPr/>
            </p:nvSpPr>
            <p:spPr>
              <a:xfrm>
                <a:off x="7066452" y="5943289"/>
                <a:ext cx="240930" cy="11253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3" name="Group 10"/>
          <p:cNvGrpSpPr>
            <a:grpSpLocks/>
          </p:cNvGrpSpPr>
          <p:nvPr userDrawn="1"/>
        </p:nvGrpSpPr>
        <p:grpSpPr bwMode="auto">
          <a:xfrm>
            <a:off x="11410952" y="6326188"/>
            <a:ext cx="476249" cy="355600"/>
            <a:chOff x="8136431" y="5022563"/>
            <a:chExt cx="356640" cy="356640"/>
          </a:xfrm>
        </p:grpSpPr>
        <p:sp>
          <p:nvSpPr>
            <p:cNvPr id="14" name="Oval 13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>
              <a:off x="8136431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Segoe" pitchFamily="34" charset="0"/>
              </a:endParaRPr>
            </a:p>
          </p:txBody>
        </p:sp>
        <p:sp>
          <p:nvSpPr>
            <p:cNvPr id="15" name="Isosceles Triangle 14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 rot="5400000" flipH="1">
              <a:off x="8252498" y="5117670"/>
              <a:ext cx="195834" cy="16801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srgbClr val="D3564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Group 13"/>
          <p:cNvGrpSpPr>
            <a:grpSpLocks/>
          </p:cNvGrpSpPr>
          <p:nvPr userDrawn="1"/>
        </p:nvGrpSpPr>
        <p:grpSpPr bwMode="auto">
          <a:xfrm>
            <a:off x="9698567" y="6324600"/>
            <a:ext cx="476251" cy="357188"/>
            <a:chOff x="6852170" y="5022563"/>
            <a:chExt cx="356640" cy="356640"/>
          </a:xfrm>
        </p:grpSpPr>
        <p:sp>
          <p:nvSpPr>
            <p:cNvPr id="17" name="Oval 16">
              <a:hlinkClick r:id="" action="ppaction://hlinkshowjump?jump=firstslide"/>
            </p:cNvPr>
            <p:cNvSpPr>
              <a:spLocks noChangeAspect="1"/>
            </p:cNvSpPr>
            <p:nvPr/>
          </p:nvSpPr>
          <p:spPr>
            <a:xfrm>
              <a:off x="6852170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Segoe" pitchFamily="34" charset="0"/>
              </a:endParaRPr>
            </a:p>
          </p:txBody>
        </p:sp>
        <p:grpSp>
          <p:nvGrpSpPr>
            <p:cNvPr id="18" name="Group 15"/>
            <p:cNvGrpSpPr>
              <a:grpSpLocks/>
            </p:cNvGrpSpPr>
            <p:nvPr/>
          </p:nvGrpSpPr>
          <p:grpSpPr bwMode="auto">
            <a:xfrm>
              <a:off x="6920649" y="5087260"/>
              <a:ext cx="240202" cy="214123"/>
              <a:chOff x="7066773" y="5942997"/>
              <a:chExt cx="240202" cy="21412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202768" y="6055828"/>
                <a:ext cx="57062" cy="101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Rectangle 19">
                <a:hlinkClick r:id="" action="ppaction://hlinkshowjump?jump=firstslide"/>
              </p:cNvPr>
              <p:cNvSpPr/>
              <p:nvPr/>
            </p:nvSpPr>
            <p:spPr>
              <a:xfrm>
                <a:off x="7099738" y="6055828"/>
                <a:ext cx="57062" cy="101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Isosceles Triangle 20">
                <a:hlinkClick r:id="" action="ppaction://noaction"/>
              </p:cNvPr>
              <p:cNvSpPr/>
              <p:nvPr/>
            </p:nvSpPr>
            <p:spPr>
              <a:xfrm>
                <a:off x="7066452" y="5943289"/>
                <a:ext cx="240930" cy="11253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22" name="Straight Connector 21"/>
          <p:cNvCxnSpPr/>
          <p:nvPr userDrawn="1"/>
        </p:nvCxnSpPr>
        <p:spPr>
          <a:xfrm>
            <a:off x="10418233" y="6326188"/>
            <a:ext cx="0" cy="355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10160000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10160000" cy="4373563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"/>
              </a:defRPr>
            </a:lvl1pPr>
            <a:lvl2pPr>
              <a:defRPr>
                <a:latin typeface="Segoe"/>
              </a:defRPr>
            </a:lvl2pPr>
            <a:lvl3pPr>
              <a:defRPr>
                <a:latin typeface="Segoe"/>
              </a:defRPr>
            </a:lvl3pPr>
            <a:lvl4pPr>
              <a:defRPr>
                <a:latin typeface="Segoe"/>
              </a:defRPr>
            </a:lvl4pPr>
            <a:lvl5pPr>
              <a:defRPr>
                <a:latin typeface="Sego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172200"/>
            <a:ext cx="4572000" cy="304800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492876"/>
            <a:ext cx="4572000" cy="284163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44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2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3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6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4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2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7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DF6D-7436-48E9-A0CC-A58050BE2ED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/>
            <a:fld id="{98624D31-43A5-475A-80CF-332C9F6DCF35}" type="datetimeFigureOut">
              <a:rPr lang="en-US" dirty="0"/>
              <a:pPr defTabSz="45720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/>
            <a:fld id="{4FAB73BC-B049-4115-A692-8D63A059BFB8}" type="slidenum">
              <a:rPr lang="en-US" dirty="0"/>
              <a:pPr defTabSz="45720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7.jpe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7.jpe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1"/>
            <a:ext cx="12205638" cy="6857999"/>
            <a:chOff x="0" y="1"/>
            <a:chExt cx="12205638" cy="6857999"/>
          </a:xfrm>
        </p:grpSpPr>
        <p:grpSp>
          <p:nvGrpSpPr>
            <p:cNvPr id="18" name="Group 17"/>
            <p:cNvGrpSpPr/>
            <p:nvPr/>
          </p:nvGrpSpPr>
          <p:grpSpPr>
            <a:xfrm>
              <a:off x="0" y="1"/>
              <a:ext cx="12205638" cy="6857999"/>
              <a:chOff x="0" y="1"/>
              <a:chExt cx="12205638" cy="6857999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0" y="1"/>
                <a:ext cx="12205638" cy="6857999"/>
                <a:chOff x="0" y="1"/>
                <a:chExt cx="12205638" cy="6857999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38" y="53635"/>
                  <a:ext cx="12192000" cy="6804365"/>
                </a:xfrm>
                <a:prstGeom prst="rect">
                  <a:avLst/>
                </a:prstGeom>
                <a:ln w="38100">
                  <a:noFill/>
                </a:ln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0800000">
                  <a:off x="0" y="1"/>
                  <a:ext cx="12205635" cy="645461"/>
                </a:xfrm>
                <a:prstGeom prst="rect">
                  <a:avLst/>
                </a:prstGeom>
              </p:spPr>
            </p:pic>
          </p:grpSp>
          <p:sp>
            <p:nvSpPr>
              <p:cNvPr id="21" name="Rectangle 20"/>
              <p:cNvSpPr/>
              <p:nvPr/>
            </p:nvSpPr>
            <p:spPr>
              <a:xfrm>
                <a:off x="5714999" y="6400800"/>
                <a:ext cx="6408761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b="1" dirty="0" smtClean="0">
                    <a:ln/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UNIVERSITAS PUTRA INDONESIA “YPTK” - PADANG</a:t>
                </a:r>
                <a:endParaRPr lang="en-US" b="1" dirty="0">
                  <a:ln/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pic>
            <p:nvPicPr>
              <p:cNvPr id="22" name="Picture 2" descr="Image result for upi-yptk&quot;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200" y="6341662"/>
                <a:ext cx="853312" cy="4876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Picture 4" descr="Berkas:Sun Oracle logo.png - Wikipedia bahasa Indonesia ...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8290" y="5953687"/>
              <a:ext cx="994891" cy="510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tangle 33"/>
          <p:cNvSpPr/>
          <p:nvPr/>
        </p:nvSpPr>
        <p:spPr>
          <a:xfrm>
            <a:off x="0" y="1022406"/>
            <a:ext cx="122192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rgbClr val="FF0000"/>
                </a:solidFill>
                <a:latin typeface="Arial Black" panose="020B0A04020102020204" pitchFamily="34" charset="0"/>
              </a:rPr>
              <a:t>PEMGOLAHAN CITRA DIGITAL (DIGITAL IMAGE PROCESSING]</a:t>
            </a:r>
            <a:endParaRPr lang="en-US" sz="2800" b="1" cap="none" spc="0" dirty="0">
              <a:ln/>
              <a:solidFill>
                <a:srgbClr val="FF0000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26" name="Picture 2" descr="Related image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135" y="195983"/>
            <a:ext cx="824676" cy="64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 descr="Image result for LOGO UPI-YPT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896" y="97228"/>
            <a:ext cx="1825729" cy="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1997309" y="462561"/>
            <a:ext cx="78460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>
                <a:solidFill>
                  <a:srgbClr val="7F7F7F"/>
                </a:solidFill>
                <a:latin typeface="Segoe UI Light" panose="020B0502040204020203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Segoe UI Light" panose="020B0502040204020203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UNIVERSITAS PUTRA INDONESIA “YPTK” PADANG </a:t>
            </a:r>
          </a:p>
        </p:txBody>
      </p:sp>
      <p:sp>
        <p:nvSpPr>
          <p:cNvPr id="29" name="TextBox 15"/>
          <p:cNvSpPr txBox="1">
            <a:spLocks noChangeArrowheads="1"/>
          </p:cNvSpPr>
          <p:nvPr/>
        </p:nvSpPr>
        <p:spPr bwMode="auto">
          <a:xfrm>
            <a:off x="2157689" y="160663"/>
            <a:ext cx="77393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>
                <a:solidFill>
                  <a:srgbClr val="7F7F7F"/>
                </a:solidFill>
                <a:latin typeface="Segoe UI Light" panose="020B0502040204020203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Segoe UI Light" panose="020B0502040204020203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YAYASAN PERGURUAN TINGGI KOMPUTER (YPTK) PADANG</a:t>
            </a:r>
          </a:p>
        </p:txBody>
      </p:sp>
      <p:pic>
        <p:nvPicPr>
          <p:cNvPr id="30" name="Picture 1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830" y="137212"/>
            <a:ext cx="946802" cy="685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4" descr="Image result for logo ban-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54" y="137212"/>
            <a:ext cx="1025441" cy="685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481" y="1692985"/>
            <a:ext cx="5986659" cy="364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0" descr="http://t1.gstatic.com/images?q=tbn:ANd9GcRtW9DgCaj8MQBIxjHeQgZQle9inKavF-SVCa5c3WTY8HRwB5DUa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95" y="1692985"/>
            <a:ext cx="2210450" cy="364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1" descr="http://cs.brown.edu/courses/cs143/comp_vision_teaser_by_kirkh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141" y="1692985"/>
            <a:ext cx="2124635" cy="364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4306" y="5379168"/>
            <a:ext cx="10429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</a:rPr>
              <a:t>Program </a:t>
            </a:r>
            <a:r>
              <a:rPr lang="en-US" sz="2400" dirty="0" err="1" smtClean="0">
                <a:latin typeface="Arial Narrow" panose="020B0606020202030204" pitchFamily="34" charset="0"/>
              </a:rPr>
              <a:t>Studi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Teknik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Informatika</a:t>
            </a:r>
            <a:r>
              <a:rPr lang="en-US" sz="2400" dirty="0" smtClean="0">
                <a:latin typeface="Arial Narrow" panose="020B0606020202030204" pitchFamily="34" charset="0"/>
              </a:rPr>
              <a:t>, Program </a:t>
            </a:r>
            <a:r>
              <a:rPr lang="en-US" sz="2400" dirty="0" err="1" smtClean="0">
                <a:latin typeface="Arial Narrow" panose="020B0606020202030204" pitchFamily="34" charset="0"/>
              </a:rPr>
              <a:t>Sarjana</a:t>
            </a:r>
            <a:r>
              <a:rPr lang="en-US" sz="2400" dirty="0" smtClean="0">
                <a:latin typeface="Arial Narrow" panose="020B0606020202030204" pitchFamily="34" charset="0"/>
              </a:rPr>
              <a:t>, </a:t>
            </a:r>
            <a:r>
              <a:rPr lang="en-US" sz="2400" dirty="0" err="1" smtClean="0">
                <a:latin typeface="Arial Narrow" panose="020B0606020202030204" pitchFamily="34" charset="0"/>
              </a:rPr>
              <a:t>Fakultas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Ilmu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Komputer</a:t>
            </a:r>
            <a:r>
              <a:rPr lang="en-US" sz="2400" dirty="0" smtClean="0">
                <a:latin typeface="Arial Narrow" panose="020B0606020202030204" pitchFamily="34" charset="0"/>
              </a:rPr>
              <a:t>, UPI-YPTK</a:t>
            </a:r>
          </a:p>
          <a:p>
            <a:pPr algn="ctr"/>
            <a:r>
              <a:rPr lang="en-US" sz="2400" b="1" i="1" dirty="0" err="1" smtClean="0">
                <a:latin typeface="Arial Narrow" panose="020B0606020202030204" pitchFamily="34" charset="0"/>
              </a:rPr>
              <a:t>Nobp</a:t>
            </a:r>
            <a:r>
              <a:rPr lang="en-US" sz="2400" b="1" i="1" dirty="0" smtClean="0">
                <a:latin typeface="Arial Narrow" panose="020B0606020202030204" pitchFamily="34" charset="0"/>
              </a:rPr>
              <a:t>. / Nama : </a:t>
            </a:r>
            <a:endParaRPr lang="en-US" sz="2400" b="1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2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" y="1"/>
            <a:ext cx="12313607" cy="6867778"/>
            <a:chOff x="0" y="0"/>
            <a:chExt cx="9235205" cy="5150833"/>
          </a:xfrm>
        </p:grpSpPr>
        <p:pic>
          <p:nvPicPr>
            <p:cNvPr id="3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4" descr="Image result for logo upi-yptk transparen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231"/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37" name="Group 29"/>
            <p:cNvGrpSpPr>
              <a:grpSpLocks/>
            </p:cNvGrpSpPr>
            <p:nvPr/>
          </p:nvGrpSpPr>
          <p:grpSpPr bwMode="auto">
            <a:xfrm>
              <a:off x="103189" y="49972"/>
              <a:ext cx="9132016" cy="632424"/>
              <a:chOff x="98439" y="37730"/>
              <a:chExt cx="12195161" cy="1082444"/>
            </a:xfrm>
          </p:grpSpPr>
          <p:pic>
            <p:nvPicPr>
              <p:cNvPr id="39" name="Picture 2" descr="Related image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4" descr="Image result for LOGO UPI-YPTK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TextBox 14"/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42" name="TextBox 15"/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43" name="Picture 11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" name="Picture 13" descr="Image result for logo ban-pt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5630" y="895149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</a:t>
            </a:r>
            <a:r>
              <a:rPr lang="en-US" altLang="en-US" sz="4400" b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 PRAKTIKUM HAL </a:t>
            </a:r>
            <a:r>
              <a:rPr lang="en-US" altLang="en-US" sz="4400" b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 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71378" y="1619693"/>
            <a:ext cx="27527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 smtClean="0">
                <a:ln/>
                <a:solidFill>
                  <a:srgbClr val="FF0000"/>
                </a:solidFill>
                <a:effectLst/>
              </a:rPr>
              <a:t>Citra Input</a:t>
            </a:r>
            <a:endParaRPr lang="en-US" sz="36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77968" y="1618855"/>
            <a:ext cx="27527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 smtClean="0">
                <a:ln/>
                <a:solidFill>
                  <a:srgbClr val="FF0000"/>
                </a:solidFill>
                <a:effectLst/>
              </a:rPr>
              <a:t>Citra </a:t>
            </a:r>
            <a:r>
              <a:rPr lang="en-US" sz="3600" b="1" cap="none" spc="0" dirty="0" err="1" smtClean="0">
                <a:ln/>
                <a:solidFill>
                  <a:srgbClr val="FF0000"/>
                </a:solidFill>
                <a:effectLst/>
              </a:rPr>
              <a:t>Hasil</a:t>
            </a:r>
            <a:endParaRPr lang="en-US" sz="3600" b="1" cap="none" spc="0" dirty="0">
              <a:ln/>
              <a:solidFill>
                <a:srgbClr val="FF0000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" y="2431147"/>
            <a:ext cx="5818948" cy="28938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1377" y="2373583"/>
            <a:ext cx="5821671" cy="2951452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 rot="18002061">
            <a:off x="2729355" y="3229958"/>
            <a:ext cx="663917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9600" b="1" cap="none" spc="0" dirty="0" smtClean="0">
                <a:ln/>
                <a:solidFill>
                  <a:srgbClr val="FF0000"/>
                </a:solidFill>
                <a:effectLst/>
              </a:rPr>
              <a:t>TUGAS-03</a:t>
            </a:r>
            <a:endParaRPr lang="en-US" sz="96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4132" y="1735976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 smtClean="0">
                <a:ln/>
                <a:solidFill>
                  <a:srgbClr val="FF0000"/>
                </a:solidFill>
                <a:effectLst/>
              </a:rPr>
              <a:t>Source Program</a:t>
            </a:r>
            <a:endParaRPr lang="en-US" sz="36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733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" y="1"/>
            <a:ext cx="12313607" cy="6867778"/>
            <a:chOff x="0" y="0"/>
            <a:chExt cx="9235205" cy="5150833"/>
          </a:xfrm>
        </p:grpSpPr>
        <p:pic>
          <p:nvPicPr>
            <p:cNvPr id="3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4" descr="Image result for logo upi-yptk transparen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231"/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37" name="Group 29"/>
            <p:cNvGrpSpPr>
              <a:grpSpLocks/>
            </p:cNvGrpSpPr>
            <p:nvPr/>
          </p:nvGrpSpPr>
          <p:grpSpPr bwMode="auto">
            <a:xfrm>
              <a:off x="103189" y="49972"/>
              <a:ext cx="9132016" cy="632424"/>
              <a:chOff x="98439" y="37730"/>
              <a:chExt cx="12195161" cy="1082444"/>
            </a:xfrm>
          </p:grpSpPr>
          <p:pic>
            <p:nvPicPr>
              <p:cNvPr id="39" name="Picture 2" descr="Related image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4" descr="Image result for LOGO UPI-YPTK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TextBox 14"/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42" name="TextBox 15"/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43" name="Picture 11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" name="Picture 13" descr="Image result for logo ban-pt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5630" y="895149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</a:t>
            </a:r>
            <a:r>
              <a:rPr lang="en-US" altLang="en-US" sz="4400" b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 PRAKTIKUM HAL </a:t>
            </a:r>
            <a:r>
              <a:rPr lang="en-US" altLang="en-US" sz="4400" b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23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71378" y="1619693"/>
            <a:ext cx="27527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 smtClean="0">
                <a:ln/>
                <a:solidFill>
                  <a:srgbClr val="FF0000"/>
                </a:solidFill>
                <a:effectLst/>
              </a:rPr>
              <a:t>Citra Input</a:t>
            </a:r>
            <a:endParaRPr lang="en-US" sz="36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77968" y="1618855"/>
            <a:ext cx="27527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 smtClean="0">
                <a:ln/>
                <a:solidFill>
                  <a:srgbClr val="FF0000"/>
                </a:solidFill>
                <a:effectLst/>
              </a:rPr>
              <a:t>Citra </a:t>
            </a:r>
            <a:r>
              <a:rPr lang="en-US" sz="3600" b="1" cap="none" spc="0" dirty="0" err="1" smtClean="0">
                <a:ln/>
                <a:solidFill>
                  <a:srgbClr val="FF0000"/>
                </a:solidFill>
                <a:effectLst/>
              </a:rPr>
              <a:t>Hasil</a:t>
            </a:r>
            <a:endParaRPr lang="en-US" sz="3600" b="1" cap="none" spc="0" dirty="0">
              <a:ln/>
              <a:solidFill>
                <a:srgbClr val="FF0000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586" y="2545799"/>
            <a:ext cx="5686241" cy="27705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1378" y="2484241"/>
            <a:ext cx="5771325" cy="284866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 rot="18002061">
            <a:off x="2729355" y="3229958"/>
            <a:ext cx="663917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9600" b="1" cap="none" spc="0" dirty="0" smtClean="0">
                <a:ln/>
                <a:solidFill>
                  <a:srgbClr val="FF0000"/>
                </a:solidFill>
                <a:effectLst/>
              </a:rPr>
              <a:t>TUGAS-03</a:t>
            </a:r>
            <a:endParaRPr lang="en-US" sz="96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4132" y="1735976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 smtClean="0">
                <a:ln/>
                <a:solidFill>
                  <a:srgbClr val="FF0000"/>
                </a:solidFill>
                <a:effectLst/>
              </a:rPr>
              <a:t>Source Program</a:t>
            </a:r>
            <a:endParaRPr lang="en-US" sz="36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67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3063</TotalTime>
  <Words>115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宋体</vt:lpstr>
      <vt:lpstr>Arial</vt:lpstr>
      <vt:lpstr>Arial Black</vt:lpstr>
      <vt:lpstr>Arial Narrow</vt:lpstr>
      <vt:lpstr>Arial Rounded MT Bold</vt:lpstr>
      <vt:lpstr>Calibri</vt:lpstr>
      <vt:lpstr>Calibri Light</vt:lpstr>
      <vt:lpstr>Segoe</vt:lpstr>
      <vt:lpstr>Tahoma</vt:lpstr>
      <vt:lpstr>Office Theme</vt:lpstr>
      <vt:lpstr>Retrospect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ASUS</cp:lastModifiedBy>
  <cp:revision>197</cp:revision>
  <dcterms:created xsi:type="dcterms:W3CDTF">2020-07-01T09:45:43Z</dcterms:created>
  <dcterms:modified xsi:type="dcterms:W3CDTF">2021-03-25T02:44:15Z</dcterms:modified>
</cp:coreProperties>
</file>