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0D44A3-06AD-46A3-91AB-024F8C3A09D0}"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0473F-5757-4FD9-A938-5F60B0709D4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620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0D44A3-06AD-46A3-91AB-024F8C3A09D0}"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0473F-5757-4FD9-A938-5F60B0709D49}" type="slidenum">
              <a:rPr lang="en-US" smtClean="0"/>
              <a:t>‹#›</a:t>
            </a:fld>
            <a:endParaRPr lang="en-US"/>
          </a:p>
        </p:txBody>
      </p:sp>
    </p:spTree>
    <p:extLst>
      <p:ext uri="{BB962C8B-B14F-4D97-AF65-F5344CB8AC3E}">
        <p14:creationId xmlns:p14="http://schemas.microsoft.com/office/powerpoint/2010/main" val="748836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0D44A3-06AD-46A3-91AB-024F8C3A09D0}"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0473F-5757-4FD9-A938-5F60B0709D49}" type="slidenum">
              <a:rPr lang="en-US" smtClean="0"/>
              <a:t>‹#›</a:t>
            </a:fld>
            <a:endParaRPr lang="en-US"/>
          </a:p>
        </p:txBody>
      </p:sp>
    </p:spTree>
    <p:extLst>
      <p:ext uri="{BB962C8B-B14F-4D97-AF65-F5344CB8AC3E}">
        <p14:creationId xmlns:p14="http://schemas.microsoft.com/office/powerpoint/2010/main" val="1963477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0D44A3-06AD-46A3-91AB-024F8C3A09D0}"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0473F-5757-4FD9-A938-5F60B0709D49}" type="slidenum">
              <a:rPr lang="en-US" smtClean="0"/>
              <a:t>‹#›</a:t>
            </a:fld>
            <a:endParaRPr lang="en-US"/>
          </a:p>
        </p:txBody>
      </p:sp>
    </p:spTree>
    <p:extLst>
      <p:ext uri="{BB962C8B-B14F-4D97-AF65-F5344CB8AC3E}">
        <p14:creationId xmlns:p14="http://schemas.microsoft.com/office/powerpoint/2010/main" val="358811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0D44A3-06AD-46A3-91AB-024F8C3A09D0}"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0473F-5757-4FD9-A938-5F60B0709D4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03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0D44A3-06AD-46A3-91AB-024F8C3A09D0}"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0473F-5757-4FD9-A938-5F60B0709D49}" type="slidenum">
              <a:rPr lang="en-US" smtClean="0"/>
              <a:t>‹#›</a:t>
            </a:fld>
            <a:endParaRPr lang="en-US"/>
          </a:p>
        </p:txBody>
      </p:sp>
    </p:spTree>
    <p:extLst>
      <p:ext uri="{BB962C8B-B14F-4D97-AF65-F5344CB8AC3E}">
        <p14:creationId xmlns:p14="http://schemas.microsoft.com/office/powerpoint/2010/main" val="358451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0D44A3-06AD-46A3-91AB-024F8C3A09D0}" type="datetimeFigureOut">
              <a:rPr lang="en-US" smtClean="0"/>
              <a:t>9/28/2018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B0473F-5757-4FD9-A938-5F60B0709D49}" type="slidenum">
              <a:rPr lang="en-US" smtClean="0"/>
              <a:t>‹#›</a:t>
            </a:fld>
            <a:endParaRPr lang="en-US"/>
          </a:p>
        </p:txBody>
      </p:sp>
    </p:spTree>
    <p:extLst>
      <p:ext uri="{BB962C8B-B14F-4D97-AF65-F5344CB8AC3E}">
        <p14:creationId xmlns:p14="http://schemas.microsoft.com/office/powerpoint/2010/main" val="329300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0D44A3-06AD-46A3-91AB-024F8C3A09D0}" type="datetimeFigureOut">
              <a:rPr lang="en-US" smtClean="0"/>
              <a:t>9/28/2018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B0473F-5757-4FD9-A938-5F60B0709D49}" type="slidenum">
              <a:rPr lang="en-US" smtClean="0"/>
              <a:t>‹#›</a:t>
            </a:fld>
            <a:endParaRPr lang="en-US"/>
          </a:p>
        </p:txBody>
      </p:sp>
    </p:spTree>
    <p:extLst>
      <p:ext uri="{BB962C8B-B14F-4D97-AF65-F5344CB8AC3E}">
        <p14:creationId xmlns:p14="http://schemas.microsoft.com/office/powerpoint/2010/main" val="68141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A0D44A3-06AD-46A3-91AB-024F8C3A09D0}" type="datetimeFigureOut">
              <a:rPr lang="en-US" smtClean="0"/>
              <a:t>9/28/2018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8B0473F-5757-4FD9-A938-5F60B0709D49}" type="slidenum">
              <a:rPr lang="en-US" smtClean="0"/>
              <a:t>‹#›</a:t>
            </a:fld>
            <a:endParaRPr lang="en-US"/>
          </a:p>
        </p:txBody>
      </p:sp>
    </p:spTree>
    <p:extLst>
      <p:ext uri="{BB962C8B-B14F-4D97-AF65-F5344CB8AC3E}">
        <p14:creationId xmlns:p14="http://schemas.microsoft.com/office/powerpoint/2010/main" val="2915831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A0D44A3-06AD-46A3-91AB-024F8C3A09D0}" type="datetimeFigureOut">
              <a:rPr lang="en-US" smtClean="0"/>
              <a:t>9/28/2018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8B0473F-5757-4FD9-A938-5F60B0709D49}" type="slidenum">
              <a:rPr lang="en-US" smtClean="0"/>
              <a:t>‹#›</a:t>
            </a:fld>
            <a:endParaRPr lang="en-US"/>
          </a:p>
        </p:txBody>
      </p:sp>
    </p:spTree>
    <p:extLst>
      <p:ext uri="{BB962C8B-B14F-4D97-AF65-F5344CB8AC3E}">
        <p14:creationId xmlns:p14="http://schemas.microsoft.com/office/powerpoint/2010/main" val="229014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A0D44A3-06AD-46A3-91AB-024F8C3A09D0}"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0473F-5757-4FD9-A938-5F60B0709D49}" type="slidenum">
              <a:rPr lang="en-US" smtClean="0"/>
              <a:t>‹#›</a:t>
            </a:fld>
            <a:endParaRPr lang="en-US"/>
          </a:p>
        </p:txBody>
      </p:sp>
    </p:spTree>
    <p:extLst>
      <p:ext uri="{BB962C8B-B14F-4D97-AF65-F5344CB8AC3E}">
        <p14:creationId xmlns:p14="http://schemas.microsoft.com/office/powerpoint/2010/main" val="3225550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A0D44A3-06AD-46A3-91AB-024F8C3A09D0}" type="datetimeFigureOut">
              <a:rPr lang="en-US" smtClean="0"/>
              <a:t>9/28/2018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8B0473F-5757-4FD9-A938-5F60B0709D4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62334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Appium" TargetMode="External"/><Relationship Id="rId3" Type="http://schemas.openxmlformats.org/officeDocument/2006/relationships/hyperlink" Target="https://cucumber.io/" TargetMode="External"/><Relationship Id="rId7" Type="http://schemas.openxmlformats.org/officeDocument/2006/relationships/hyperlink" Target="https://en.wikipedia.org/wiki/Tricentis_Tosca" TargetMode="External"/><Relationship Id="rId2" Type="http://schemas.openxmlformats.org/officeDocument/2006/relationships/hyperlink" Target="http://appium.io/" TargetMode="External"/><Relationship Id="rId1" Type="http://schemas.openxmlformats.org/officeDocument/2006/relationships/slideLayout" Target="../slideLayouts/slideLayout2.xml"/><Relationship Id="rId6" Type="http://schemas.openxmlformats.org/officeDocument/2006/relationships/hyperlink" Target="https://www.tricentis.com/software-testing-tools/" TargetMode="External"/><Relationship Id="rId11" Type="http://schemas.openxmlformats.org/officeDocument/2006/relationships/hyperlink" Target="https://en.wikipedia.org/wiki/TestComplete" TargetMode="External"/><Relationship Id="rId5" Type="http://schemas.openxmlformats.org/officeDocument/2006/relationships/hyperlink" Target="https://smartbear.com/product/testcomplete/overview/" TargetMode="External"/><Relationship Id="rId10" Type="http://schemas.openxmlformats.org/officeDocument/2006/relationships/hyperlink" Target="https://en.wikipedia.org/wiki/RSpec" TargetMode="External"/><Relationship Id="rId4" Type="http://schemas.openxmlformats.org/officeDocument/2006/relationships/hyperlink" Target="http://rspec.info/" TargetMode="External"/><Relationship Id="rId9" Type="http://schemas.openxmlformats.org/officeDocument/2006/relationships/hyperlink" Target="https://en.wikipedia.org/wiki/Cucumber_(softwa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BD582C"/>
                </a:solidFill>
                <a:latin typeface="+mn-lt"/>
              </a:rPr>
              <a:t>Automated Software Testing Tools</a:t>
            </a:r>
            <a:endParaRPr lang="en-US" b="1" dirty="0">
              <a:solidFill>
                <a:srgbClr val="BD582C"/>
              </a:solidFill>
              <a:latin typeface="+mn-l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0467" y="2292427"/>
            <a:ext cx="3553321" cy="100026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7152" y="2292427"/>
            <a:ext cx="2849239" cy="100026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6491" y="3704095"/>
            <a:ext cx="2791788" cy="100026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9954" y="5115764"/>
            <a:ext cx="3053051" cy="10010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2552" y="3847759"/>
            <a:ext cx="3323619" cy="856602"/>
          </a:xfrm>
          <a:prstGeom prst="rect">
            <a:avLst/>
          </a:prstGeom>
        </p:spPr>
      </p:pic>
    </p:spTree>
    <p:extLst>
      <p:ext uri="{BB962C8B-B14F-4D97-AF65-F5344CB8AC3E}">
        <p14:creationId xmlns:p14="http://schemas.microsoft.com/office/powerpoint/2010/main" val="8497081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00107" y="533580"/>
            <a:ext cx="2791785" cy="1000265"/>
          </a:xfrm>
        </p:spPr>
      </p:pic>
      <p:sp>
        <p:nvSpPr>
          <p:cNvPr id="8" name="Content Placeholder 2"/>
          <p:cNvSpPr txBox="1">
            <a:spLocks/>
          </p:cNvSpPr>
          <p:nvPr/>
        </p:nvSpPr>
        <p:spPr>
          <a:xfrm>
            <a:off x="1066800" y="2485813"/>
            <a:ext cx="10058400" cy="328797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buFont typeface="Wingdings" panose="05000000000000000000" pitchFamily="2" charset="2"/>
              <a:buChar char="v"/>
            </a:pPr>
            <a:r>
              <a:rPr lang="en-US" sz="3200" b="1" dirty="0" err="1"/>
              <a:t>RSpec</a:t>
            </a:r>
            <a:r>
              <a:rPr lang="en-US" sz="3200" dirty="0"/>
              <a:t> is a 'Domain Specific Language' (DSL) testing tool written in Ruby to test Ruby </a:t>
            </a:r>
            <a:r>
              <a:rPr lang="en-US" sz="3200" dirty="0" smtClean="0"/>
              <a:t>code.</a:t>
            </a:r>
          </a:p>
          <a:p>
            <a:pPr>
              <a:spcBef>
                <a:spcPts val="0"/>
              </a:spcBef>
              <a:buFont typeface="Wingdings" panose="05000000000000000000" pitchFamily="2" charset="2"/>
              <a:buChar char="v"/>
            </a:pPr>
            <a:endParaRPr lang="en-US" sz="3200" dirty="0"/>
          </a:p>
          <a:p>
            <a:pPr>
              <a:spcBef>
                <a:spcPts val="0"/>
              </a:spcBef>
              <a:buFont typeface="Wingdings" panose="05000000000000000000" pitchFamily="2" charset="2"/>
              <a:buChar char="v"/>
            </a:pPr>
            <a:r>
              <a:rPr lang="en-US" sz="3200" dirty="0" smtClean="0"/>
              <a:t>It </a:t>
            </a:r>
            <a:r>
              <a:rPr lang="en-US" sz="3200" dirty="0"/>
              <a:t>is a behavior-driven development (BDD) framework which is extensively used in the production applications</a:t>
            </a:r>
            <a:r>
              <a:rPr lang="en-US" sz="3200" dirty="0" smtClean="0"/>
              <a:t>.</a:t>
            </a:r>
          </a:p>
          <a:p>
            <a:pPr>
              <a:spcBef>
                <a:spcPts val="0"/>
              </a:spcBef>
              <a:buFont typeface="Wingdings" panose="05000000000000000000" pitchFamily="2" charset="2"/>
              <a:buChar char="v"/>
            </a:pPr>
            <a:endParaRPr lang="en-US" sz="3200" dirty="0"/>
          </a:p>
          <a:p>
            <a:pPr>
              <a:spcBef>
                <a:spcPts val="0"/>
              </a:spcBef>
              <a:buFont typeface="Wingdings" panose="05000000000000000000" pitchFamily="2" charset="2"/>
              <a:buChar char="v"/>
            </a:pPr>
            <a:endParaRPr lang="en-US" sz="3200" dirty="0" smtClean="0"/>
          </a:p>
        </p:txBody>
      </p:sp>
    </p:spTree>
    <p:extLst>
      <p:ext uri="{BB962C8B-B14F-4D97-AF65-F5344CB8AC3E}">
        <p14:creationId xmlns:p14="http://schemas.microsoft.com/office/powerpoint/2010/main" val="1507492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066800" y="777922"/>
            <a:ext cx="10058400" cy="499586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buFont typeface="Wingdings" panose="05000000000000000000" pitchFamily="2" charset="2"/>
              <a:buChar char="v"/>
            </a:pPr>
            <a:r>
              <a:rPr lang="en-US" sz="3200" dirty="0"/>
              <a:t>The basic idea behind this concept is that of Test Driven Development (TDD) where the tests are written first and the development is based on writing just enough code that will fulfill those </a:t>
            </a:r>
            <a:r>
              <a:rPr lang="en-US" sz="3200" dirty="0" smtClean="0"/>
              <a:t>tests.</a:t>
            </a:r>
          </a:p>
          <a:p>
            <a:pPr>
              <a:spcBef>
                <a:spcPts val="0"/>
              </a:spcBef>
              <a:buFont typeface="Wingdings" panose="05000000000000000000" pitchFamily="2" charset="2"/>
              <a:buChar char="v"/>
            </a:pPr>
            <a:endParaRPr lang="en-US" sz="3200" dirty="0"/>
          </a:p>
          <a:p>
            <a:pPr>
              <a:spcBef>
                <a:spcPts val="0"/>
              </a:spcBef>
              <a:buFont typeface="Wingdings" panose="05000000000000000000" pitchFamily="2" charset="2"/>
              <a:buChar char="v"/>
            </a:pPr>
            <a:r>
              <a:rPr lang="en-US" sz="3200" dirty="0" err="1"/>
              <a:t>RSpec</a:t>
            </a:r>
            <a:r>
              <a:rPr lang="en-US" sz="3200" dirty="0"/>
              <a:t> was started as an experiment by Steven Baker in 2005 along with his team members Dave </a:t>
            </a:r>
            <a:r>
              <a:rPr lang="en-US" sz="3200" dirty="0" err="1"/>
              <a:t>Astels</a:t>
            </a:r>
            <a:r>
              <a:rPr lang="en-US" sz="3200" dirty="0"/>
              <a:t>, </a:t>
            </a:r>
            <a:r>
              <a:rPr lang="en-US" sz="3200" dirty="0" err="1"/>
              <a:t>Aslak</a:t>
            </a:r>
            <a:r>
              <a:rPr lang="en-US" sz="3200" dirty="0"/>
              <a:t> </a:t>
            </a:r>
            <a:r>
              <a:rPr lang="en-US" sz="3200" dirty="0" err="1"/>
              <a:t>Hellesøy</a:t>
            </a:r>
            <a:r>
              <a:rPr lang="en-US" sz="3200" dirty="0"/>
              <a:t> and David </a:t>
            </a:r>
            <a:r>
              <a:rPr lang="en-US" sz="3200" dirty="0" err="1" smtClean="0"/>
              <a:t>Chelimsky</a:t>
            </a:r>
            <a:r>
              <a:rPr lang="en-US" sz="3200" dirty="0" smtClean="0"/>
              <a:t>.</a:t>
            </a:r>
          </a:p>
          <a:p>
            <a:pPr>
              <a:spcBef>
                <a:spcPts val="0"/>
              </a:spcBef>
              <a:buFont typeface="Wingdings" panose="05000000000000000000" pitchFamily="2" charset="2"/>
              <a:buChar char="v"/>
            </a:pPr>
            <a:endParaRPr lang="en-US" sz="3200" dirty="0"/>
          </a:p>
          <a:p>
            <a:pPr>
              <a:spcBef>
                <a:spcPts val="0"/>
              </a:spcBef>
              <a:buFont typeface="Wingdings" panose="05000000000000000000" pitchFamily="2" charset="2"/>
              <a:buChar char="v"/>
            </a:pPr>
            <a:r>
              <a:rPr lang="en-US" sz="3200" dirty="0"/>
              <a:t>The initial </a:t>
            </a:r>
            <a:r>
              <a:rPr lang="en-US" sz="3200" dirty="0" smtClean="0"/>
              <a:t>release came </a:t>
            </a:r>
            <a:r>
              <a:rPr lang="en-US" sz="3200" dirty="0"/>
              <a:t>out in May 2007 </a:t>
            </a:r>
            <a:endParaRPr lang="en-US" sz="3200" dirty="0" smtClean="0"/>
          </a:p>
        </p:txBody>
      </p:sp>
    </p:spTree>
    <p:extLst>
      <p:ext uri="{BB962C8B-B14F-4D97-AF65-F5344CB8AC3E}">
        <p14:creationId xmlns:p14="http://schemas.microsoft.com/office/powerpoint/2010/main" val="1952523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066800" y="777922"/>
            <a:ext cx="10058400" cy="499586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buFont typeface="Wingdings" panose="05000000000000000000" pitchFamily="2" charset="2"/>
              <a:buChar char="v"/>
            </a:pPr>
            <a:r>
              <a:rPr lang="en-US" sz="3200" dirty="0" smtClean="0"/>
              <a:t>The current stable version of </a:t>
            </a:r>
            <a:r>
              <a:rPr lang="en-US" sz="3200" dirty="0" err="1" smtClean="0"/>
              <a:t>RSpec</a:t>
            </a:r>
            <a:r>
              <a:rPr lang="en-US" sz="3200" dirty="0" smtClean="0"/>
              <a:t> is 3.8.0 </a:t>
            </a:r>
            <a:r>
              <a:rPr lang="en-US" sz="3200" dirty="0"/>
              <a:t>/ August 4, </a:t>
            </a:r>
            <a:r>
              <a:rPr lang="en-US" sz="3200" dirty="0" smtClean="0"/>
              <a:t>2018.</a:t>
            </a:r>
          </a:p>
        </p:txBody>
      </p:sp>
    </p:spTree>
    <p:extLst>
      <p:ext uri="{BB962C8B-B14F-4D97-AF65-F5344CB8AC3E}">
        <p14:creationId xmlns:p14="http://schemas.microsoft.com/office/powerpoint/2010/main" val="1884276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0572" y="673947"/>
            <a:ext cx="3686537" cy="950137"/>
          </a:xfrm>
        </p:spPr>
      </p:pic>
      <p:sp>
        <p:nvSpPr>
          <p:cNvPr id="8" name="Content Placeholder 2"/>
          <p:cNvSpPr txBox="1">
            <a:spLocks/>
          </p:cNvSpPr>
          <p:nvPr/>
        </p:nvSpPr>
        <p:spPr>
          <a:xfrm>
            <a:off x="1066800" y="2485813"/>
            <a:ext cx="10058400" cy="328797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buFont typeface="Wingdings" panose="05000000000000000000" pitchFamily="2" charset="2"/>
              <a:buChar char="v"/>
            </a:pPr>
            <a:r>
              <a:rPr lang="en-US" sz="3200" b="1" dirty="0"/>
              <a:t>TestComplete</a:t>
            </a:r>
            <a:r>
              <a:rPr lang="en-US" sz="3200" dirty="0"/>
              <a:t> is a functional automated testing platform developed by </a:t>
            </a:r>
            <a:r>
              <a:rPr lang="en-US" sz="3200" dirty="0" err="1"/>
              <a:t>SmartBear</a:t>
            </a:r>
            <a:r>
              <a:rPr lang="en-US" sz="3200" dirty="0"/>
              <a:t> Software</a:t>
            </a:r>
            <a:r>
              <a:rPr lang="en-US" sz="3200" dirty="0" smtClean="0"/>
              <a:t>.</a:t>
            </a:r>
          </a:p>
          <a:p>
            <a:pPr>
              <a:spcBef>
                <a:spcPts val="0"/>
              </a:spcBef>
              <a:buFont typeface="Wingdings" panose="05000000000000000000" pitchFamily="2" charset="2"/>
              <a:buChar char="v"/>
            </a:pPr>
            <a:endParaRPr lang="en-US" sz="3200" dirty="0"/>
          </a:p>
          <a:p>
            <a:pPr>
              <a:spcBef>
                <a:spcPts val="0"/>
              </a:spcBef>
              <a:buFont typeface="Wingdings" panose="05000000000000000000" pitchFamily="2" charset="2"/>
              <a:buChar char="v"/>
            </a:pPr>
            <a:r>
              <a:rPr lang="en-US" sz="3200" dirty="0"/>
              <a:t>TestComplete gives testers the ability to create automated tests </a:t>
            </a:r>
            <a:r>
              <a:rPr lang="en-US" sz="3200" dirty="0" smtClean="0"/>
              <a:t>for</a:t>
            </a:r>
          </a:p>
          <a:p>
            <a:pPr lvl="3">
              <a:spcBef>
                <a:spcPts val="0"/>
              </a:spcBef>
              <a:buFont typeface="Wingdings" panose="05000000000000000000" pitchFamily="2" charset="2"/>
              <a:buChar char="v"/>
            </a:pPr>
            <a:r>
              <a:rPr lang="en-US" sz="2600" dirty="0" smtClean="0"/>
              <a:t>Microsoft </a:t>
            </a:r>
            <a:r>
              <a:rPr lang="en-US" sz="2600" dirty="0"/>
              <a:t>Windows, Web, Android (operating system), and iOS applications.</a:t>
            </a:r>
            <a:endParaRPr lang="en-US" sz="2600" dirty="0" smtClean="0"/>
          </a:p>
        </p:txBody>
      </p:sp>
    </p:spTree>
    <p:extLst>
      <p:ext uri="{BB962C8B-B14F-4D97-AF65-F5344CB8AC3E}">
        <p14:creationId xmlns:p14="http://schemas.microsoft.com/office/powerpoint/2010/main" val="2163622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066800" y="777922"/>
            <a:ext cx="10058400" cy="499586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buFont typeface="Wingdings" panose="05000000000000000000" pitchFamily="2" charset="2"/>
              <a:buChar char="v"/>
            </a:pPr>
            <a:r>
              <a:rPr lang="en-US" sz="3200" dirty="0"/>
              <a:t>The basic idea behind this concept is that of Test Driven Development (TDD) where the tests are written first and the development is based on writing just enough code that will fulfill those </a:t>
            </a:r>
            <a:r>
              <a:rPr lang="en-US" sz="3200" dirty="0" smtClean="0"/>
              <a:t>tests.</a:t>
            </a:r>
          </a:p>
          <a:p>
            <a:pPr>
              <a:spcBef>
                <a:spcPts val="0"/>
              </a:spcBef>
              <a:buFont typeface="Wingdings" panose="05000000000000000000" pitchFamily="2" charset="2"/>
              <a:buChar char="v"/>
            </a:pPr>
            <a:endParaRPr lang="en-US" sz="3200" dirty="0"/>
          </a:p>
          <a:p>
            <a:pPr>
              <a:spcBef>
                <a:spcPts val="0"/>
              </a:spcBef>
              <a:buFont typeface="Wingdings" panose="05000000000000000000" pitchFamily="2" charset="2"/>
              <a:buChar char="v"/>
            </a:pPr>
            <a:r>
              <a:rPr lang="en-US" sz="3200" dirty="0"/>
              <a:t>Tests can be recorded, scripted or manually created with keyword driven operations and used for automated playback and error logging.</a:t>
            </a:r>
            <a:endParaRPr lang="en-US" sz="3200" dirty="0" smtClean="0"/>
          </a:p>
        </p:txBody>
      </p:sp>
    </p:spTree>
    <p:extLst>
      <p:ext uri="{BB962C8B-B14F-4D97-AF65-F5344CB8AC3E}">
        <p14:creationId xmlns:p14="http://schemas.microsoft.com/office/powerpoint/2010/main" val="4246401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066800" y="777922"/>
            <a:ext cx="10058400" cy="499586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buFont typeface="Wingdings" panose="05000000000000000000" pitchFamily="2" charset="2"/>
              <a:buChar char="v"/>
            </a:pPr>
            <a:r>
              <a:rPr lang="en-US" sz="3200" dirty="0"/>
              <a:t>TestComplete is broken out into three modules:</a:t>
            </a:r>
          </a:p>
          <a:p>
            <a:pPr lvl="5">
              <a:spcBef>
                <a:spcPts val="0"/>
              </a:spcBef>
              <a:buFont typeface="Wingdings" panose="05000000000000000000" pitchFamily="2" charset="2"/>
              <a:buChar char="v"/>
            </a:pPr>
            <a:r>
              <a:rPr lang="en-US" sz="2600" dirty="0"/>
              <a:t>Desktop</a:t>
            </a:r>
          </a:p>
          <a:p>
            <a:pPr lvl="5">
              <a:spcBef>
                <a:spcPts val="0"/>
              </a:spcBef>
              <a:buFont typeface="Wingdings" panose="05000000000000000000" pitchFamily="2" charset="2"/>
              <a:buChar char="v"/>
            </a:pPr>
            <a:r>
              <a:rPr lang="en-US" sz="2600" dirty="0" smtClean="0"/>
              <a:t>Web</a:t>
            </a:r>
          </a:p>
          <a:p>
            <a:pPr lvl="5">
              <a:spcBef>
                <a:spcPts val="0"/>
              </a:spcBef>
              <a:buFont typeface="Wingdings" panose="05000000000000000000" pitchFamily="2" charset="2"/>
              <a:buChar char="v"/>
            </a:pPr>
            <a:r>
              <a:rPr lang="en-US" sz="2600" dirty="0" smtClean="0"/>
              <a:t>Mobile</a:t>
            </a:r>
          </a:p>
          <a:p>
            <a:pPr marL="871400" lvl="5" indent="0">
              <a:spcBef>
                <a:spcPts val="0"/>
              </a:spcBef>
              <a:buNone/>
            </a:pPr>
            <a:endParaRPr lang="en-US" sz="2600" dirty="0"/>
          </a:p>
          <a:p>
            <a:pPr>
              <a:spcBef>
                <a:spcPts val="0"/>
              </a:spcBef>
              <a:buFont typeface="Wingdings" panose="05000000000000000000" pitchFamily="2" charset="2"/>
              <a:buChar char="v"/>
            </a:pPr>
            <a:r>
              <a:rPr lang="en-US" sz="3200" dirty="0"/>
              <a:t>Each module contains functionality for creating automated tests on that specified platform</a:t>
            </a:r>
            <a:r>
              <a:rPr lang="en-US" sz="3200" dirty="0" smtClean="0"/>
              <a:t>.</a:t>
            </a:r>
          </a:p>
          <a:p>
            <a:pPr>
              <a:spcBef>
                <a:spcPts val="0"/>
              </a:spcBef>
              <a:buFont typeface="Wingdings" panose="05000000000000000000" pitchFamily="2" charset="2"/>
              <a:buChar char="v"/>
            </a:pPr>
            <a:endParaRPr lang="en-US" sz="3200" dirty="0"/>
          </a:p>
          <a:p>
            <a:pPr>
              <a:spcBef>
                <a:spcPts val="0"/>
              </a:spcBef>
              <a:buFont typeface="Wingdings" panose="05000000000000000000" pitchFamily="2" charset="2"/>
              <a:buChar char="v"/>
            </a:pPr>
            <a:r>
              <a:rPr lang="en-US" sz="3200" dirty="0" smtClean="0"/>
              <a:t>TestComplete </a:t>
            </a:r>
            <a:r>
              <a:rPr lang="en-US" sz="3200" dirty="0"/>
              <a:t>is used for testing many different application types including Web, Windows, Android, iOS, WPF, HTML5, Flash, Flex, Silverlight, .NET, VCL and </a:t>
            </a:r>
            <a:r>
              <a:rPr lang="en-US" sz="3200" dirty="0" smtClean="0"/>
              <a:t>Java.</a:t>
            </a:r>
          </a:p>
          <a:p>
            <a:pPr marL="0" indent="0">
              <a:spcBef>
                <a:spcPts val="0"/>
              </a:spcBef>
              <a:buNone/>
            </a:pPr>
            <a:endParaRPr lang="en-US" sz="3200" dirty="0"/>
          </a:p>
        </p:txBody>
      </p:sp>
    </p:spTree>
    <p:extLst>
      <p:ext uri="{BB962C8B-B14F-4D97-AF65-F5344CB8AC3E}">
        <p14:creationId xmlns:p14="http://schemas.microsoft.com/office/powerpoint/2010/main" val="34628079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066800" y="777922"/>
            <a:ext cx="10058400" cy="499586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buFont typeface="Wingdings" panose="05000000000000000000" pitchFamily="2" charset="2"/>
              <a:buChar char="v"/>
            </a:pPr>
            <a:r>
              <a:rPr lang="en-US" sz="3200" dirty="0"/>
              <a:t>It automates functional testing and back-end testing like database testing</a:t>
            </a:r>
            <a:r>
              <a:rPr lang="en-US" sz="3200" dirty="0" smtClean="0"/>
              <a:t>.</a:t>
            </a:r>
          </a:p>
          <a:p>
            <a:pPr>
              <a:spcBef>
                <a:spcPts val="0"/>
              </a:spcBef>
              <a:buFont typeface="Wingdings" panose="05000000000000000000" pitchFamily="2" charset="2"/>
              <a:buChar char="v"/>
            </a:pPr>
            <a:endParaRPr lang="en-US" sz="3200" dirty="0"/>
          </a:p>
          <a:p>
            <a:pPr>
              <a:spcBef>
                <a:spcPts val="0"/>
              </a:spcBef>
              <a:buFont typeface="Wingdings" panose="05000000000000000000" pitchFamily="2" charset="2"/>
              <a:buChar char="v"/>
            </a:pPr>
            <a:r>
              <a:rPr lang="en-US" sz="3200" dirty="0" smtClean="0"/>
              <a:t>TestComplete initially released in 1999</a:t>
            </a:r>
          </a:p>
          <a:p>
            <a:pPr>
              <a:spcBef>
                <a:spcPts val="0"/>
              </a:spcBef>
              <a:buFont typeface="Wingdings" panose="05000000000000000000" pitchFamily="2" charset="2"/>
              <a:buChar char="v"/>
            </a:pPr>
            <a:endParaRPr lang="en-US" sz="3200" dirty="0"/>
          </a:p>
          <a:p>
            <a:pPr>
              <a:spcBef>
                <a:spcPts val="0"/>
              </a:spcBef>
              <a:buFont typeface="Wingdings" panose="05000000000000000000" pitchFamily="2" charset="2"/>
              <a:buChar char="v"/>
            </a:pPr>
            <a:r>
              <a:rPr lang="en-US" sz="3200" dirty="0" smtClean="0"/>
              <a:t>Latest stable </a:t>
            </a:r>
            <a:r>
              <a:rPr lang="en-US" sz="3200" dirty="0"/>
              <a:t>is 12.50 / April 10, </a:t>
            </a:r>
            <a:r>
              <a:rPr lang="en-US" sz="3200" dirty="0" smtClean="0"/>
              <a:t>2018</a:t>
            </a:r>
            <a:endParaRPr lang="en-US" sz="3200" dirty="0"/>
          </a:p>
        </p:txBody>
      </p:sp>
    </p:spTree>
    <p:extLst>
      <p:ext uri="{BB962C8B-B14F-4D97-AF65-F5344CB8AC3E}">
        <p14:creationId xmlns:p14="http://schemas.microsoft.com/office/powerpoint/2010/main" val="2538876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64881" y="673947"/>
            <a:ext cx="2897918" cy="950137"/>
          </a:xfrm>
        </p:spPr>
      </p:pic>
      <p:sp>
        <p:nvSpPr>
          <p:cNvPr id="8" name="Content Placeholder 2"/>
          <p:cNvSpPr txBox="1">
            <a:spLocks/>
          </p:cNvSpPr>
          <p:nvPr/>
        </p:nvSpPr>
        <p:spPr>
          <a:xfrm>
            <a:off x="1066800" y="2485813"/>
            <a:ext cx="10058400" cy="328797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buFont typeface="Wingdings" panose="05000000000000000000" pitchFamily="2" charset="2"/>
              <a:buChar char="v"/>
            </a:pPr>
            <a:r>
              <a:rPr lang="en-US" sz="3200" b="1" dirty="0" err="1"/>
              <a:t>Tricentis</a:t>
            </a:r>
            <a:r>
              <a:rPr lang="en-US" sz="3200" b="1" dirty="0"/>
              <a:t> Tosca </a:t>
            </a:r>
            <a:r>
              <a:rPr lang="en-US" sz="3200" dirty="0"/>
              <a:t>is a software testing tool that is used to automate end-to-end testing for software applications</a:t>
            </a:r>
            <a:r>
              <a:rPr lang="en-US" sz="3200" dirty="0" smtClean="0"/>
              <a:t>.</a:t>
            </a:r>
          </a:p>
          <a:p>
            <a:pPr>
              <a:spcBef>
                <a:spcPts val="0"/>
              </a:spcBef>
              <a:buFont typeface="Wingdings" panose="05000000000000000000" pitchFamily="2" charset="2"/>
              <a:buChar char="v"/>
            </a:pPr>
            <a:endParaRPr lang="en-US" sz="2600" dirty="0" smtClean="0"/>
          </a:p>
          <a:p>
            <a:pPr>
              <a:spcBef>
                <a:spcPts val="0"/>
              </a:spcBef>
              <a:buFont typeface="Wingdings" panose="05000000000000000000" pitchFamily="2" charset="2"/>
              <a:buChar char="v"/>
            </a:pPr>
            <a:r>
              <a:rPr lang="en-US" sz="3200" dirty="0"/>
              <a:t>It is developed by </a:t>
            </a:r>
            <a:r>
              <a:rPr lang="en-US" sz="3200" dirty="0" err="1"/>
              <a:t>Tricentis</a:t>
            </a:r>
            <a:r>
              <a:rPr lang="en-US" sz="3200" dirty="0" smtClean="0"/>
              <a:t>.</a:t>
            </a:r>
          </a:p>
          <a:p>
            <a:pPr>
              <a:spcBef>
                <a:spcPts val="0"/>
              </a:spcBef>
              <a:buFont typeface="Wingdings" panose="05000000000000000000" pitchFamily="2" charset="2"/>
              <a:buChar char="v"/>
            </a:pPr>
            <a:endParaRPr lang="en-US" sz="3200" dirty="0"/>
          </a:p>
        </p:txBody>
      </p:sp>
    </p:spTree>
    <p:extLst>
      <p:ext uri="{BB962C8B-B14F-4D97-AF65-F5344CB8AC3E}">
        <p14:creationId xmlns:p14="http://schemas.microsoft.com/office/powerpoint/2010/main" val="222279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066800" y="777922"/>
            <a:ext cx="10058400" cy="499586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buFont typeface="Wingdings" panose="05000000000000000000" pitchFamily="2" charset="2"/>
              <a:buChar char="v"/>
            </a:pPr>
            <a:r>
              <a:rPr lang="en-US" sz="3200" dirty="0" err="1"/>
              <a:t>Tricentis</a:t>
            </a:r>
            <a:r>
              <a:rPr lang="en-US" sz="3200" dirty="0"/>
              <a:t> Tosca combines multiple aspects of software testing (test case design, test automation, test data design and generation, and analytics) to test GUIs and APIs from a business perspective</a:t>
            </a:r>
            <a:r>
              <a:rPr lang="en-US" sz="3200" dirty="0" smtClean="0"/>
              <a:t>.</a:t>
            </a:r>
          </a:p>
          <a:p>
            <a:pPr>
              <a:spcBef>
                <a:spcPts val="0"/>
              </a:spcBef>
              <a:buFont typeface="Wingdings" panose="05000000000000000000" pitchFamily="2" charset="2"/>
              <a:buChar char="v"/>
            </a:pPr>
            <a:endParaRPr lang="en-US" sz="3200" dirty="0"/>
          </a:p>
          <a:p>
            <a:pPr>
              <a:spcBef>
                <a:spcPts val="0"/>
              </a:spcBef>
              <a:buFont typeface="Wingdings" panose="05000000000000000000" pitchFamily="2" charset="2"/>
              <a:buChar char="v"/>
            </a:pPr>
            <a:r>
              <a:rPr lang="en-US" sz="3200" dirty="0"/>
              <a:t>Two of the most frequently-noted technologies used in </a:t>
            </a:r>
            <a:r>
              <a:rPr lang="en-US" sz="3200" dirty="0" err="1"/>
              <a:t>Tricentis</a:t>
            </a:r>
            <a:r>
              <a:rPr lang="en-US" sz="3200" dirty="0"/>
              <a:t> Tosca are related to Model-based testing and Risk-based testing</a:t>
            </a:r>
            <a:r>
              <a:rPr lang="en-US" sz="3200" dirty="0" smtClean="0"/>
              <a:t>.</a:t>
            </a:r>
          </a:p>
          <a:p>
            <a:pPr>
              <a:spcBef>
                <a:spcPts val="0"/>
              </a:spcBef>
              <a:buFont typeface="Wingdings" panose="05000000000000000000" pitchFamily="2" charset="2"/>
              <a:buChar char="v"/>
            </a:pPr>
            <a:endParaRPr lang="en-US" sz="3200" dirty="0" smtClean="0"/>
          </a:p>
          <a:p>
            <a:pPr>
              <a:spcBef>
                <a:spcPts val="0"/>
              </a:spcBef>
              <a:buFont typeface="Wingdings" panose="05000000000000000000" pitchFamily="2" charset="2"/>
              <a:buChar char="v"/>
            </a:pPr>
            <a:r>
              <a:rPr lang="en-US" sz="3200" dirty="0" smtClean="0"/>
              <a:t>Latest stable release of </a:t>
            </a:r>
            <a:r>
              <a:rPr lang="en-US" sz="3200" dirty="0" err="1" smtClean="0"/>
              <a:t>Tricentis</a:t>
            </a:r>
            <a:r>
              <a:rPr lang="en-US" sz="3200" dirty="0" smtClean="0"/>
              <a:t> is 11.2</a:t>
            </a:r>
          </a:p>
          <a:p>
            <a:pPr>
              <a:spcBef>
                <a:spcPts val="0"/>
              </a:spcBef>
              <a:buFont typeface="Wingdings" panose="05000000000000000000" pitchFamily="2" charset="2"/>
              <a:buChar char="v"/>
            </a:pPr>
            <a:endParaRPr lang="en-US" sz="3200" dirty="0"/>
          </a:p>
          <a:p>
            <a:pPr>
              <a:spcBef>
                <a:spcPts val="0"/>
              </a:spcBef>
              <a:buFont typeface="Wingdings" panose="05000000000000000000" pitchFamily="2" charset="2"/>
              <a:buChar char="v"/>
            </a:pPr>
            <a:endParaRPr lang="en-US" sz="3200" dirty="0"/>
          </a:p>
        </p:txBody>
      </p:sp>
    </p:spTree>
    <p:extLst>
      <p:ext uri="{BB962C8B-B14F-4D97-AF65-F5344CB8AC3E}">
        <p14:creationId xmlns:p14="http://schemas.microsoft.com/office/powerpoint/2010/main" val="15053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9492" y="1924335"/>
            <a:ext cx="9555707" cy="4230806"/>
          </a:xfrm>
        </p:spPr>
        <p:txBody>
          <a:bodyPr>
            <a:normAutofit lnSpcReduction="10000"/>
          </a:bodyPr>
          <a:lstStyle/>
          <a:p>
            <a:r>
              <a:rPr lang="en-US" dirty="0">
                <a:hlinkClick r:id="rId2"/>
              </a:rPr>
              <a:t>http://appium.io</a:t>
            </a:r>
            <a:r>
              <a:rPr lang="en-US" dirty="0" smtClean="0">
                <a:hlinkClick r:id="rId2"/>
              </a:rPr>
              <a:t>/</a:t>
            </a:r>
            <a:endParaRPr lang="en-US" dirty="0" smtClean="0"/>
          </a:p>
          <a:p>
            <a:r>
              <a:rPr lang="en-US" dirty="0">
                <a:hlinkClick r:id="rId3"/>
              </a:rPr>
              <a:t>https://cucumber.io</a:t>
            </a:r>
            <a:r>
              <a:rPr lang="en-US" dirty="0" smtClean="0">
                <a:hlinkClick r:id="rId3"/>
              </a:rPr>
              <a:t>/</a:t>
            </a:r>
            <a:endParaRPr lang="en-US" dirty="0" smtClean="0"/>
          </a:p>
          <a:p>
            <a:r>
              <a:rPr lang="en-US" dirty="0">
                <a:hlinkClick r:id="rId4"/>
              </a:rPr>
              <a:t>http://rspec.info</a:t>
            </a:r>
            <a:r>
              <a:rPr lang="en-US" dirty="0" smtClean="0">
                <a:hlinkClick r:id="rId4"/>
              </a:rPr>
              <a:t>/</a:t>
            </a:r>
            <a:endParaRPr lang="en-US" dirty="0" smtClean="0"/>
          </a:p>
          <a:p>
            <a:r>
              <a:rPr lang="en-US" dirty="0">
                <a:hlinkClick r:id="rId5"/>
              </a:rPr>
              <a:t>https://smartbear.com/product/testcomplete/overview</a:t>
            </a:r>
            <a:r>
              <a:rPr lang="en-US" dirty="0" smtClean="0">
                <a:hlinkClick r:id="rId5"/>
              </a:rPr>
              <a:t>/</a:t>
            </a:r>
            <a:endParaRPr lang="en-US" dirty="0"/>
          </a:p>
          <a:p>
            <a:r>
              <a:rPr lang="en-US" dirty="0">
                <a:hlinkClick r:id="rId6"/>
              </a:rPr>
              <a:t>https://www.tricentis.com/software-testing-tools</a:t>
            </a:r>
            <a:r>
              <a:rPr lang="en-US" dirty="0" smtClean="0">
                <a:hlinkClick r:id="rId6"/>
              </a:rPr>
              <a:t>/</a:t>
            </a:r>
            <a:endParaRPr lang="en-US" dirty="0" smtClean="0"/>
          </a:p>
          <a:p>
            <a:r>
              <a:rPr lang="en-US" dirty="0">
                <a:hlinkClick r:id="rId7"/>
              </a:rPr>
              <a:t>https://</a:t>
            </a:r>
            <a:r>
              <a:rPr lang="en-US" dirty="0" smtClean="0">
                <a:hlinkClick r:id="rId7"/>
              </a:rPr>
              <a:t>en.wikipedia.org/wiki/Tricentis_Tosca</a:t>
            </a:r>
            <a:endParaRPr lang="en-US" dirty="0" smtClean="0"/>
          </a:p>
          <a:p>
            <a:r>
              <a:rPr lang="en-US" dirty="0">
                <a:hlinkClick r:id="rId8"/>
              </a:rPr>
              <a:t>https://</a:t>
            </a:r>
            <a:r>
              <a:rPr lang="en-US" dirty="0" smtClean="0">
                <a:hlinkClick r:id="rId8"/>
              </a:rPr>
              <a:t>en.wikipedia.org/wiki/Appium</a:t>
            </a:r>
            <a:endParaRPr lang="en-US" dirty="0" smtClean="0"/>
          </a:p>
          <a:p>
            <a:r>
              <a:rPr lang="en-US" dirty="0">
                <a:hlinkClick r:id="rId9"/>
              </a:rPr>
              <a:t>https://en.wikipedia.org/wiki/Cucumber_(software</a:t>
            </a:r>
            <a:r>
              <a:rPr lang="en-US" dirty="0" smtClean="0">
                <a:hlinkClick r:id="rId9"/>
              </a:rPr>
              <a:t>)</a:t>
            </a:r>
            <a:endParaRPr lang="en-US" dirty="0" smtClean="0"/>
          </a:p>
          <a:p>
            <a:r>
              <a:rPr lang="en-US" dirty="0">
                <a:hlinkClick r:id="rId10"/>
              </a:rPr>
              <a:t>https://</a:t>
            </a:r>
            <a:r>
              <a:rPr lang="en-US" dirty="0" smtClean="0">
                <a:hlinkClick r:id="rId10"/>
              </a:rPr>
              <a:t>en.wikipedia.org/wiki/RSpec</a:t>
            </a:r>
            <a:endParaRPr lang="en-US" dirty="0" smtClean="0"/>
          </a:p>
          <a:p>
            <a:r>
              <a:rPr lang="en-US" dirty="0">
                <a:hlinkClick r:id="rId11"/>
              </a:rPr>
              <a:t>https://</a:t>
            </a:r>
            <a:r>
              <a:rPr lang="en-US" dirty="0" smtClean="0">
                <a:hlinkClick r:id="rId11"/>
              </a:rPr>
              <a:t>en.wikipedia.org/wiki/TestComplete</a:t>
            </a:r>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solidFill>
                  <a:srgbClr val="BD582C"/>
                </a:solidFill>
              </a:rPr>
              <a:t>References</a:t>
            </a:r>
            <a:endParaRPr lang="en-US" dirty="0">
              <a:solidFill>
                <a:srgbClr val="BD582C"/>
              </a:solidFill>
            </a:endParaRPr>
          </a:p>
        </p:txBody>
      </p:sp>
    </p:spTree>
    <p:extLst>
      <p:ext uri="{BB962C8B-B14F-4D97-AF65-F5344CB8AC3E}">
        <p14:creationId xmlns:p14="http://schemas.microsoft.com/office/powerpoint/2010/main" val="1009223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BD582C"/>
                </a:solidFill>
              </a:rPr>
              <a:t>What is Automation?</a:t>
            </a:r>
            <a:endParaRPr lang="en-US" dirty="0">
              <a:solidFill>
                <a:srgbClr val="BD582C"/>
              </a:solidFill>
            </a:endParaRPr>
          </a:p>
        </p:txBody>
      </p:sp>
      <p:sp>
        <p:nvSpPr>
          <p:cNvPr id="3" name="Content Placeholder 2"/>
          <p:cNvSpPr>
            <a:spLocks noGrp="1"/>
          </p:cNvSpPr>
          <p:nvPr>
            <p:ph idx="1"/>
          </p:nvPr>
        </p:nvSpPr>
        <p:spPr>
          <a:xfrm>
            <a:off x="1066800" y="2485813"/>
            <a:ext cx="10058400" cy="2164563"/>
          </a:xfrm>
        </p:spPr>
        <p:txBody>
          <a:bodyPr>
            <a:normAutofit/>
          </a:bodyPr>
          <a:lstStyle/>
          <a:p>
            <a:r>
              <a:rPr lang="en-US" sz="3200" dirty="0" smtClean="0"/>
              <a:t>Automation </a:t>
            </a:r>
            <a:r>
              <a:rPr lang="en-US" sz="3200" dirty="0"/>
              <a:t>is the use of tools and </a:t>
            </a:r>
            <a:r>
              <a:rPr lang="en-US" sz="3200" dirty="0" smtClean="0"/>
              <a:t>strategies </a:t>
            </a:r>
            <a:r>
              <a:rPr lang="en-US" sz="3200" dirty="0"/>
              <a:t>that reduce human involvement </a:t>
            </a:r>
            <a:r>
              <a:rPr lang="en-US" sz="3200" dirty="0" smtClean="0"/>
              <a:t>or </a:t>
            </a:r>
            <a:r>
              <a:rPr lang="en-US" sz="3200" dirty="0"/>
              <a:t>interaction in unskilled, repetitive or </a:t>
            </a:r>
            <a:r>
              <a:rPr lang="en-US" sz="3200" dirty="0" smtClean="0"/>
              <a:t>redundant tasks.</a:t>
            </a:r>
            <a:endParaRPr lang="en-US" sz="3200" dirty="0"/>
          </a:p>
          <a:p>
            <a:endParaRPr lang="en-US" sz="3200" dirty="0"/>
          </a:p>
        </p:txBody>
      </p:sp>
    </p:spTree>
    <p:extLst>
      <p:ext uri="{BB962C8B-B14F-4D97-AF65-F5344CB8AC3E}">
        <p14:creationId xmlns:p14="http://schemas.microsoft.com/office/powerpoint/2010/main" val="155128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BD582C"/>
                </a:solidFill>
              </a:rPr>
              <a:t>Why Automate?</a:t>
            </a:r>
            <a:endParaRPr lang="en-US" dirty="0">
              <a:solidFill>
                <a:srgbClr val="BD582C"/>
              </a:solidFill>
            </a:endParaRPr>
          </a:p>
        </p:txBody>
      </p:sp>
      <p:sp>
        <p:nvSpPr>
          <p:cNvPr id="3" name="Content Placeholder 2"/>
          <p:cNvSpPr>
            <a:spLocks noGrp="1"/>
          </p:cNvSpPr>
          <p:nvPr>
            <p:ph idx="1"/>
          </p:nvPr>
        </p:nvSpPr>
        <p:spPr>
          <a:xfrm>
            <a:off x="1066800" y="2485813"/>
            <a:ext cx="10058400" cy="2164563"/>
          </a:xfrm>
        </p:spPr>
        <p:txBody>
          <a:bodyPr>
            <a:noAutofit/>
          </a:bodyPr>
          <a:lstStyle/>
          <a:p>
            <a:r>
              <a:rPr lang="en-US" sz="3200" dirty="0"/>
              <a:t>An automated testing tool is </a:t>
            </a:r>
            <a:r>
              <a:rPr lang="en-US" sz="3200" b="1" dirty="0"/>
              <a:t>able to playback pre-recorded and predefined </a:t>
            </a:r>
            <a:r>
              <a:rPr lang="en-US" sz="3200" b="1" dirty="0" smtClean="0"/>
              <a:t>actions</a:t>
            </a:r>
            <a:r>
              <a:rPr lang="en-US" sz="3200" dirty="0" smtClean="0"/>
              <a:t>. Once </a:t>
            </a:r>
            <a:r>
              <a:rPr lang="en-US" sz="3200" dirty="0"/>
              <a:t>automated tests are created they can easily be repeated and they can be extended to perform tasks impossible with manual testing. </a:t>
            </a:r>
          </a:p>
        </p:txBody>
      </p:sp>
    </p:spTree>
    <p:extLst>
      <p:ext uri="{BB962C8B-B14F-4D97-AF65-F5344CB8AC3E}">
        <p14:creationId xmlns:p14="http://schemas.microsoft.com/office/powerpoint/2010/main" val="3278247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9340" y="533580"/>
            <a:ext cx="3553321" cy="1000265"/>
          </a:xfrm>
        </p:spPr>
      </p:pic>
      <p:sp>
        <p:nvSpPr>
          <p:cNvPr id="8" name="Content Placeholder 2"/>
          <p:cNvSpPr txBox="1">
            <a:spLocks/>
          </p:cNvSpPr>
          <p:nvPr/>
        </p:nvSpPr>
        <p:spPr>
          <a:xfrm>
            <a:off x="1066800" y="2485813"/>
            <a:ext cx="10058400" cy="328797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buFont typeface="Wingdings" panose="05000000000000000000" pitchFamily="2" charset="2"/>
              <a:buChar char="v"/>
            </a:pPr>
            <a:r>
              <a:rPr lang="en-US" sz="3200" b="1" dirty="0" smtClean="0"/>
              <a:t>Appium</a:t>
            </a:r>
            <a:r>
              <a:rPr lang="en-US" sz="3200" dirty="0" smtClean="0"/>
              <a:t> </a:t>
            </a:r>
            <a:r>
              <a:rPr lang="en-US" sz="3200" dirty="0"/>
              <a:t>is an open source test automation </a:t>
            </a:r>
            <a:r>
              <a:rPr lang="en-US" sz="3200" dirty="0" smtClean="0"/>
              <a:t>tool.</a:t>
            </a:r>
          </a:p>
          <a:p>
            <a:pPr>
              <a:spcBef>
                <a:spcPts val="0"/>
              </a:spcBef>
              <a:buFont typeface="Wingdings" panose="05000000000000000000" pitchFamily="2" charset="2"/>
              <a:buChar char="v"/>
            </a:pPr>
            <a:endParaRPr lang="en-US" sz="3200" dirty="0" smtClean="0"/>
          </a:p>
          <a:p>
            <a:pPr>
              <a:spcBef>
                <a:spcPts val="0"/>
              </a:spcBef>
              <a:buFont typeface="Wingdings" panose="05000000000000000000" pitchFamily="2" charset="2"/>
              <a:buChar char="v"/>
            </a:pPr>
            <a:r>
              <a:rPr lang="en-US" sz="3200" dirty="0" smtClean="0"/>
              <a:t>It allows testing for all types of Mobile Applications: native</a:t>
            </a:r>
            <a:r>
              <a:rPr lang="en-US" sz="3200" dirty="0"/>
              <a:t>, hybrid and mobile web apps</a:t>
            </a:r>
            <a:r>
              <a:rPr lang="en-US" sz="3200" dirty="0" smtClean="0"/>
              <a:t>. </a:t>
            </a:r>
          </a:p>
          <a:p>
            <a:pPr>
              <a:spcBef>
                <a:spcPts val="0"/>
              </a:spcBef>
              <a:buFont typeface="Wingdings" panose="05000000000000000000" pitchFamily="2" charset="2"/>
              <a:buChar char="v"/>
            </a:pPr>
            <a:endParaRPr lang="en-US" sz="3200" dirty="0" smtClean="0"/>
          </a:p>
          <a:p>
            <a:pPr>
              <a:spcBef>
                <a:spcPts val="0"/>
              </a:spcBef>
              <a:buFont typeface="Wingdings" panose="05000000000000000000" pitchFamily="2" charset="2"/>
              <a:buChar char="v"/>
            </a:pPr>
            <a:r>
              <a:rPr lang="en-US" sz="3200" dirty="0" smtClean="0"/>
              <a:t>Appium is cross platform supporting IOS and Android.</a:t>
            </a:r>
          </a:p>
        </p:txBody>
      </p:sp>
    </p:spTree>
    <p:extLst>
      <p:ext uri="{BB962C8B-B14F-4D97-AF65-F5344CB8AC3E}">
        <p14:creationId xmlns:p14="http://schemas.microsoft.com/office/powerpoint/2010/main" val="1388099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066800" y="777922"/>
            <a:ext cx="10058400" cy="499586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buFont typeface="Wingdings" panose="05000000000000000000" pitchFamily="2" charset="2"/>
              <a:buChar char="v"/>
            </a:pPr>
            <a:r>
              <a:rPr lang="en-US" sz="3200" dirty="0"/>
              <a:t>It drives iOS, Android, and Windows apps using the WebDriver protocol</a:t>
            </a:r>
            <a:r>
              <a:rPr lang="en-US" sz="3200" dirty="0" smtClean="0"/>
              <a:t>.</a:t>
            </a:r>
          </a:p>
          <a:p>
            <a:pPr marL="0" indent="0">
              <a:spcBef>
                <a:spcPts val="0"/>
              </a:spcBef>
              <a:buNone/>
            </a:pPr>
            <a:endParaRPr lang="en-US" sz="3200" dirty="0" smtClean="0"/>
          </a:p>
          <a:p>
            <a:pPr>
              <a:spcBef>
                <a:spcPts val="0"/>
              </a:spcBef>
              <a:buFont typeface="Wingdings" panose="05000000000000000000" pitchFamily="2" charset="2"/>
              <a:buChar char="v"/>
            </a:pPr>
            <a:r>
              <a:rPr lang="en-US" sz="3200" dirty="0" smtClean="0"/>
              <a:t>Appium supports most of the languages like java, ruby, </a:t>
            </a:r>
            <a:r>
              <a:rPr lang="en-US" sz="3200" dirty="0" err="1" smtClean="0"/>
              <a:t>php</a:t>
            </a:r>
            <a:r>
              <a:rPr lang="en-US" sz="3200" dirty="0" smtClean="0"/>
              <a:t>, </a:t>
            </a:r>
            <a:r>
              <a:rPr lang="en-US" sz="3200" dirty="0" err="1" smtClean="0"/>
              <a:t>c#</a:t>
            </a:r>
            <a:r>
              <a:rPr lang="en-US" sz="3200" dirty="0" smtClean="0"/>
              <a:t> etc.</a:t>
            </a:r>
          </a:p>
          <a:p>
            <a:pPr>
              <a:spcBef>
                <a:spcPts val="0"/>
              </a:spcBef>
              <a:buFont typeface="Wingdings" panose="05000000000000000000" pitchFamily="2" charset="2"/>
              <a:buChar char="v"/>
            </a:pPr>
            <a:endParaRPr lang="en-US" sz="3200" dirty="0" smtClean="0"/>
          </a:p>
          <a:p>
            <a:pPr>
              <a:spcBef>
                <a:spcPts val="0"/>
              </a:spcBef>
              <a:buFont typeface="Wingdings" panose="05000000000000000000" pitchFamily="2" charset="2"/>
              <a:buChar char="v"/>
            </a:pPr>
            <a:r>
              <a:rPr lang="en-US" sz="3200" dirty="0" smtClean="0"/>
              <a:t>Appium handles both Simulators and Real devices.</a:t>
            </a:r>
          </a:p>
          <a:p>
            <a:pPr>
              <a:spcBef>
                <a:spcPts val="0"/>
              </a:spcBef>
              <a:buFont typeface="Wingdings" panose="05000000000000000000" pitchFamily="2" charset="2"/>
              <a:buChar char="v"/>
            </a:pPr>
            <a:endParaRPr lang="en-US" sz="3200" dirty="0" smtClean="0"/>
          </a:p>
          <a:p>
            <a:pPr>
              <a:spcBef>
                <a:spcPts val="0"/>
              </a:spcBef>
              <a:buFont typeface="Wingdings" panose="05000000000000000000" pitchFamily="2" charset="2"/>
              <a:buChar char="v"/>
            </a:pPr>
            <a:r>
              <a:rPr lang="en-US" sz="3200" dirty="0" smtClean="0"/>
              <a:t>Appium is very well supported by the community.</a:t>
            </a:r>
          </a:p>
        </p:txBody>
      </p:sp>
    </p:spTree>
    <p:extLst>
      <p:ext uri="{BB962C8B-B14F-4D97-AF65-F5344CB8AC3E}">
        <p14:creationId xmlns:p14="http://schemas.microsoft.com/office/powerpoint/2010/main" val="654093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066800" y="777922"/>
            <a:ext cx="10058400" cy="499586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buFont typeface="Wingdings" panose="05000000000000000000" pitchFamily="2" charset="2"/>
              <a:buChar char="v"/>
            </a:pPr>
            <a:r>
              <a:rPr lang="en-US" sz="3200" dirty="0"/>
              <a:t>Appium was originally developed by </a:t>
            </a:r>
            <a:r>
              <a:rPr lang="en-US" sz="3200" b="1" dirty="0"/>
              <a:t>Dan Cuellar </a:t>
            </a:r>
            <a:r>
              <a:rPr lang="en-US" sz="3200" dirty="0"/>
              <a:t>in 2011 under the name "</a:t>
            </a:r>
            <a:r>
              <a:rPr lang="en-US" sz="3200" dirty="0" err="1"/>
              <a:t>iOSAuto</a:t>
            </a:r>
            <a:r>
              <a:rPr lang="en-US" sz="3200" dirty="0"/>
              <a:t>", written in the C# programming language</a:t>
            </a:r>
            <a:r>
              <a:rPr lang="en-US" sz="3200" dirty="0" smtClean="0"/>
              <a:t>.</a:t>
            </a:r>
          </a:p>
          <a:p>
            <a:pPr>
              <a:spcBef>
                <a:spcPts val="0"/>
              </a:spcBef>
              <a:buFont typeface="Wingdings" panose="05000000000000000000" pitchFamily="2" charset="2"/>
              <a:buChar char="v"/>
            </a:pPr>
            <a:endParaRPr lang="en-US" sz="3200" dirty="0"/>
          </a:p>
          <a:p>
            <a:pPr>
              <a:spcBef>
                <a:spcPts val="0"/>
              </a:spcBef>
              <a:buFont typeface="Wingdings" panose="05000000000000000000" pitchFamily="2" charset="2"/>
              <a:buChar char="v"/>
            </a:pPr>
            <a:r>
              <a:rPr lang="en-US" sz="3200" dirty="0"/>
              <a:t>The program was open-sourced in August </a:t>
            </a:r>
            <a:r>
              <a:rPr lang="en-US" sz="3200" dirty="0" smtClean="0"/>
              <a:t>2012</a:t>
            </a:r>
          </a:p>
          <a:p>
            <a:pPr marL="0" indent="0">
              <a:spcBef>
                <a:spcPts val="0"/>
              </a:spcBef>
              <a:buNone/>
            </a:pPr>
            <a:endParaRPr lang="en-US" sz="3200" dirty="0" smtClean="0"/>
          </a:p>
          <a:p>
            <a:pPr>
              <a:spcBef>
                <a:spcPts val="0"/>
              </a:spcBef>
              <a:buFont typeface="Wingdings" panose="05000000000000000000" pitchFamily="2" charset="2"/>
              <a:buChar char="v"/>
            </a:pPr>
            <a:r>
              <a:rPr lang="en-US" sz="3200" dirty="0" smtClean="0"/>
              <a:t>In </a:t>
            </a:r>
            <a:r>
              <a:rPr lang="en-US" sz="3200" dirty="0"/>
              <a:t>January 2013, </a:t>
            </a:r>
            <a:r>
              <a:rPr lang="en-US" sz="3200" b="1" dirty="0"/>
              <a:t>Sauce Labs </a:t>
            </a:r>
            <a:r>
              <a:rPr lang="en-US" sz="3200" dirty="0"/>
              <a:t>agreed to fund </a:t>
            </a:r>
            <a:r>
              <a:rPr lang="en-US" sz="3200" dirty="0" err="1"/>
              <a:t>Appium's</a:t>
            </a:r>
            <a:r>
              <a:rPr lang="en-US" sz="3200" dirty="0"/>
              <a:t> development and motivated its code to be rewritten using Node.js. </a:t>
            </a:r>
            <a:endParaRPr lang="en-US" sz="3200" dirty="0" smtClean="0"/>
          </a:p>
        </p:txBody>
      </p:sp>
    </p:spTree>
    <p:extLst>
      <p:ext uri="{BB962C8B-B14F-4D97-AF65-F5344CB8AC3E}">
        <p14:creationId xmlns:p14="http://schemas.microsoft.com/office/powerpoint/2010/main" val="1784238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066800" y="777922"/>
            <a:ext cx="10058400" cy="499586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buFont typeface="Wingdings" panose="05000000000000000000" pitchFamily="2" charset="2"/>
              <a:buChar char="v"/>
            </a:pPr>
            <a:r>
              <a:rPr lang="en-US" sz="3200" dirty="0" smtClean="0"/>
              <a:t>In </a:t>
            </a:r>
            <a:r>
              <a:rPr lang="en-US" sz="3200" dirty="0"/>
              <a:t>October 2016, Appium joined the JS </a:t>
            </a:r>
            <a:r>
              <a:rPr lang="en-US" sz="3200" dirty="0" smtClean="0"/>
              <a:t>Foundation.</a:t>
            </a:r>
          </a:p>
          <a:p>
            <a:pPr>
              <a:spcBef>
                <a:spcPts val="0"/>
              </a:spcBef>
              <a:buFont typeface="Wingdings" panose="05000000000000000000" pitchFamily="2" charset="2"/>
              <a:buChar char="v"/>
            </a:pPr>
            <a:endParaRPr lang="en-US" sz="3200" dirty="0" smtClean="0"/>
          </a:p>
          <a:p>
            <a:pPr>
              <a:spcBef>
                <a:spcPts val="0"/>
              </a:spcBef>
              <a:buFont typeface="Wingdings" panose="05000000000000000000" pitchFamily="2" charset="2"/>
              <a:buChar char="v"/>
            </a:pPr>
            <a:r>
              <a:rPr lang="en-US" sz="3200" dirty="0" smtClean="0"/>
              <a:t>Initially </a:t>
            </a:r>
            <a:r>
              <a:rPr lang="en-US" sz="3200" dirty="0"/>
              <a:t>as a mentor program, it graduated in August 2017. </a:t>
            </a:r>
            <a:endParaRPr lang="en-US" sz="3200" dirty="0" smtClean="0"/>
          </a:p>
        </p:txBody>
      </p:sp>
    </p:spTree>
    <p:extLst>
      <p:ext uri="{BB962C8B-B14F-4D97-AF65-F5344CB8AC3E}">
        <p14:creationId xmlns:p14="http://schemas.microsoft.com/office/powerpoint/2010/main" val="2120265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1381" y="533580"/>
            <a:ext cx="2849238" cy="1000265"/>
          </a:xfrm>
        </p:spPr>
      </p:pic>
      <p:sp>
        <p:nvSpPr>
          <p:cNvPr id="8" name="Content Placeholder 2"/>
          <p:cNvSpPr txBox="1">
            <a:spLocks/>
          </p:cNvSpPr>
          <p:nvPr/>
        </p:nvSpPr>
        <p:spPr>
          <a:xfrm>
            <a:off x="1066800" y="2485813"/>
            <a:ext cx="10058400" cy="328797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buFont typeface="Wingdings" panose="05000000000000000000" pitchFamily="2" charset="2"/>
              <a:buChar char="v"/>
            </a:pPr>
            <a:r>
              <a:rPr lang="en-US" sz="3200" b="1" dirty="0"/>
              <a:t>Cucumber</a:t>
            </a:r>
            <a:r>
              <a:rPr lang="en-US" sz="3200" dirty="0"/>
              <a:t> is a high-level testing framework that supports behavior driven </a:t>
            </a:r>
            <a:r>
              <a:rPr lang="en-US" sz="3200" dirty="0" smtClean="0"/>
              <a:t>development.</a:t>
            </a:r>
          </a:p>
          <a:p>
            <a:pPr>
              <a:spcBef>
                <a:spcPts val="0"/>
              </a:spcBef>
              <a:buFont typeface="Wingdings" panose="05000000000000000000" pitchFamily="2" charset="2"/>
              <a:buChar char="v"/>
            </a:pPr>
            <a:endParaRPr lang="en-US" sz="3200" dirty="0"/>
          </a:p>
          <a:p>
            <a:pPr>
              <a:spcBef>
                <a:spcPts val="0"/>
              </a:spcBef>
              <a:buFont typeface="Wingdings" panose="05000000000000000000" pitchFamily="2" charset="2"/>
              <a:buChar char="v"/>
            </a:pPr>
            <a:r>
              <a:rPr lang="en-US" sz="3200" dirty="0" smtClean="0"/>
              <a:t>It </a:t>
            </a:r>
            <a:r>
              <a:rPr lang="en-US" sz="3200" dirty="0"/>
              <a:t>runs automated acceptance tests on web </a:t>
            </a:r>
            <a:r>
              <a:rPr lang="en-US" sz="3200" dirty="0" smtClean="0"/>
              <a:t>applications.</a:t>
            </a:r>
          </a:p>
          <a:p>
            <a:pPr>
              <a:spcBef>
                <a:spcPts val="0"/>
              </a:spcBef>
              <a:buFont typeface="Wingdings" panose="05000000000000000000" pitchFamily="2" charset="2"/>
              <a:buChar char="v"/>
            </a:pPr>
            <a:endParaRPr lang="en-US" sz="3200" dirty="0"/>
          </a:p>
          <a:p>
            <a:pPr>
              <a:spcBef>
                <a:spcPts val="0"/>
              </a:spcBef>
              <a:buFont typeface="Wingdings" panose="05000000000000000000" pitchFamily="2" charset="2"/>
              <a:buChar char="v"/>
            </a:pPr>
            <a:r>
              <a:rPr lang="en-US" sz="3200" dirty="0" smtClean="0"/>
              <a:t>Cucumber </a:t>
            </a:r>
            <a:r>
              <a:rPr lang="en-US" sz="3200" dirty="0"/>
              <a:t>is a tool that executes plain-text </a:t>
            </a:r>
            <a:r>
              <a:rPr lang="en-US" sz="3200" dirty="0" smtClean="0"/>
              <a:t>functional descriptions </a:t>
            </a:r>
            <a:r>
              <a:rPr lang="en-US" sz="3200" dirty="0"/>
              <a:t>as automated </a:t>
            </a:r>
            <a:r>
              <a:rPr lang="en-US" sz="3200" dirty="0" smtClean="0"/>
              <a:t>tests.</a:t>
            </a:r>
          </a:p>
        </p:txBody>
      </p:sp>
    </p:spTree>
    <p:extLst>
      <p:ext uri="{BB962C8B-B14F-4D97-AF65-F5344CB8AC3E}">
        <p14:creationId xmlns:p14="http://schemas.microsoft.com/office/powerpoint/2010/main" val="3321046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066800" y="777922"/>
            <a:ext cx="10058400" cy="499586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buFont typeface="Wingdings" panose="05000000000000000000" pitchFamily="2" charset="2"/>
              <a:buChar char="v"/>
            </a:pPr>
            <a:r>
              <a:rPr lang="en-US" sz="3200" dirty="0"/>
              <a:t>The language that Cucumber understands is called Gherkin</a:t>
            </a:r>
            <a:r>
              <a:rPr lang="en-US" sz="3200" dirty="0" smtClean="0"/>
              <a:t>.</a:t>
            </a:r>
          </a:p>
          <a:p>
            <a:pPr marL="0" indent="0">
              <a:spcBef>
                <a:spcPts val="0"/>
              </a:spcBef>
              <a:buNone/>
            </a:pPr>
            <a:endParaRPr lang="en-US" sz="3200" dirty="0" smtClean="0"/>
          </a:p>
          <a:p>
            <a:pPr>
              <a:spcBef>
                <a:spcPts val="0"/>
              </a:spcBef>
              <a:buFont typeface="Wingdings" panose="05000000000000000000" pitchFamily="2" charset="2"/>
              <a:buChar char="v"/>
            </a:pPr>
            <a:r>
              <a:rPr lang="en-US" sz="3200" dirty="0"/>
              <a:t>Cucumber was originally written in the Ruby programming </a:t>
            </a:r>
            <a:r>
              <a:rPr lang="en-US" sz="3200" dirty="0" smtClean="0"/>
              <a:t>language </a:t>
            </a:r>
            <a:r>
              <a:rPr lang="en-US" sz="3200" dirty="0"/>
              <a:t>and was originally used exclusively for Ruby testing as a complement to the </a:t>
            </a:r>
            <a:r>
              <a:rPr lang="en-US" sz="3200" dirty="0" err="1"/>
              <a:t>RSpec</a:t>
            </a:r>
            <a:r>
              <a:rPr lang="en-US" sz="3200" dirty="0"/>
              <a:t> BDD </a:t>
            </a:r>
            <a:r>
              <a:rPr lang="en-US" sz="3200" dirty="0" smtClean="0"/>
              <a:t>framework.</a:t>
            </a:r>
          </a:p>
          <a:p>
            <a:pPr>
              <a:spcBef>
                <a:spcPts val="0"/>
              </a:spcBef>
              <a:buFont typeface="Wingdings" panose="05000000000000000000" pitchFamily="2" charset="2"/>
              <a:buChar char="v"/>
            </a:pPr>
            <a:endParaRPr lang="en-US" sz="3200" dirty="0"/>
          </a:p>
          <a:p>
            <a:pPr>
              <a:spcBef>
                <a:spcPts val="0"/>
              </a:spcBef>
              <a:buFont typeface="Wingdings" panose="05000000000000000000" pitchFamily="2" charset="2"/>
              <a:buChar char="v"/>
            </a:pPr>
            <a:r>
              <a:rPr lang="en-US" sz="3200" dirty="0"/>
              <a:t>Cucumber now supports a variety of different programming languages through various implementations, including Java.</a:t>
            </a:r>
            <a:endParaRPr lang="en-US" sz="3200" dirty="0" smtClean="0"/>
          </a:p>
        </p:txBody>
      </p:sp>
    </p:spTree>
    <p:extLst>
      <p:ext uri="{BB962C8B-B14F-4D97-AF65-F5344CB8AC3E}">
        <p14:creationId xmlns:p14="http://schemas.microsoft.com/office/powerpoint/2010/main" val="2828276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74</TotalTime>
  <Words>736</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Retrospect</vt:lpstr>
      <vt:lpstr>Automated Software Testing Tools</vt:lpstr>
      <vt:lpstr>What is Automation?</vt:lpstr>
      <vt:lpstr>Why Automate?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Software Testing Tools</dc:title>
  <dc:creator>YasirAhmedSiddiqui</dc:creator>
  <cp:lastModifiedBy>YasirAhmedSiddiqui</cp:lastModifiedBy>
  <cp:revision>28</cp:revision>
  <dcterms:created xsi:type="dcterms:W3CDTF">2018-09-28T05:45:33Z</dcterms:created>
  <dcterms:modified xsi:type="dcterms:W3CDTF">2018-09-28T07:00:08Z</dcterms:modified>
</cp:coreProperties>
</file>