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5B1D2-4436-5E72-09ED-6B03C2299777}" v="23" dt="2024-12-15T04:16:58.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38" y="2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simulacrainc-my.sharepoint.com/personal/masaki_hayashi_simulacrainc_onmicrosoft_com/Documents/test_ColumnClustere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r>
              <a:rPr lang="en-US" altLang="ja-JP"/>
              <a:t>a3f6004b-6f4f-4ea8-bee3-3741f4dc385f</a:t>
            </a:r>
          </a:p>
        </c:rich>
      </c:tx>
      <c:overlay val="0"/>
      <c:spPr>
        <a:noFill/>
        <a:ln>
          <a:noFill/>
        </a:ln>
        <a:effectLst/>
      </c:spPr>
      <c:txPr>
        <a:bodyPr rot="0" spcFirstLastPara="1" vertOverflow="ellipsis" vert="horz" wrap="square" anchor="ctr" anchorCtr="1"/>
        <a:lstStyle/>
        <a:p>
          <a:pPr>
            <a:defRPr lang="ja-JP"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Sheet1!$A$2:$A$5</c:f>
              <c:numCache>
                <c:formatCode>General</c:formatCode>
                <c:ptCount val="4"/>
                <c:pt idx="0">
                  <c:v>2000</c:v>
                </c:pt>
                <c:pt idx="1">
                  <c:v>2001</c:v>
                </c:pt>
                <c:pt idx="2">
                  <c:v>2002</c:v>
                </c:pt>
                <c:pt idx="3">
                  <c:v>2003</c:v>
                </c:pt>
              </c:numCache>
            </c:numRef>
          </c:cat>
          <c:val>
            <c:numRef>
              <c:f>Sheet1!$B$2:$B$5</c:f>
              <c:numCache>
                <c:formatCode>General</c:formatCode>
                <c:ptCount val="4"/>
                <c:pt idx="0">
                  <c:v>2000</c:v>
                </c:pt>
                <c:pt idx="1">
                  <c:v>2001</c:v>
                </c:pt>
                <c:pt idx="2">
                  <c:v>2002</c:v>
                </c:pt>
                <c:pt idx="3">
                  <c:v>2003</c:v>
                </c:pt>
              </c:numCache>
            </c:numRef>
          </c:val>
          <c:extLst>
            <c:ext xmlns:c16="http://schemas.microsoft.com/office/drawing/2014/chart" uri="{C3380CC4-5D6E-409C-BE32-E72D297353CC}">
              <c16:uniqueId val="{00000000-0DAE-475E-9250-3DD6C747232D}"/>
            </c:ext>
          </c:extLst>
        </c:ser>
        <c:dLbls>
          <c:showLegendKey val="0"/>
          <c:showVal val="0"/>
          <c:showCatName val="0"/>
          <c:showSerName val="0"/>
          <c:showPercent val="0"/>
          <c:showBubbleSize val="0"/>
        </c:dLbls>
        <c:gapWidth val="219"/>
        <c:overlap val="-27"/>
        <c:axId val="1305054911"/>
        <c:axId val="1304246911"/>
      </c:barChart>
      <c:catAx>
        <c:axId val="130505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en-US"/>
          </a:p>
        </c:txPr>
        <c:crossAx val="1304246911"/>
        <c:crosses val="autoZero"/>
        <c:auto val="1"/>
        <c:lblAlgn val="ctr"/>
        <c:lblOffset val="100"/>
        <c:noMultiLvlLbl val="0"/>
      </c:catAx>
      <c:valAx>
        <c:axId val="1304246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en-US"/>
          </a:p>
        </c:txPr>
        <c:crossAx val="1305054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BB319-DF27-8A2A-5666-CCD3C80353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EAF5D9-8B01-21B1-108A-434A017F6C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E77783-6D9C-8662-64AB-51BD0B613EFE}"/>
              </a:ext>
            </a:extLst>
          </p:cNvPr>
          <p:cNvSpPr>
            <a:spLocks noGrp="1"/>
          </p:cNvSpPr>
          <p:nvPr>
            <p:ph type="dt" sz="half" idx="10"/>
          </p:nvPr>
        </p:nvSpPr>
        <p:spPr/>
        <p:txBody>
          <a:bodyPr/>
          <a:lstStyle/>
          <a:p>
            <a:fld id="{71E1FA23-2560-4B92-B796-4AF66AC1B7E7}" type="datetimeFigureOut">
              <a:rPr lang="en-US" smtClean="0"/>
              <a:t>3/4/2025</a:t>
            </a:fld>
            <a:endParaRPr lang="en-US"/>
          </a:p>
        </p:txBody>
      </p:sp>
      <p:sp>
        <p:nvSpPr>
          <p:cNvPr id="5" name="Footer Placeholder 4">
            <a:extLst>
              <a:ext uri="{FF2B5EF4-FFF2-40B4-BE49-F238E27FC236}">
                <a16:creationId xmlns:a16="http://schemas.microsoft.com/office/drawing/2014/main" id="{E7A31554-E3FB-FB25-0E81-98858B42AC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AF948-C1FB-C075-0F69-B7D279573217}"/>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5201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1E77-40C7-41DE-0082-8E9F64BD5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95D0C5-68F4-8E33-2D44-D04BA79A1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C97ED-4E28-639B-3826-543B3CF968ED}"/>
              </a:ext>
            </a:extLst>
          </p:cNvPr>
          <p:cNvSpPr>
            <a:spLocks noGrp="1"/>
          </p:cNvSpPr>
          <p:nvPr>
            <p:ph type="dt" sz="half" idx="10"/>
          </p:nvPr>
        </p:nvSpPr>
        <p:spPr/>
        <p:txBody>
          <a:bodyPr/>
          <a:lstStyle/>
          <a:p>
            <a:fld id="{71E1FA23-2560-4B92-B796-4AF66AC1B7E7}" type="datetimeFigureOut">
              <a:rPr lang="en-US" smtClean="0"/>
              <a:t>3/4/2025</a:t>
            </a:fld>
            <a:endParaRPr lang="en-US"/>
          </a:p>
        </p:txBody>
      </p:sp>
      <p:sp>
        <p:nvSpPr>
          <p:cNvPr id="5" name="Footer Placeholder 4">
            <a:extLst>
              <a:ext uri="{FF2B5EF4-FFF2-40B4-BE49-F238E27FC236}">
                <a16:creationId xmlns:a16="http://schemas.microsoft.com/office/drawing/2014/main" id="{EFAD3600-CEF3-95AB-44E5-24AFFEE9B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3122B-F71B-30DC-830E-482A88A2D16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02137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E4B75E-EABE-2CD0-0A2B-E124152926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ADAB45-AD5E-D064-8BC3-B7597712C4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A136F-68BF-E1A8-B4F4-1A893C5C2730}"/>
              </a:ext>
            </a:extLst>
          </p:cNvPr>
          <p:cNvSpPr>
            <a:spLocks noGrp="1"/>
          </p:cNvSpPr>
          <p:nvPr>
            <p:ph type="dt" sz="half" idx="10"/>
          </p:nvPr>
        </p:nvSpPr>
        <p:spPr/>
        <p:txBody>
          <a:bodyPr/>
          <a:lstStyle/>
          <a:p>
            <a:fld id="{71E1FA23-2560-4B92-B796-4AF66AC1B7E7}" type="datetimeFigureOut">
              <a:rPr lang="en-US" smtClean="0"/>
              <a:t>3/4/2025</a:t>
            </a:fld>
            <a:endParaRPr lang="en-US"/>
          </a:p>
        </p:txBody>
      </p:sp>
      <p:sp>
        <p:nvSpPr>
          <p:cNvPr id="5" name="Footer Placeholder 4">
            <a:extLst>
              <a:ext uri="{FF2B5EF4-FFF2-40B4-BE49-F238E27FC236}">
                <a16:creationId xmlns:a16="http://schemas.microsoft.com/office/drawing/2014/main" id="{EB339F7B-0D44-DD4A-64A0-E9F78DA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7DC67-ED19-69DD-5411-6BE7633CC132}"/>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10359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AAD2-02F2-A0E9-E8C6-5A0E7C43D0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A778D-9ADE-C72B-ED1A-34995938F0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E7FF9-5202-03AF-FF87-F88A556F78BA}"/>
              </a:ext>
            </a:extLst>
          </p:cNvPr>
          <p:cNvSpPr>
            <a:spLocks noGrp="1"/>
          </p:cNvSpPr>
          <p:nvPr>
            <p:ph type="dt" sz="half" idx="10"/>
          </p:nvPr>
        </p:nvSpPr>
        <p:spPr/>
        <p:txBody>
          <a:bodyPr/>
          <a:lstStyle/>
          <a:p>
            <a:fld id="{71E1FA23-2560-4B92-B796-4AF66AC1B7E7}" type="datetimeFigureOut">
              <a:rPr lang="en-US" smtClean="0"/>
              <a:t>3/4/2025</a:t>
            </a:fld>
            <a:endParaRPr lang="en-US"/>
          </a:p>
        </p:txBody>
      </p:sp>
      <p:sp>
        <p:nvSpPr>
          <p:cNvPr id="5" name="Footer Placeholder 4">
            <a:extLst>
              <a:ext uri="{FF2B5EF4-FFF2-40B4-BE49-F238E27FC236}">
                <a16:creationId xmlns:a16="http://schemas.microsoft.com/office/drawing/2014/main" id="{18C38724-610E-DC72-F341-E2A1934DB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8E457-065B-9751-5FF6-C706C0B179B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993040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4126-4268-FC02-E2B6-35040DF33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07C4F9-38AA-5A82-A2F5-3AA0DE4F6B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8E030-CC93-106F-5308-9792A9B91563}"/>
              </a:ext>
            </a:extLst>
          </p:cNvPr>
          <p:cNvSpPr>
            <a:spLocks noGrp="1"/>
          </p:cNvSpPr>
          <p:nvPr>
            <p:ph type="dt" sz="half" idx="10"/>
          </p:nvPr>
        </p:nvSpPr>
        <p:spPr/>
        <p:txBody>
          <a:bodyPr/>
          <a:lstStyle/>
          <a:p>
            <a:fld id="{71E1FA23-2560-4B92-B796-4AF66AC1B7E7}" type="datetimeFigureOut">
              <a:rPr lang="en-US" smtClean="0"/>
              <a:t>3/4/2025</a:t>
            </a:fld>
            <a:endParaRPr lang="en-US"/>
          </a:p>
        </p:txBody>
      </p:sp>
      <p:sp>
        <p:nvSpPr>
          <p:cNvPr id="5" name="Footer Placeholder 4">
            <a:extLst>
              <a:ext uri="{FF2B5EF4-FFF2-40B4-BE49-F238E27FC236}">
                <a16:creationId xmlns:a16="http://schemas.microsoft.com/office/drawing/2014/main" id="{F6C3267A-B0D0-1DD3-6E74-62F453708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BBBC6-D856-BDB3-2793-06949FC8F0DA}"/>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991495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AF1C-A72A-B483-0066-592CEF10B5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00C3E-68D5-6BA1-5C93-6F0BE1E654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B9E93-5238-D524-46D2-147EE1CCED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F7703B-9DE4-AC76-86B9-55CFFD076271}"/>
              </a:ext>
            </a:extLst>
          </p:cNvPr>
          <p:cNvSpPr>
            <a:spLocks noGrp="1"/>
          </p:cNvSpPr>
          <p:nvPr>
            <p:ph type="dt" sz="half" idx="10"/>
          </p:nvPr>
        </p:nvSpPr>
        <p:spPr/>
        <p:txBody>
          <a:bodyPr/>
          <a:lstStyle/>
          <a:p>
            <a:fld id="{71E1FA23-2560-4B92-B796-4AF66AC1B7E7}" type="datetimeFigureOut">
              <a:rPr lang="en-US" smtClean="0"/>
              <a:t>3/4/2025</a:t>
            </a:fld>
            <a:endParaRPr lang="en-US"/>
          </a:p>
        </p:txBody>
      </p:sp>
      <p:sp>
        <p:nvSpPr>
          <p:cNvPr id="6" name="Footer Placeholder 5">
            <a:extLst>
              <a:ext uri="{FF2B5EF4-FFF2-40B4-BE49-F238E27FC236}">
                <a16:creationId xmlns:a16="http://schemas.microsoft.com/office/drawing/2014/main" id="{6FB5E81F-766A-7077-C807-2BF855C1F9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42A4F-F01D-ACB0-A52B-00E22120DFB0}"/>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47984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8C9E-6427-AF34-2F90-D9B2BAE955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782B36-87C4-E9BF-068E-2638B9957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CF4135-271D-0329-3A95-790A3E7588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30EF30-054E-C2D3-CC9C-78C4993E7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49E7FC-317C-6D7E-6925-AD39DB2CD8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8DAD2D-771A-3F44-EC95-3CB1A453BE82}"/>
              </a:ext>
            </a:extLst>
          </p:cNvPr>
          <p:cNvSpPr>
            <a:spLocks noGrp="1"/>
          </p:cNvSpPr>
          <p:nvPr>
            <p:ph type="dt" sz="half" idx="10"/>
          </p:nvPr>
        </p:nvSpPr>
        <p:spPr/>
        <p:txBody>
          <a:bodyPr/>
          <a:lstStyle/>
          <a:p>
            <a:fld id="{71E1FA23-2560-4B92-B796-4AF66AC1B7E7}" type="datetimeFigureOut">
              <a:rPr lang="en-US" smtClean="0"/>
              <a:t>3/4/2025</a:t>
            </a:fld>
            <a:endParaRPr lang="en-US"/>
          </a:p>
        </p:txBody>
      </p:sp>
      <p:sp>
        <p:nvSpPr>
          <p:cNvPr id="8" name="Footer Placeholder 7">
            <a:extLst>
              <a:ext uri="{FF2B5EF4-FFF2-40B4-BE49-F238E27FC236}">
                <a16:creationId xmlns:a16="http://schemas.microsoft.com/office/drawing/2014/main" id="{C6201C91-CA20-B214-B805-B3E8ABD144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95A00E-DAA6-4C9A-9DBE-B71E43E021A3}"/>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721912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6812E-9F0C-086A-2875-8E3EF99311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9F53CC-F455-AAC7-BDD7-9720E63D0243}"/>
              </a:ext>
            </a:extLst>
          </p:cNvPr>
          <p:cNvSpPr>
            <a:spLocks noGrp="1"/>
          </p:cNvSpPr>
          <p:nvPr>
            <p:ph type="dt" sz="half" idx="10"/>
          </p:nvPr>
        </p:nvSpPr>
        <p:spPr/>
        <p:txBody>
          <a:bodyPr/>
          <a:lstStyle/>
          <a:p>
            <a:fld id="{71E1FA23-2560-4B92-B796-4AF66AC1B7E7}" type="datetimeFigureOut">
              <a:rPr lang="en-US" smtClean="0"/>
              <a:t>3/4/2025</a:t>
            </a:fld>
            <a:endParaRPr lang="en-US"/>
          </a:p>
        </p:txBody>
      </p:sp>
      <p:sp>
        <p:nvSpPr>
          <p:cNvPr id="4" name="Footer Placeholder 3">
            <a:extLst>
              <a:ext uri="{FF2B5EF4-FFF2-40B4-BE49-F238E27FC236}">
                <a16:creationId xmlns:a16="http://schemas.microsoft.com/office/drawing/2014/main" id="{0F69840E-1323-CAD9-8EC6-D29EEC89C3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8977BD-E25C-867F-40C7-7CFB98B2753B}"/>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461974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0B3A02-1031-672F-9ADA-5C9F28734295}"/>
              </a:ext>
            </a:extLst>
          </p:cNvPr>
          <p:cNvSpPr>
            <a:spLocks noGrp="1"/>
          </p:cNvSpPr>
          <p:nvPr>
            <p:ph type="dt" sz="half" idx="10"/>
          </p:nvPr>
        </p:nvSpPr>
        <p:spPr/>
        <p:txBody>
          <a:bodyPr/>
          <a:lstStyle/>
          <a:p>
            <a:fld id="{71E1FA23-2560-4B92-B796-4AF66AC1B7E7}" type="datetimeFigureOut">
              <a:rPr lang="en-US" smtClean="0"/>
              <a:t>3/4/2025</a:t>
            </a:fld>
            <a:endParaRPr lang="en-US"/>
          </a:p>
        </p:txBody>
      </p:sp>
      <p:sp>
        <p:nvSpPr>
          <p:cNvPr id="3" name="Footer Placeholder 2">
            <a:extLst>
              <a:ext uri="{FF2B5EF4-FFF2-40B4-BE49-F238E27FC236}">
                <a16:creationId xmlns:a16="http://schemas.microsoft.com/office/drawing/2014/main" id="{9E688987-D201-8B7D-A267-87C4EC363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4527F-EE19-E424-D94E-9A2D66068A4F}"/>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2661214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8F90-B8C2-EDFC-BC27-204A135FF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F214C5-54B2-82BD-85B4-07E70DFA7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6D3F6E-616C-8481-CA11-45FB11B8A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267E5-86E0-86AE-47E4-A7E89ACBC874}"/>
              </a:ext>
            </a:extLst>
          </p:cNvPr>
          <p:cNvSpPr>
            <a:spLocks noGrp="1"/>
          </p:cNvSpPr>
          <p:nvPr>
            <p:ph type="dt" sz="half" idx="10"/>
          </p:nvPr>
        </p:nvSpPr>
        <p:spPr/>
        <p:txBody>
          <a:bodyPr/>
          <a:lstStyle/>
          <a:p>
            <a:fld id="{71E1FA23-2560-4B92-B796-4AF66AC1B7E7}" type="datetimeFigureOut">
              <a:rPr lang="en-US" smtClean="0"/>
              <a:t>3/4/2025</a:t>
            </a:fld>
            <a:endParaRPr lang="en-US"/>
          </a:p>
        </p:txBody>
      </p:sp>
      <p:sp>
        <p:nvSpPr>
          <p:cNvPr id="6" name="Footer Placeholder 5">
            <a:extLst>
              <a:ext uri="{FF2B5EF4-FFF2-40B4-BE49-F238E27FC236}">
                <a16:creationId xmlns:a16="http://schemas.microsoft.com/office/drawing/2014/main" id="{601E626E-AEE3-AC98-8050-727C7B88F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55DB4-014D-BC17-9BB1-4329CCF950B1}"/>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3211378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5B50-241F-C1ED-D322-D326724217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2A944A-EED6-9C6E-277F-DC6BE77B4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F930C8-6B46-4F82-63A9-83179990D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7D762-F808-8DC3-DB99-CC2558F087A5}"/>
              </a:ext>
            </a:extLst>
          </p:cNvPr>
          <p:cNvSpPr>
            <a:spLocks noGrp="1"/>
          </p:cNvSpPr>
          <p:nvPr>
            <p:ph type="dt" sz="half" idx="10"/>
          </p:nvPr>
        </p:nvSpPr>
        <p:spPr/>
        <p:txBody>
          <a:bodyPr/>
          <a:lstStyle/>
          <a:p>
            <a:fld id="{71E1FA23-2560-4B92-B796-4AF66AC1B7E7}" type="datetimeFigureOut">
              <a:rPr lang="en-US" smtClean="0"/>
              <a:t>3/4/2025</a:t>
            </a:fld>
            <a:endParaRPr lang="en-US"/>
          </a:p>
        </p:txBody>
      </p:sp>
      <p:sp>
        <p:nvSpPr>
          <p:cNvPr id="6" name="Footer Placeholder 5">
            <a:extLst>
              <a:ext uri="{FF2B5EF4-FFF2-40B4-BE49-F238E27FC236}">
                <a16:creationId xmlns:a16="http://schemas.microsoft.com/office/drawing/2014/main" id="{D69CDC91-1F98-647C-6E32-86BB84B129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EF9A70-4421-CDA0-E6E2-6E720CCA5B38}"/>
              </a:ext>
            </a:extLst>
          </p:cNvPr>
          <p:cNvSpPr>
            <a:spLocks noGrp="1"/>
          </p:cNvSpPr>
          <p:nvPr>
            <p:ph type="sldNum" sz="quarter" idx="12"/>
          </p:nvPr>
        </p:nvSpPr>
        <p:spPr/>
        <p:txBody>
          <a:bodyPr/>
          <a:lstStyle/>
          <a:p>
            <a:fld id="{EEFCC45B-2C45-467B-A581-0CEC34AC42F6}" type="slidenum">
              <a:rPr lang="en-US" smtClean="0"/>
              <a:t>‹#›</a:t>
            </a:fld>
            <a:endParaRPr lang="en-US"/>
          </a:p>
        </p:txBody>
      </p:sp>
    </p:spTree>
    <p:extLst>
      <p:ext uri="{BB962C8B-B14F-4D97-AF65-F5344CB8AC3E}">
        <p14:creationId xmlns:p14="http://schemas.microsoft.com/office/powerpoint/2010/main" val="148206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4282F-B6F4-8DD3-5EC5-F85A01D61E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2D7A-4B42-B789-7D3D-E352A7DA2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44A80-F244-D817-95B4-BC33B1B01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E1FA23-2560-4B92-B796-4AF66AC1B7E7}" type="datetimeFigureOut">
              <a:rPr lang="en-US" smtClean="0"/>
              <a:t>3/4/2025</a:t>
            </a:fld>
            <a:endParaRPr lang="en-US"/>
          </a:p>
        </p:txBody>
      </p:sp>
      <p:sp>
        <p:nvSpPr>
          <p:cNvPr id="5" name="Footer Placeholder 4">
            <a:extLst>
              <a:ext uri="{FF2B5EF4-FFF2-40B4-BE49-F238E27FC236}">
                <a16:creationId xmlns:a16="http://schemas.microsoft.com/office/drawing/2014/main" id="{8E8A7395-08F0-DF4C-C5E0-4DB10264E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F2B2F6-96E6-363C-0788-AF2C9FDE2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FCC45B-2C45-467B-A581-0CEC34AC42F6}" type="slidenum">
              <a:rPr lang="en-US" smtClean="0"/>
              <a:t>‹#›</a:t>
            </a:fld>
            <a:endParaRPr lang="en-US"/>
          </a:p>
        </p:txBody>
      </p:sp>
    </p:spTree>
    <p:extLst>
      <p:ext uri="{BB962C8B-B14F-4D97-AF65-F5344CB8AC3E}">
        <p14:creationId xmlns:p14="http://schemas.microsoft.com/office/powerpoint/2010/main" val="1510123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F6A3C-D0C0-A9D4-0A80-FF95AC839418}"/>
              </a:ext>
            </a:extLst>
          </p:cNvPr>
          <p:cNvSpPr>
            <a:spLocks noGrp="1"/>
          </p:cNvSpPr>
          <p:nvPr>
            <p:ph type="ctrTitle"/>
          </p:nvPr>
        </p:nvSpPr>
        <p:spPr/>
        <p:txBody>
          <a:bodyPr>
            <a:normAutofit fontScale="90000"/>
          </a:bodyPr>
          <a:lstStyle/>
          <a:p>
            <a:r>
              <a:rPr lang="en-US" dirty="0" err="1"/>
              <a:t>AutoGen</a:t>
            </a:r>
            <a:r>
              <a:rPr lang="en-US" dirty="0"/>
              <a:t>: Enabling Next-Gen LLM Applications via Multi-Agent Conversation</a:t>
            </a:r>
          </a:p>
        </p:txBody>
      </p:sp>
      <p:sp>
        <p:nvSpPr>
          <p:cNvPr id="3" name="Subtitle 2">
            <a:extLst>
              <a:ext uri="{FF2B5EF4-FFF2-40B4-BE49-F238E27FC236}">
                <a16:creationId xmlns:a16="http://schemas.microsoft.com/office/drawing/2014/main" id="{465D880C-0B22-11CF-BC62-AE592527420A}"/>
              </a:ext>
            </a:extLst>
          </p:cNvPr>
          <p:cNvSpPr>
            <a:spLocks noGrp="1"/>
          </p:cNvSpPr>
          <p:nvPr>
            <p:ph type="subTitle" idx="1"/>
          </p:nvPr>
        </p:nvSpPr>
        <p:spPr/>
        <p:txBody>
          <a:bodyPr/>
          <a:lstStyle/>
          <a:p>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Qingyun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 Gagan Bansal ,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Jieyu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Yiran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Wu,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Beibin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Erkang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Zhu, Li Jiang,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Xiaoyun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Shaokun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Zhang, Jiale Liu</a:t>
            </a:r>
            <a:r>
              <a:rPr lang="en-US" sz="1800" kern="100" dirty="0">
                <a:effectLst/>
                <a:latin typeface="Cambria Math" panose="02040503050406030204" pitchFamily="18" charset="0"/>
                <a:ea typeface="Aptos" panose="020B0004020202020204" pitchFamily="34" charset="0"/>
                <a:cs typeface="Cambria Math" panose="02040503050406030204" pitchFamily="18" charset="0"/>
              </a:rPr>
              <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Ahmed Awadallah, Ryen W. White, Doug Burger, Chi Wang</a:t>
            </a:r>
          </a:p>
          <a:p>
            <a:endParaRPr lang="en-US" dirty="0"/>
          </a:p>
        </p:txBody>
      </p:sp>
    </p:spTree>
    <p:extLst>
      <p:ext uri="{BB962C8B-B14F-4D97-AF65-F5344CB8AC3E}">
        <p14:creationId xmlns:p14="http://schemas.microsoft.com/office/powerpoint/2010/main" val="259462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2cdda5c8-e50e-4db4-b5f0-9722a649f455</a:t>
            </a:r>
          </a:p>
        </p:txBody>
      </p:sp>
      <p:sp>
        <p:nvSpPr>
          <p:cNvPr id="3" name="Content Placeholder 2">
            <a:extLst>
              <a:ext uri="{FF2B5EF4-FFF2-40B4-BE49-F238E27FC236}">
                <a16:creationId xmlns:a16="http://schemas.microsoft.com/office/drawing/2014/main" id="{3F08DB1C-9021-9CE5-783F-12D69F2F1904}"/>
              </a:ext>
            </a:extLst>
          </p:cNvPr>
          <p:cNvSpPr>
            <a:spLocks noGrp="1"/>
          </p:cNvSpPr>
          <p:nvPr>
            <p:ph idx="1"/>
          </p:nvPr>
        </p:nvSpPr>
        <p:spPr>
          <a:xfrm>
            <a:off x="838200" y="1825625"/>
            <a:ext cx="5642499" cy="4351338"/>
          </a:xfrm>
        </p:spPr>
        <p:txBody>
          <a:bodyPr>
            <a:normAutofit lnSpcReduction="10000"/>
          </a:bodyPr>
          <a:lstStyle/>
          <a:p>
            <a:pPr marL="0" indent="0">
              <a:buNone/>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is an open-source framework that allows developers to build LLM applications via multiple agents that can converse with each other to accomplish tasks.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agents are customizable, conversable, and can operate in various modes that employ combinations of LLMs, human inputs, and tools. Using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developers can also flexibly define agent interaction behaviors. Both natural language and 04191ea8-5c73-4215-a1d3-1cfb43aaaf12 can be used to program flexible conversation patterns for different applications.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AutoGen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serves as a generic framework for building diverse applications of various complexities and LLM capacities. Empirical studies demonstrate the effectiveness of the framework in many example applications, with domains ranging from mathematics, coding, question answering, operations research, online decision-making, entertainment, etc.</a:t>
            </a:r>
          </a:p>
          <a:p>
            <a:endParaRPr lang="en-US" dirty="0"/>
          </a:p>
        </p:txBody>
      </p:sp>
      <p:pic>
        <p:nvPicPr>
          <p:cNvPr id="5" name="Picture 4" descr="The first page of the AutoGen ArXiv paper.  44bf7d06-5e7a-4a40-a2e1-a2e42ef28c8a">
            <a:extLst>
              <a:ext uri="{FF2B5EF4-FFF2-40B4-BE49-F238E27FC236}">
                <a16:creationId xmlns:a16="http://schemas.microsoft.com/office/drawing/2014/main" id="{0E308624-B7DC-0EA2-CAC3-7F6A5B76D49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05924" y="1486948"/>
            <a:ext cx="3850724" cy="469001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082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9611-659E-8F2B-580F-86B91D6CBD06}"/>
              </a:ext>
            </a:extLst>
          </p:cNvPr>
          <p:cNvSpPr>
            <a:spLocks noGrp="1"/>
          </p:cNvSpPr>
          <p:nvPr>
            <p:ph type="title"/>
          </p:nvPr>
        </p:nvSpPr>
        <p:spPr/>
        <p:txBody>
          <a:bodyPr/>
          <a:lstStyle/>
          <a:p>
            <a:r>
              <a:rPr lang="en-US" dirty="0"/>
              <a:t>A table to test parsing:</a:t>
            </a:r>
          </a:p>
        </p:txBody>
      </p:sp>
      <p:graphicFrame>
        <p:nvGraphicFramePr>
          <p:cNvPr id="7" name="Table 6">
            <a:extLst>
              <a:ext uri="{FF2B5EF4-FFF2-40B4-BE49-F238E27FC236}">
                <a16:creationId xmlns:a16="http://schemas.microsoft.com/office/drawing/2014/main" id="{D6E604E4-75ED-C7F1-492B-504E3A0A4A0D}"/>
              </a:ext>
            </a:extLst>
          </p:cNvPr>
          <p:cNvGraphicFramePr>
            <a:graphicFrameLocks noGrp="1"/>
          </p:cNvGraphicFramePr>
          <p:nvPr>
            <p:extLst>
              <p:ext uri="{D42A27DB-BD31-4B8C-83A1-F6EECF244321}">
                <p14:modId xmlns:p14="http://schemas.microsoft.com/office/powerpoint/2010/main" val="2723491523"/>
              </p:ext>
            </p:extLst>
          </p:nvPr>
        </p:nvGraphicFramePr>
        <p:xfrm>
          <a:off x="900783" y="2176107"/>
          <a:ext cx="8128002" cy="2575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555778901"/>
                    </a:ext>
                  </a:extLst>
                </a:gridCol>
                <a:gridCol w="1354667">
                  <a:extLst>
                    <a:ext uri="{9D8B030D-6E8A-4147-A177-3AD203B41FA5}">
                      <a16:colId xmlns:a16="http://schemas.microsoft.com/office/drawing/2014/main" val="1745858570"/>
                    </a:ext>
                  </a:extLst>
                </a:gridCol>
                <a:gridCol w="1354667">
                  <a:extLst>
                    <a:ext uri="{9D8B030D-6E8A-4147-A177-3AD203B41FA5}">
                      <a16:colId xmlns:a16="http://schemas.microsoft.com/office/drawing/2014/main" val="2876619666"/>
                    </a:ext>
                  </a:extLst>
                </a:gridCol>
                <a:gridCol w="1354667">
                  <a:extLst>
                    <a:ext uri="{9D8B030D-6E8A-4147-A177-3AD203B41FA5}">
                      <a16:colId xmlns:a16="http://schemas.microsoft.com/office/drawing/2014/main" val="3743898725"/>
                    </a:ext>
                  </a:extLst>
                </a:gridCol>
                <a:gridCol w="1354667">
                  <a:extLst>
                    <a:ext uri="{9D8B030D-6E8A-4147-A177-3AD203B41FA5}">
                      <a16:colId xmlns:a16="http://schemas.microsoft.com/office/drawing/2014/main" val="3613677744"/>
                    </a:ext>
                  </a:extLst>
                </a:gridCol>
                <a:gridCol w="1354667">
                  <a:extLst>
                    <a:ext uri="{9D8B030D-6E8A-4147-A177-3AD203B41FA5}">
                      <a16:colId xmlns:a16="http://schemas.microsoft.com/office/drawing/2014/main" val="1045377591"/>
                    </a:ext>
                  </a:extLst>
                </a:gridCol>
              </a:tblGrid>
              <a:tr h="370840">
                <a:tc>
                  <a:txBody>
                    <a:bodyPr/>
                    <a:lstStyle/>
                    <a:p>
                      <a:r>
                        <a:rPr lang="en-US" dirty="0" err="1"/>
                        <a:t>ColA</a:t>
                      </a:r>
                      <a:endParaRPr lang="en-US" dirty="0"/>
                    </a:p>
                  </a:txBody>
                  <a:tcPr/>
                </a:tc>
                <a:tc>
                  <a:txBody>
                    <a:bodyPr/>
                    <a:lstStyle/>
                    <a:p>
                      <a:r>
                        <a:rPr lang="en-US" dirty="0" err="1"/>
                        <a:t>ColB</a:t>
                      </a:r>
                      <a:endParaRPr lang="en-US" dirty="0"/>
                    </a:p>
                  </a:txBody>
                  <a:tcPr/>
                </a:tc>
                <a:tc>
                  <a:txBody>
                    <a:bodyPr/>
                    <a:lstStyle/>
                    <a:p>
                      <a:r>
                        <a:rPr lang="en-US" dirty="0" err="1"/>
                        <a:t>ColC</a:t>
                      </a:r>
                      <a:endParaRPr lang="en-US" dirty="0"/>
                    </a:p>
                  </a:txBody>
                  <a:tcPr/>
                </a:tc>
                <a:tc>
                  <a:txBody>
                    <a:bodyPr/>
                    <a:lstStyle/>
                    <a:p>
                      <a:r>
                        <a:rPr lang="en-US" dirty="0" err="1"/>
                        <a:t>ColD</a:t>
                      </a:r>
                      <a:endParaRPr lang="en-US" dirty="0"/>
                    </a:p>
                  </a:txBody>
                  <a:tcPr/>
                </a:tc>
                <a:tc>
                  <a:txBody>
                    <a:bodyPr/>
                    <a:lstStyle/>
                    <a:p>
                      <a:r>
                        <a:rPr lang="en-US" dirty="0" err="1"/>
                        <a:t>ColE</a:t>
                      </a:r>
                      <a:endParaRPr lang="en-US" dirty="0"/>
                    </a:p>
                  </a:txBody>
                  <a:tcPr/>
                </a:tc>
                <a:tc>
                  <a:txBody>
                    <a:bodyPr/>
                    <a:lstStyle/>
                    <a:p>
                      <a:r>
                        <a:rPr lang="en-US" dirty="0" err="1"/>
                        <a:t>ColF</a:t>
                      </a:r>
                      <a:endParaRPr lang="en-US" dirty="0"/>
                    </a:p>
                  </a:txBody>
                  <a:tcPr/>
                </a:tc>
                <a:extLst>
                  <a:ext uri="{0D108BD9-81ED-4DB2-BD59-A6C34878D82A}">
                    <a16:rowId xmlns:a16="http://schemas.microsoft.com/office/drawing/2014/main" val="2500108486"/>
                  </a:ext>
                </a:extLst>
              </a:tr>
              <a:tr h="370840">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extLst>
                  <a:ext uri="{0D108BD9-81ED-4DB2-BD59-A6C34878D82A}">
                    <a16:rowId xmlns:a16="http://schemas.microsoft.com/office/drawing/2014/main" val="4220312752"/>
                  </a:ext>
                </a:extLst>
              </a:tr>
              <a:tr h="370840">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1b92870d-e3b5-4e65-8153-919f4ff45592</a:t>
                      </a:r>
                    </a:p>
                  </a:txBody>
                  <a:tcPr/>
                </a:tc>
                <a:tc>
                  <a:txBody>
                    <a:bodyPr/>
                    <a:lstStyle/>
                    <a:p>
                      <a:r>
                        <a:rPr lang="en-US" dirty="0"/>
                        <a:t>11</a:t>
                      </a:r>
                    </a:p>
                  </a:txBody>
                  <a:tcPr/>
                </a:tc>
                <a:tc>
                  <a:txBody>
                    <a:bodyPr/>
                    <a:lstStyle/>
                    <a:p>
                      <a:r>
                        <a:rPr lang="en-US" dirty="0"/>
                        <a:t>12</a:t>
                      </a:r>
                    </a:p>
                  </a:txBody>
                  <a:tcPr/>
                </a:tc>
                <a:extLst>
                  <a:ext uri="{0D108BD9-81ED-4DB2-BD59-A6C34878D82A}">
                    <a16:rowId xmlns:a16="http://schemas.microsoft.com/office/drawing/2014/main" val="3876775002"/>
                  </a:ext>
                </a:extLst>
              </a:tr>
              <a:tr h="370840">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extLst>
                  <a:ext uri="{0D108BD9-81ED-4DB2-BD59-A6C34878D82A}">
                    <a16:rowId xmlns:a16="http://schemas.microsoft.com/office/drawing/2014/main" val="538247677"/>
                  </a:ext>
                </a:extLst>
              </a:tr>
            </a:tbl>
          </a:graphicData>
        </a:graphic>
      </p:graphicFrame>
    </p:spTree>
    <p:extLst>
      <p:ext uri="{BB962C8B-B14F-4D97-AF65-F5344CB8AC3E}">
        <p14:creationId xmlns:p14="http://schemas.microsoft.com/office/powerpoint/2010/main" val="106638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57F28-1FEC-3E54-693C-B995B5F5FC4B}"/>
              </a:ext>
            </a:extLst>
          </p:cNvPr>
          <p:cNvSpPr>
            <a:spLocks noGrp="1"/>
          </p:cNvSpPr>
          <p:nvPr>
            <p:ph type="title"/>
          </p:nvPr>
        </p:nvSpPr>
        <p:spPr/>
        <p:txBody>
          <a:bodyPr/>
          <a:lstStyle/>
          <a:p>
            <a:r>
              <a:rPr lang="en-US" altLang="ja-JP" dirty="0">
                <a:ea typeface="+mj-lt"/>
              </a:rPr>
              <a:t>A chart to test parsing:</a:t>
            </a:r>
            <a:endParaRPr lang="ja-JP" dirty="0"/>
          </a:p>
        </p:txBody>
      </p:sp>
      <p:graphicFrame>
        <p:nvGraphicFramePr>
          <p:cNvPr id="4" name="グラフ 3">
            <a:extLst>
              <a:ext uri="{FF2B5EF4-FFF2-40B4-BE49-F238E27FC236}">
                <a16:creationId xmlns:a16="http://schemas.microsoft.com/office/drawing/2014/main" id="{FF70DCBB-CDF5-6514-7F79-FDC08C42345F}"/>
              </a:ext>
            </a:extLst>
          </p:cNvPr>
          <p:cNvGraphicFramePr/>
          <p:nvPr>
            <p:extLst>
              <p:ext uri="{D42A27DB-BD31-4B8C-83A1-F6EECF244321}">
                <p14:modId xmlns:p14="http://schemas.microsoft.com/office/powerpoint/2010/main" val="1572161445"/>
              </p:ext>
            </p:extLst>
          </p:nvPr>
        </p:nvGraphicFramePr>
        <p:xfrm>
          <a:off x="837570" y="1809147"/>
          <a:ext cx="6096000" cy="4146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68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3B66-7AEB-08D8-C4C2-60A5194F58CF}"/>
              </a:ext>
            </a:extLst>
          </p:cNvPr>
          <p:cNvSpPr>
            <a:spLocks noGrp="1"/>
          </p:cNvSpPr>
          <p:nvPr>
            <p:ph type="title"/>
          </p:nvPr>
        </p:nvSpPr>
        <p:spPr/>
        <p:txBody>
          <a:bodyPr/>
          <a:lstStyle/>
          <a:p>
            <a:r>
              <a:rPr lang="en-US" dirty="0"/>
              <a:t>A Nested Shape parsing</a:t>
            </a:r>
          </a:p>
        </p:txBody>
      </p:sp>
      <p:grpSp>
        <p:nvGrpSpPr>
          <p:cNvPr id="6" name="Group 5">
            <a:extLst>
              <a:ext uri="{FF2B5EF4-FFF2-40B4-BE49-F238E27FC236}">
                <a16:creationId xmlns:a16="http://schemas.microsoft.com/office/drawing/2014/main" id="{449732FA-2A69-C555-5779-2E7A4B17F7F9}"/>
              </a:ext>
            </a:extLst>
          </p:cNvPr>
          <p:cNvGrpSpPr/>
          <p:nvPr/>
        </p:nvGrpSpPr>
        <p:grpSpPr>
          <a:xfrm>
            <a:off x="3419318" y="1597025"/>
            <a:ext cx="5636260" cy="4895850"/>
            <a:chOff x="368300" y="1222375"/>
            <a:chExt cx="5636260" cy="4895850"/>
          </a:xfrm>
        </p:grpSpPr>
        <p:sp>
          <p:nvSpPr>
            <p:cNvPr id="7" name="Rounded Rectangle 20">
              <a:extLst>
                <a:ext uri="{FF2B5EF4-FFF2-40B4-BE49-F238E27FC236}">
                  <a16:creationId xmlns:a16="http://schemas.microsoft.com/office/drawing/2014/main" id="{B4317B83-671A-F0E1-C71F-D6FCD40BAA28}"/>
                </a:ext>
              </a:extLst>
            </p:cNvPr>
            <p:cNvSpPr/>
            <p:nvPr/>
          </p:nvSpPr>
          <p:spPr bwMode="gray">
            <a:xfrm>
              <a:off x="368300" y="1222375"/>
              <a:ext cx="5629858" cy="446617"/>
            </a:xfrm>
            <a:prstGeom prst="roundRect">
              <a:avLst>
                <a:gd name="adj" fmla="val 50000"/>
              </a:avLst>
            </a:prstGeom>
            <a:solidFill>
              <a:schemeClr val="accent1"/>
            </a:solidFill>
            <a:ln cap="flat">
              <a:noFill/>
              <a:prstDash val="solid"/>
              <a:miter lim="800000"/>
            </a:ln>
            <a:effectLst/>
          </p:spPr>
          <p:txBody>
            <a:bodyPr lIns="180000" tIns="0" rIns="180000" bIns="0"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r>
                <a:rPr lang="en-US" sz="1600" cap="all" dirty="0">
                  <a:solidFill>
                    <a:srgbClr val="FFFFFF"/>
                  </a:solidFill>
                  <a:latin typeface="Gill Sans MT" panose="020B0502020104020203" pitchFamily="34" charset="77"/>
                  <a:sym typeface="Apple SD 산돌고딕 Neo 옅은체"/>
                </a:rPr>
                <a:t>Nested Shape</a:t>
              </a:r>
            </a:p>
          </p:txBody>
        </p:sp>
        <p:sp>
          <p:nvSpPr>
            <p:cNvPr id="8" name="Rounded Rectangle 20">
              <a:extLst>
                <a:ext uri="{FF2B5EF4-FFF2-40B4-BE49-F238E27FC236}">
                  <a16:creationId xmlns:a16="http://schemas.microsoft.com/office/drawing/2014/main" id="{4FB0322A-CBD3-312E-22CA-9608CB31E05A}"/>
                </a:ext>
              </a:extLst>
            </p:cNvPr>
            <p:cNvSpPr/>
            <p:nvPr/>
          </p:nvSpPr>
          <p:spPr bwMode="gray">
            <a:xfrm>
              <a:off x="368300" y="6033558"/>
              <a:ext cx="5634038" cy="84667"/>
            </a:xfrm>
            <a:prstGeom prst="roundRect">
              <a:avLst>
                <a:gd name="adj" fmla="val 0"/>
              </a:avLst>
            </a:prstGeom>
            <a:solidFill>
              <a:srgbClr val="00A4E3"/>
            </a:solidFill>
            <a:ln cap="flat">
              <a:noFill/>
              <a:prstDash val="solid"/>
              <a:miter lim="800000"/>
            </a:ln>
            <a:effectLst/>
          </p:spPr>
          <p:txBody>
            <a:bodyPr lIns="0" tIns="0" rIns="0" bIns="0" anchor="ctr" anchorCtr="0"/>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lvl="0" algn="ctr">
                <a:lnSpc>
                  <a:spcPct val="85000"/>
                </a:lnSpc>
              </a:pPr>
              <a:r>
                <a:rPr lang="en-US" sz="1333" dirty="0">
                  <a:solidFill>
                    <a:srgbClr val="FFFFFF"/>
                  </a:solidFill>
                  <a:latin typeface="Gill Sans MT" panose="020B0502020104020203" pitchFamily="34" charset="77"/>
                  <a:sym typeface="Apple SD 산돌고딕 Neo 옅은체"/>
                </a:rPr>
                <a:t> </a:t>
              </a:r>
            </a:p>
          </p:txBody>
        </p:sp>
        <p:sp>
          <p:nvSpPr>
            <p:cNvPr id="9" name="Rectangle 83">
              <a:extLst>
                <a:ext uri="{FF2B5EF4-FFF2-40B4-BE49-F238E27FC236}">
                  <a16:creationId xmlns:a16="http://schemas.microsoft.com/office/drawing/2014/main" id="{258CD042-39A5-89E9-0A7B-38F790E376B2}"/>
                </a:ext>
              </a:extLst>
            </p:cNvPr>
            <p:cNvSpPr/>
            <p:nvPr/>
          </p:nvSpPr>
          <p:spPr bwMode="gray">
            <a:xfrm>
              <a:off x="368300" y="1668946"/>
              <a:ext cx="5636260" cy="4364611"/>
            </a:xfrm>
            <a:prstGeom prst="rect">
              <a:avLst/>
            </a:prstGeom>
            <a:noFill/>
            <a:ln cap="flat">
              <a:noFill/>
              <a:prstDash val="solid"/>
              <a:round/>
              <a:headEnd type="none" w="med" len="med"/>
              <a:tailEnd type="none" w="med" len="med"/>
            </a:ln>
          </p:spPr>
          <p:txBody>
            <a:bodyPr wrap="square" lIns="180000" tIns="108000" rIns="180000" bIns="108000" anchor="t" anchorCtr="0">
              <a:noAutofit/>
            </a:bodyPr>
            <a:lstStyle>
              <a:lvl1pPr marL="0" indent="0" algn="l" defTabSz="455612" rtl="0" eaLnBrk="1" hangingPunct="1">
                <a:buNone/>
                <a:defRPr lang="en-US" altLang="en-US" sz="1800">
                  <a:solidFill>
                    <a:schemeClr val="tx1"/>
                  </a:solidFill>
                  <a:latin typeface="Arial"/>
                  <a:ea typeface="Arial"/>
                </a:defRPr>
              </a:lvl1pPr>
              <a:lvl2pPr marL="455612" indent="0" algn="l" defTabSz="455612" rtl="0" eaLnBrk="1" hangingPunct="1">
                <a:buNone/>
                <a:defRPr lang="en-US" altLang="en-US" sz="1800">
                  <a:solidFill>
                    <a:schemeClr val="tx1"/>
                  </a:solidFill>
                  <a:latin typeface="Arial"/>
                  <a:ea typeface="Arial"/>
                </a:defRPr>
              </a:lvl2pPr>
              <a:lvl3pPr marL="912812" indent="0" algn="l" defTabSz="455612" rtl="0" eaLnBrk="1" hangingPunct="1">
                <a:buNone/>
                <a:defRPr lang="en-US" altLang="en-US" sz="1800">
                  <a:solidFill>
                    <a:schemeClr val="tx1"/>
                  </a:solidFill>
                  <a:latin typeface="Arial"/>
                  <a:ea typeface="Arial"/>
                </a:defRPr>
              </a:lvl3pPr>
              <a:lvl4pPr marL="1370012" indent="0" algn="l" defTabSz="455612" rtl="0" eaLnBrk="1" hangingPunct="1">
                <a:buNone/>
                <a:defRPr lang="en-US" altLang="en-US" sz="1800">
                  <a:solidFill>
                    <a:schemeClr val="tx1"/>
                  </a:solidFill>
                  <a:latin typeface="Arial"/>
                  <a:ea typeface="Arial"/>
                </a:defRPr>
              </a:lvl4pPr>
              <a:lvl5pPr marL="1827212" indent="0" algn="l" defTabSz="455612" rtl="0" eaLnBrk="1" hangingPunct="1">
                <a:buNone/>
                <a:defRPr lang="en-US" altLang="en-US" sz="1800">
                  <a:solidFill>
                    <a:schemeClr val="tx1"/>
                  </a:solidFill>
                  <a:latin typeface="Arial"/>
                  <a:ea typeface="Arial"/>
                </a:defRPr>
              </a:lvl5pPr>
            </a:lstStyle>
            <a:p>
              <a:pPr algn="l"/>
              <a:r>
                <a:rPr lang="en-US" altLang="en-US" sz="1600" dirty="0">
                  <a:solidFill>
                    <a:srgbClr val="024477"/>
                  </a:solidFill>
                  <a:latin typeface="Gill Sans MT" panose="020B0502020104020203" pitchFamily="34" charset="77"/>
                </a:rPr>
                <a:t>This is a nested shape with content in 2 shapes</a:t>
              </a:r>
            </a:p>
            <a:p>
              <a:pPr marL="285750" indent="-285750" algn="l">
                <a:buFont typeface="Arial" panose="020B0604020202020204" pitchFamily="34" charset="0"/>
                <a:buChar char="•"/>
              </a:pPr>
              <a:r>
                <a:rPr lang="en-US" altLang="en-US" sz="1600" b="1" dirty="0">
                  <a:solidFill>
                    <a:srgbClr val="024477"/>
                  </a:solidFill>
                  <a:latin typeface="Gill Sans MT" panose="020B0502020104020203" pitchFamily="34" charset="77"/>
                </a:rPr>
                <a:t>Comment 1</a:t>
              </a:r>
              <a:endParaRPr lang="en-US" altLang="en-US" sz="1600" dirty="0">
                <a:solidFill>
                  <a:srgbClr val="024477"/>
                </a:solidFill>
                <a:latin typeface="Gill Sans MT" panose="020B0502020104020203" pitchFamily="34" charset="77"/>
              </a:endParaRPr>
            </a:p>
            <a:p>
              <a:pPr marL="285750" indent="-285750" algn="l">
                <a:buFont typeface="Arial" panose="020B0604020202020204" pitchFamily="34" charset="0"/>
                <a:buChar char="•"/>
              </a:pPr>
              <a:r>
                <a:rPr lang="en-US" altLang="en-US" sz="1600" b="1" dirty="0">
                  <a:solidFill>
                    <a:srgbClr val="024477"/>
                  </a:solidFill>
                  <a:latin typeface="Gill Sans MT" panose="020B0502020104020203" pitchFamily="34" charset="77"/>
                </a:rPr>
                <a:t>Comment 2: </a:t>
              </a:r>
              <a:endParaRPr lang="en-US" altLang="en-US" sz="1600" dirty="0">
                <a:solidFill>
                  <a:srgbClr val="024477"/>
                </a:solidFill>
                <a:latin typeface="Gill Sans MT" panose="020B0502020104020203" pitchFamily="34" charset="77"/>
              </a:endParaRPr>
            </a:p>
            <a:p>
              <a:pPr marL="741362" lvl="1" indent="-285750">
                <a:buFont typeface="Arial" panose="020B0604020202020204" pitchFamily="34" charset="0"/>
                <a:buChar char="•"/>
              </a:pPr>
              <a:r>
                <a:rPr lang="en-US" altLang="en-US" sz="1600" dirty="0">
                  <a:solidFill>
                    <a:srgbClr val="024477"/>
                  </a:solidFill>
                  <a:latin typeface="Gill Sans MT" panose="020B0502020104020203" pitchFamily="34" charset="77"/>
                </a:rPr>
                <a:t>Sub comment 2</a:t>
              </a:r>
            </a:p>
          </p:txBody>
        </p:sp>
      </p:grpSp>
    </p:spTree>
    <p:extLst>
      <p:ext uri="{BB962C8B-B14F-4D97-AF65-F5344CB8AC3E}">
        <p14:creationId xmlns:p14="http://schemas.microsoft.com/office/powerpoint/2010/main" val="2860213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B24E-B38F-BDC8-DDD3-6F30C4865CE3}"/>
              </a:ext>
            </a:extLst>
          </p:cNvPr>
          <p:cNvSpPr>
            <a:spLocks noGrp="1"/>
          </p:cNvSpPr>
          <p:nvPr>
            <p:ph type="title"/>
          </p:nvPr>
        </p:nvSpPr>
        <p:spPr/>
        <p:txBody>
          <a:bodyPr/>
          <a:lstStyle/>
          <a:p>
            <a:r>
              <a:rPr lang="en-US" dirty="0"/>
              <a:t>These Test Strings are in the Image!</a:t>
            </a:r>
          </a:p>
        </p:txBody>
      </p:sp>
      <p:pic>
        <p:nvPicPr>
          <p:cNvPr id="5" name="Picture 4" descr="This phrase of the caption is Human-written.">
            <a:extLst>
              <a:ext uri="{FF2B5EF4-FFF2-40B4-BE49-F238E27FC236}">
                <a16:creationId xmlns:a16="http://schemas.microsoft.com/office/drawing/2014/main" id="{E7A85615-8041-0D8A-6EB0-C0162ECDD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740" y="1623060"/>
            <a:ext cx="6446520" cy="3611880"/>
          </a:xfrm>
          <a:prstGeom prst="rect">
            <a:avLst/>
          </a:prstGeom>
        </p:spPr>
      </p:pic>
    </p:spTree>
    <p:extLst>
      <p:ext uri="{BB962C8B-B14F-4D97-AF65-F5344CB8AC3E}">
        <p14:creationId xmlns:p14="http://schemas.microsoft.com/office/powerpoint/2010/main" val="3971023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12</TotalTime>
  <Words>253</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Cambria Math</vt:lpstr>
      <vt:lpstr>Gill Sans MT</vt:lpstr>
      <vt:lpstr>Office Theme</vt:lpstr>
      <vt:lpstr>AutoGen: Enabling Next-Gen LLM Applications via Multi-Agent Conversation</vt:lpstr>
      <vt:lpstr>2cdda5c8-e50e-4db4-b5f0-9722a649f455</vt:lpstr>
      <vt:lpstr>A table to test parsing:</vt:lpstr>
      <vt:lpstr>A chart to test parsing:</vt:lpstr>
      <vt:lpstr>A Nested Shape parsing</vt:lpstr>
      <vt:lpstr>These Test Strings are in the Image!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AutoGen: Enabling Next-Gen LLM Applications via Multi-Agent Conversation</dc:title>
  <dc:creator>Adam Fourney</dc:creator>
  <cp:lastModifiedBy>Adam Fourney</cp:lastModifiedBy>
  <cp:revision>21</cp:revision>
  <dcterms:created xsi:type="dcterms:W3CDTF">2024-03-15T05:57:54Z</dcterms:created>
  <dcterms:modified xsi:type="dcterms:W3CDTF">2025-03-05T05:28:17Z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c215d82-5bf5-4d07-af41-65de05a9c87a_Enabled">
    <vt:lpwstr>true</vt:lpwstr>
  </property>
  <property fmtid="{D5CDD505-2E9C-101B-9397-08002B2CF9AE}" pid="3" name="MSIP_Label_9c215d82-5bf5-4d07-af41-65de05a9c87a_SetDate">
    <vt:lpwstr>2025-02-13T04:28:01Z</vt:lpwstr>
  </property>
  <property fmtid="{D5CDD505-2E9C-101B-9397-08002B2CF9AE}" pid="4" name="MSIP_Label_9c215d82-5bf5-4d07-af41-65de05a9c87a_Method">
    <vt:lpwstr>Standard</vt:lpwstr>
  </property>
  <property fmtid="{D5CDD505-2E9C-101B-9397-08002B2CF9AE}" pid="5" name="MSIP_Label_9c215d82-5bf5-4d07-af41-65de05a9c87a_Name">
    <vt:lpwstr>Amber</vt:lpwstr>
  </property>
  <property fmtid="{D5CDD505-2E9C-101B-9397-08002B2CF9AE}" pid="6" name="MSIP_Label_9c215d82-5bf5-4d07-af41-65de05a9c87a_SiteId">
    <vt:lpwstr>f66b6bd3-ebc2-4f54-8769-d22858de97c5</vt:lpwstr>
  </property>
  <property fmtid="{D5CDD505-2E9C-101B-9397-08002B2CF9AE}" pid="7" name="MSIP_Label_9c215d82-5bf5-4d07-af41-65de05a9c87a_ActionId">
    <vt:lpwstr>6faf9c10-1335-4d96-842c-55d52b7fa60c</vt:lpwstr>
  </property>
  <property fmtid="{D5CDD505-2E9C-101B-9397-08002B2CF9AE}" pid="8" name="MSIP_Label_9c215d82-5bf5-4d07-af41-65de05a9c87a_ContentBits">
    <vt:lpwstr>0</vt:lpwstr>
  </property>
</Properties>
</file>