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13955-6300-48E5-A7AB-9380B9ACE662}" type="datetimeFigureOut">
              <a:rPr lang="en-US" smtClean="0"/>
              <a:t>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D5E2D-9751-4A6A-871E-C75C4D5093CE}" type="slidenum">
              <a:rPr lang="en-US" smtClean="0"/>
              <a:t>‹#›</a:t>
            </a:fld>
            <a:endParaRPr lang="en-US"/>
          </a:p>
        </p:txBody>
      </p:sp>
    </p:spTree>
    <p:extLst>
      <p:ext uri="{BB962C8B-B14F-4D97-AF65-F5344CB8AC3E}">
        <p14:creationId xmlns:p14="http://schemas.microsoft.com/office/powerpoint/2010/main" val="3363764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Choosing the best hosting company for your site should be at the top of your priorities pyramid, because choosing a good hosting will relieve you of a lot of problems.</a:t>
            </a:r>
          </a:p>
          <a:p>
            <a:r>
              <a:rPr lang="en-US" sz="1200" b="0" i="0" u="none" strike="noStrike" kern="1200" dirty="0">
                <a:solidFill>
                  <a:schemeClr val="tx1"/>
                </a:solidFill>
                <a:effectLst/>
                <a:latin typeface="+mn-lt"/>
                <a:ea typeface="+mn-ea"/>
                <a:cs typeface="+mn-cs"/>
              </a:rPr>
              <a:t>In this presentation I will present a comparison between Microsoft Azure and the traditional companies and I will explain the strengths, differences, and benefits </a:t>
            </a:r>
            <a:r>
              <a:rPr lang="en-US" sz="1200" b="0" i="0" u="none" strike="noStrike" kern="1200">
                <a:solidFill>
                  <a:schemeClr val="tx1"/>
                </a:solidFill>
                <a:effectLst/>
                <a:latin typeface="+mn-lt"/>
                <a:ea typeface="+mn-ea"/>
                <a:cs typeface="+mn-cs"/>
              </a:rPr>
              <a:t>of Azure.</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39D5E2D-9751-4A6A-871E-C75C4D5093CE}" type="slidenum">
              <a:rPr lang="en-US" smtClean="0"/>
              <a:t>2</a:t>
            </a:fld>
            <a:endParaRPr lang="en-US"/>
          </a:p>
        </p:txBody>
      </p:sp>
    </p:spTree>
    <p:extLst>
      <p:ext uri="{BB962C8B-B14F-4D97-AF65-F5344CB8AC3E}">
        <p14:creationId xmlns:p14="http://schemas.microsoft.com/office/powerpoint/2010/main" val="48003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Microsoft Azure cloud offers high availability and redundancy in data centers on a global scale.</a:t>
            </a:r>
          </a:p>
          <a:p>
            <a:r>
              <a:rPr lang="en-US" sz="1200" kern="1200" dirty="0">
                <a:solidFill>
                  <a:schemeClr val="tx1"/>
                </a:solidFill>
                <a:effectLst/>
                <a:latin typeface="+mn-lt"/>
                <a:ea typeface="+mn-ea"/>
                <a:cs typeface="+mn-cs"/>
              </a:rPr>
              <a:t>Microsoft Azure has a strong focus on security, following the standard security model of Detect, Assess, Diagnose, Stabilize and Close.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this scalability structure, businesses have the flexibility to pay for only what they use.</a:t>
            </a:r>
          </a:p>
          <a:p>
            <a:r>
              <a:rPr lang="en-US" sz="1200" b="0" i="0" u="none" strike="noStrike" kern="1200" dirty="0">
                <a:solidFill>
                  <a:schemeClr val="tx1"/>
                </a:solidFill>
                <a:effectLst/>
                <a:latin typeface="+mn-lt"/>
                <a:ea typeface="+mn-ea"/>
                <a:cs typeface="+mn-cs"/>
              </a:rPr>
              <a:t>Azure’s pay-as-you-go pricing allows SMBs to better manage their IT budgets, purchasing only as much as they need.  </a:t>
            </a:r>
            <a:endParaRPr lang="en-US" b="1" dirty="0"/>
          </a:p>
          <a:p>
            <a:r>
              <a:rPr lang="en-US" b="1" dirty="0"/>
              <a:t> </a:t>
            </a:r>
          </a:p>
        </p:txBody>
      </p:sp>
      <p:sp>
        <p:nvSpPr>
          <p:cNvPr id="4" name="Slide Number Placeholder 3"/>
          <p:cNvSpPr>
            <a:spLocks noGrp="1"/>
          </p:cNvSpPr>
          <p:nvPr>
            <p:ph type="sldNum" sz="quarter" idx="5"/>
          </p:nvPr>
        </p:nvSpPr>
        <p:spPr/>
        <p:txBody>
          <a:bodyPr/>
          <a:lstStyle/>
          <a:p>
            <a:fld id="{039D5E2D-9751-4A6A-871E-C75C4D5093CE}" type="slidenum">
              <a:rPr lang="en-US" smtClean="0"/>
              <a:t>3</a:t>
            </a:fld>
            <a:endParaRPr lang="en-US"/>
          </a:p>
        </p:txBody>
      </p:sp>
    </p:spTree>
    <p:extLst>
      <p:ext uri="{BB962C8B-B14F-4D97-AF65-F5344CB8AC3E}">
        <p14:creationId xmlns:p14="http://schemas.microsoft.com/office/powerpoint/2010/main" val="531027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with most cloud service providers, Azure needs to be expertly managed and maintained, which includes patching and server monitoring.</a:t>
            </a:r>
          </a:p>
          <a:p>
            <a:r>
              <a:rPr lang="en-US" sz="1200" kern="1200" dirty="0">
                <a:solidFill>
                  <a:schemeClr val="tx1"/>
                </a:solidFill>
                <a:effectLst/>
                <a:latin typeface="+mn-lt"/>
                <a:ea typeface="+mn-ea"/>
                <a:cs typeface="+mn-cs"/>
              </a:rPr>
              <a:t>Unlike local servers, Azure requires expertise to ensure all moving parts work together efficiently.</a:t>
            </a:r>
            <a:endParaRPr lang="en-US" dirty="0"/>
          </a:p>
        </p:txBody>
      </p:sp>
      <p:sp>
        <p:nvSpPr>
          <p:cNvPr id="4" name="Slide Number Placeholder 3"/>
          <p:cNvSpPr>
            <a:spLocks noGrp="1"/>
          </p:cNvSpPr>
          <p:nvPr>
            <p:ph type="sldNum" sz="quarter" idx="5"/>
          </p:nvPr>
        </p:nvSpPr>
        <p:spPr/>
        <p:txBody>
          <a:bodyPr/>
          <a:lstStyle/>
          <a:p>
            <a:fld id="{039D5E2D-9751-4A6A-871E-C75C4D5093CE}" type="slidenum">
              <a:rPr lang="en-US" smtClean="0"/>
              <a:t>4</a:t>
            </a:fld>
            <a:endParaRPr lang="en-US"/>
          </a:p>
        </p:txBody>
      </p:sp>
    </p:spTree>
    <p:extLst>
      <p:ext uri="{BB962C8B-B14F-4D97-AF65-F5344CB8AC3E}">
        <p14:creationId xmlns:p14="http://schemas.microsoft.com/office/powerpoint/2010/main" val="42328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shared hosting, you share a server with many other websites and customers.</a:t>
            </a:r>
          </a:p>
          <a:p>
            <a:r>
              <a:rPr lang="en-US" sz="1200" b="0" i="0" u="none" strike="noStrike" kern="1200" dirty="0">
                <a:solidFill>
                  <a:schemeClr val="tx1"/>
                </a:solidFill>
                <a:effectLst/>
                <a:latin typeface="+mn-lt"/>
                <a:ea typeface="+mn-ea"/>
                <a:cs typeface="+mn-cs"/>
              </a:rPr>
              <a:t>In dedicated hosting, you own a complete server to yourself.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 both cases, this hosting is undesirable from most large companies because of the lack of security of information, you must provide protection of your information and way of communication and face contact as well as database. </a:t>
            </a: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39D5E2D-9751-4A6A-871E-C75C4D5093CE}" type="slidenum">
              <a:rPr lang="en-US" smtClean="0"/>
              <a:t>5</a:t>
            </a:fld>
            <a:endParaRPr lang="en-US"/>
          </a:p>
        </p:txBody>
      </p:sp>
    </p:spTree>
    <p:extLst>
      <p:ext uri="{BB962C8B-B14F-4D97-AF65-F5344CB8AC3E}">
        <p14:creationId xmlns:p14="http://schemas.microsoft.com/office/powerpoint/2010/main" val="1658330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Often, we store many data and then leave it until we return to it later but leaving this data for a long time needs to manage this data, which provides by Microsoft Azure, so we don’t have to warry about the big data we left it in behind. </a:t>
            </a:r>
            <a:endParaRPr lang="en-US" dirty="0"/>
          </a:p>
        </p:txBody>
      </p:sp>
      <p:sp>
        <p:nvSpPr>
          <p:cNvPr id="4" name="Slide Number Placeholder 3"/>
          <p:cNvSpPr>
            <a:spLocks noGrp="1"/>
          </p:cNvSpPr>
          <p:nvPr>
            <p:ph type="sldNum" sz="quarter" idx="5"/>
          </p:nvPr>
        </p:nvSpPr>
        <p:spPr/>
        <p:txBody>
          <a:bodyPr/>
          <a:lstStyle/>
          <a:p>
            <a:fld id="{039D5E2D-9751-4A6A-871E-C75C4D5093CE}" type="slidenum">
              <a:rPr lang="en-US" smtClean="0"/>
              <a:t>6</a:t>
            </a:fld>
            <a:endParaRPr lang="en-US"/>
          </a:p>
        </p:txBody>
      </p:sp>
    </p:spTree>
    <p:extLst>
      <p:ext uri="{BB962C8B-B14F-4D97-AF65-F5344CB8AC3E}">
        <p14:creationId xmlns:p14="http://schemas.microsoft.com/office/powerpoint/2010/main" val="342542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With Azure, you have choices. Choices that help you maximize your existing investments.</a:t>
            </a:r>
          </a:p>
          <a:p>
            <a:r>
              <a:rPr lang="en-US" sz="1200" b="0" i="0" u="none" strike="noStrike" kern="1200" dirty="0">
                <a:solidFill>
                  <a:schemeClr val="tx1"/>
                </a:solidFill>
                <a:effectLst/>
                <a:latin typeface="+mn-lt"/>
                <a:ea typeface="+mn-ea"/>
                <a:cs typeface="+mn-cs"/>
              </a:rPr>
              <a:t>You bring the tools you love and skills you already have, and run virtually any application, using your data source, with your operating system, on your device. </a:t>
            </a:r>
            <a:endParaRPr lang="en-US" dirty="0"/>
          </a:p>
        </p:txBody>
      </p:sp>
      <p:sp>
        <p:nvSpPr>
          <p:cNvPr id="4" name="Slide Number Placeholder 3"/>
          <p:cNvSpPr>
            <a:spLocks noGrp="1"/>
          </p:cNvSpPr>
          <p:nvPr>
            <p:ph type="sldNum" sz="quarter" idx="5"/>
          </p:nvPr>
        </p:nvSpPr>
        <p:spPr/>
        <p:txBody>
          <a:bodyPr/>
          <a:lstStyle/>
          <a:p>
            <a:fld id="{039D5E2D-9751-4A6A-871E-C75C4D5093CE}" type="slidenum">
              <a:rPr lang="en-US" smtClean="0"/>
              <a:t>7</a:t>
            </a:fld>
            <a:endParaRPr lang="en-US"/>
          </a:p>
        </p:txBody>
      </p:sp>
    </p:spTree>
    <p:extLst>
      <p:ext uri="{BB962C8B-B14F-4D97-AF65-F5344CB8AC3E}">
        <p14:creationId xmlns:p14="http://schemas.microsoft.com/office/powerpoint/2010/main" val="124547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conclude from the above that the </a:t>
            </a:r>
            <a:r>
              <a:rPr lang="en-US" sz="1200" b="0" i="0" u="none" strike="noStrike" kern="1200" dirty="0">
                <a:solidFill>
                  <a:schemeClr val="tx1"/>
                </a:solidFill>
                <a:effectLst/>
                <a:latin typeface="+mn-lt"/>
                <a:ea typeface="+mn-ea"/>
                <a:cs typeface="+mn-cs"/>
              </a:rPr>
              <a:t>that when you want to host a web-based application you should use one of the companies who proving this service, but here you must determine which company will meet the security and performance requirements. </a:t>
            </a:r>
          </a:p>
          <a:p>
            <a:endParaRPr lang="en-US" dirty="0"/>
          </a:p>
        </p:txBody>
      </p:sp>
      <p:sp>
        <p:nvSpPr>
          <p:cNvPr id="4" name="Slide Number Placeholder 3"/>
          <p:cNvSpPr>
            <a:spLocks noGrp="1"/>
          </p:cNvSpPr>
          <p:nvPr>
            <p:ph type="sldNum" sz="quarter" idx="5"/>
          </p:nvPr>
        </p:nvSpPr>
        <p:spPr/>
        <p:txBody>
          <a:bodyPr/>
          <a:lstStyle/>
          <a:p>
            <a:fld id="{039D5E2D-9751-4A6A-871E-C75C4D5093CE}" type="slidenum">
              <a:rPr lang="en-US" smtClean="0"/>
              <a:t>8</a:t>
            </a:fld>
            <a:endParaRPr lang="en-US"/>
          </a:p>
        </p:txBody>
      </p:sp>
    </p:spTree>
    <p:extLst>
      <p:ext uri="{BB962C8B-B14F-4D97-AF65-F5344CB8AC3E}">
        <p14:creationId xmlns:p14="http://schemas.microsoft.com/office/powerpoint/2010/main" val="2132114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Thank you for your time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Any questions please ?</a:t>
            </a:r>
          </a:p>
          <a:p>
            <a:endParaRPr lang="en-US" dirty="0"/>
          </a:p>
        </p:txBody>
      </p:sp>
      <p:sp>
        <p:nvSpPr>
          <p:cNvPr id="4" name="Slide Number Placeholder 3"/>
          <p:cNvSpPr>
            <a:spLocks noGrp="1"/>
          </p:cNvSpPr>
          <p:nvPr>
            <p:ph type="sldNum" sz="quarter" idx="5"/>
          </p:nvPr>
        </p:nvSpPr>
        <p:spPr/>
        <p:txBody>
          <a:bodyPr/>
          <a:lstStyle/>
          <a:p>
            <a:fld id="{039D5E2D-9751-4A6A-871E-C75C4D5093CE}" type="slidenum">
              <a:rPr lang="en-US" smtClean="0"/>
              <a:t>9</a:t>
            </a:fld>
            <a:endParaRPr lang="en-US"/>
          </a:p>
        </p:txBody>
      </p:sp>
    </p:spTree>
    <p:extLst>
      <p:ext uri="{BB962C8B-B14F-4D97-AF65-F5344CB8AC3E}">
        <p14:creationId xmlns:p14="http://schemas.microsoft.com/office/powerpoint/2010/main" val="111255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CAD8-4A9D-42EB-BDA6-3728BA99B8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57726F-FD51-4683-BA11-0C78484BA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6AC6D2-C0C6-47FA-AB1B-85B4B63D06FD}"/>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5" name="Footer Placeholder 4">
            <a:extLst>
              <a:ext uri="{FF2B5EF4-FFF2-40B4-BE49-F238E27FC236}">
                <a16:creationId xmlns:a16="http://schemas.microsoft.com/office/drawing/2014/main" id="{C58F1CD8-8DF0-429E-A511-FDDE5C3BA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C688F-BD58-48ED-8B3D-9739626F514D}"/>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137298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531-E998-43EB-B720-3918312A92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89BB1-A82B-4BCA-91F1-BB1B9F63FA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C291F-9434-4C18-B0A9-BCA0C6F5B070}"/>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5" name="Footer Placeholder 4">
            <a:extLst>
              <a:ext uri="{FF2B5EF4-FFF2-40B4-BE49-F238E27FC236}">
                <a16:creationId xmlns:a16="http://schemas.microsoft.com/office/drawing/2014/main" id="{B696EE9A-6062-4526-81DE-A6FA2808C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DFFFF-805B-4493-AF7B-F64F38C50732}"/>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304549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F014A-3754-473A-9719-E500C071A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BFA19-1582-42AE-9767-6C25CB2621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D0305-AD2C-40CE-8D6D-A93EE9AF173B}"/>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5" name="Footer Placeholder 4">
            <a:extLst>
              <a:ext uri="{FF2B5EF4-FFF2-40B4-BE49-F238E27FC236}">
                <a16:creationId xmlns:a16="http://schemas.microsoft.com/office/drawing/2014/main" id="{3D258D8D-4AAD-40B0-813F-4A2ECA3A9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4E1A4-E2A2-4D71-AF33-AC7DF399A3B5}"/>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177697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9B20-EA9D-4B10-A538-BCB6EA45E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02342-2B52-4D82-AC1D-DD7CF3DA2A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7C71D-4CBA-4AB5-ADDE-1B0E70AB75DC}"/>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5" name="Footer Placeholder 4">
            <a:extLst>
              <a:ext uri="{FF2B5EF4-FFF2-40B4-BE49-F238E27FC236}">
                <a16:creationId xmlns:a16="http://schemas.microsoft.com/office/drawing/2014/main" id="{1CCD9488-B0A4-46B8-9C7B-20723D6A7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9080D-B554-4D0E-9E08-854C60C4C70A}"/>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228390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A737-F5F7-4E03-B731-033430DE2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8DE5D3-AF52-4D24-A974-4DFE4210B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222B68-C9C8-4E2D-8199-B1D6913F446F}"/>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5" name="Footer Placeholder 4">
            <a:extLst>
              <a:ext uri="{FF2B5EF4-FFF2-40B4-BE49-F238E27FC236}">
                <a16:creationId xmlns:a16="http://schemas.microsoft.com/office/drawing/2014/main" id="{9718DCD3-B20A-4166-A226-48AA64AB5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02FDE-8F03-4D87-BA05-868F725909FE}"/>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14137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3AE4-0255-45B8-8E4F-8EEADC833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7A47-B532-45B4-9BD0-F51AF3960A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C4DB9C-1AA1-4B77-8C2A-DAD6450012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43C38F-0499-45C2-B77D-96037CD6856B}"/>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6" name="Footer Placeholder 5">
            <a:extLst>
              <a:ext uri="{FF2B5EF4-FFF2-40B4-BE49-F238E27FC236}">
                <a16:creationId xmlns:a16="http://schemas.microsoft.com/office/drawing/2014/main" id="{DD4E8E82-9EAD-4807-8036-0EBC370DC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981A9-DFEE-4FFD-BBF3-402FA6F681DE}"/>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294537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A088-AD4D-4058-B029-CA1580C36A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A4CCA6-3DF0-4225-8F81-616BBD6B04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B41116-32D8-45A4-847F-5505C42307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D9455B-1E97-4BCE-94AF-A3B0275AD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3CEE2B-E79D-4E25-A70A-0BFFBB82E4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6639F-5D56-465B-B633-E9E31F8072AE}"/>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8" name="Footer Placeholder 7">
            <a:extLst>
              <a:ext uri="{FF2B5EF4-FFF2-40B4-BE49-F238E27FC236}">
                <a16:creationId xmlns:a16="http://schemas.microsoft.com/office/drawing/2014/main" id="{94E57DC0-3119-4D7B-A8DE-C7054570C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75B174-A3ED-49B9-81D8-26C449049E14}"/>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284591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145E-CC3C-4841-8996-7F7049B2FF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4BCE9-35AD-4C8C-892B-B9788F0AF433}"/>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4" name="Footer Placeholder 3">
            <a:extLst>
              <a:ext uri="{FF2B5EF4-FFF2-40B4-BE49-F238E27FC236}">
                <a16:creationId xmlns:a16="http://schemas.microsoft.com/office/drawing/2014/main" id="{6B81B5E8-C71F-4DB5-B0C4-EBE4CF86CC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6EB7EF-EBE9-4CDC-8102-98D7A6F5E5E0}"/>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18624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64FAC6-A50C-4428-AA8C-3614C3B56B3E}"/>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3" name="Footer Placeholder 2">
            <a:extLst>
              <a:ext uri="{FF2B5EF4-FFF2-40B4-BE49-F238E27FC236}">
                <a16:creationId xmlns:a16="http://schemas.microsoft.com/office/drawing/2014/main" id="{F0CF7C2F-B731-4C01-9912-E77959112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D8A5C8-0A55-4AD7-A2EC-5FE83BE6E82E}"/>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275917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BEA5-343E-477C-8630-3EA973CFD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D9F7AD-7E53-4AF1-91CE-4CF2127CB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5D40AE-D4F5-4C4B-AF8F-B21F076D2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320CCB-888C-421C-BC4B-775493C56817}"/>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6" name="Footer Placeholder 5">
            <a:extLst>
              <a:ext uri="{FF2B5EF4-FFF2-40B4-BE49-F238E27FC236}">
                <a16:creationId xmlns:a16="http://schemas.microsoft.com/office/drawing/2014/main" id="{FED1E657-5843-40D3-8A3C-15A31E2BB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EB701-623C-4EFF-B999-60B5B4E922B1}"/>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339659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E326-EA37-4B75-8FAC-6B7E8084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65300E-70A1-4F08-A96A-3A0243500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2A50F6-A560-4ED3-B24E-B631D8181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07CA4C-8835-495B-BD7C-16CDD1BFFB95}"/>
              </a:ext>
            </a:extLst>
          </p:cNvPr>
          <p:cNvSpPr>
            <a:spLocks noGrp="1"/>
          </p:cNvSpPr>
          <p:nvPr>
            <p:ph type="dt" sz="half" idx="10"/>
          </p:nvPr>
        </p:nvSpPr>
        <p:spPr/>
        <p:txBody>
          <a:bodyPr/>
          <a:lstStyle/>
          <a:p>
            <a:fld id="{22EF9AE7-B922-4A13-A74F-2045006B67E9}" type="datetimeFigureOut">
              <a:rPr lang="en-US" smtClean="0"/>
              <a:t>1/9/2019</a:t>
            </a:fld>
            <a:endParaRPr lang="en-US"/>
          </a:p>
        </p:txBody>
      </p:sp>
      <p:sp>
        <p:nvSpPr>
          <p:cNvPr id="6" name="Footer Placeholder 5">
            <a:extLst>
              <a:ext uri="{FF2B5EF4-FFF2-40B4-BE49-F238E27FC236}">
                <a16:creationId xmlns:a16="http://schemas.microsoft.com/office/drawing/2014/main" id="{EA3EC6FC-A2FE-4716-80CB-1EC361562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9616C-789A-4460-A7BE-6442CE1CDEB4}"/>
              </a:ext>
            </a:extLst>
          </p:cNvPr>
          <p:cNvSpPr>
            <a:spLocks noGrp="1"/>
          </p:cNvSpPr>
          <p:nvPr>
            <p:ph type="sldNum" sz="quarter" idx="12"/>
          </p:nvPr>
        </p:nvSpPr>
        <p:spPr/>
        <p:txBody>
          <a:bodyPr/>
          <a:lstStyle/>
          <a:p>
            <a:fld id="{7FD7CF4D-71CB-44BD-831D-E00C5EE46AE7}" type="slidenum">
              <a:rPr lang="en-US" smtClean="0"/>
              <a:t>‹#›</a:t>
            </a:fld>
            <a:endParaRPr lang="en-US"/>
          </a:p>
        </p:txBody>
      </p:sp>
    </p:spTree>
    <p:extLst>
      <p:ext uri="{BB962C8B-B14F-4D97-AF65-F5344CB8AC3E}">
        <p14:creationId xmlns:p14="http://schemas.microsoft.com/office/powerpoint/2010/main" val="255978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9674F-403C-43F9-A9E4-D79B71931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0570E2-7D23-4327-B3DB-43D05C9AE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75C39-F33B-4388-9843-2ABAF9BBD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F9AE7-B922-4A13-A74F-2045006B67E9}" type="datetimeFigureOut">
              <a:rPr lang="en-US" smtClean="0"/>
              <a:t>1/9/2019</a:t>
            </a:fld>
            <a:endParaRPr lang="en-US"/>
          </a:p>
        </p:txBody>
      </p:sp>
      <p:sp>
        <p:nvSpPr>
          <p:cNvPr id="5" name="Footer Placeholder 4">
            <a:extLst>
              <a:ext uri="{FF2B5EF4-FFF2-40B4-BE49-F238E27FC236}">
                <a16:creationId xmlns:a16="http://schemas.microsoft.com/office/drawing/2014/main" id="{F4D3F989-C1E4-47C6-AD3E-40A49BD75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CA85C9-8DD8-432A-A74B-680E55193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7CF4D-71CB-44BD-831D-E00C5EE46AE7}" type="slidenum">
              <a:rPr lang="en-US" smtClean="0"/>
              <a:t>‹#›</a:t>
            </a:fld>
            <a:endParaRPr lang="en-US"/>
          </a:p>
        </p:txBody>
      </p:sp>
    </p:spTree>
    <p:extLst>
      <p:ext uri="{BB962C8B-B14F-4D97-AF65-F5344CB8AC3E}">
        <p14:creationId xmlns:p14="http://schemas.microsoft.com/office/powerpoint/2010/main" val="2081175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exelanz.com/blogs/cloud-vs-traditional-hosting/" TargetMode="External"/><Relationship Id="rId2" Type="http://schemas.openxmlformats.org/officeDocument/2006/relationships/hyperlink" Target="https://blog.icorps.com/pros-and-cons-microsoft-azu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45BF-7C2B-4A42-8D6A-1FBFF00BF887}"/>
              </a:ext>
            </a:extLst>
          </p:cNvPr>
          <p:cNvSpPr>
            <a:spLocks noGrp="1"/>
          </p:cNvSpPr>
          <p:nvPr>
            <p:ph type="ctrTitle"/>
          </p:nvPr>
        </p:nvSpPr>
        <p:spPr>
          <a:xfrm>
            <a:off x="1524000" y="1122363"/>
            <a:ext cx="9144000" cy="2387600"/>
          </a:xfrm>
        </p:spPr>
        <p:txBody>
          <a:bodyPr/>
          <a:lstStyle/>
          <a:p>
            <a:r>
              <a:rPr lang="en-US" b="1"/>
              <a:t>Individual: Public Cloud Development Presentation</a:t>
            </a:r>
            <a:endParaRPr lang="en-US" dirty="0"/>
          </a:p>
        </p:txBody>
      </p:sp>
      <p:sp>
        <p:nvSpPr>
          <p:cNvPr id="3" name="Subtitle 2">
            <a:extLst>
              <a:ext uri="{FF2B5EF4-FFF2-40B4-BE49-F238E27FC236}">
                <a16:creationId xmlns:a16="http://schemas.microsoft.com/office/drawing/2014/main" id="{614AD199-352D-41F8-9A32-2F64641948C4}"/>
              </a:ext>
            </a:extLst>
          </p:cNvPr>
          <p:cNvSpPr>
            <a:spLocks noGrp="1"/>
          </p:cNvSpPr>
          <p:nvPr>
            <p:ph type="subTitle" idx="1"/>
          </p:nvPr>
        </p:nvSpPr>
        <p:spPr>
          <a:xfrm>
            <a:off x="1524000" y="3602038"/>
            <a:ext cx="9144000" cy="1655762"/>
          </a:xfrm>
        </p:spPr>
        <p:txBody>
          <a:bodyPr>
            <a:normAutofit lnSpcReduction="10000"/>
          </a:bodyPr>
          <a:lstStyle/>
          <a:p>
            <a:r>
              <a:rPr lang="en-US"/>
              <a:t>Yasir Abdulsahib</a:t>
            </a:r>
          </a:p>
          <a:p>
            <a:r>
              <a:rPr lang="en-US"/>
              <a:t>CSS/422</a:t>
            </a:r>
          </a:p>
          <a:p>
            <a:r>
              <a:rPr lang="en-US"/>
              <a:t>October 22,2018</a:t>
            </a:r>
          </a:p>
          <a:p>
            <a:r>
              <a:rPr lang="en-US"/>
              <a:t>Annie O’Rourke</a:t>
            </a:r>
            <a:endParaRPr lang="en-US" dirty="0"/>
          </a:p>
        </p:txBody>
      </p:sp>
    </p:spTree>
    <p:extLst>
      <p:ext uri="{BB962C8B-B14F-4D97-AF65-F5344CB8AC3E}">
        <p14:creationId xmlns:p14="http://schemas.microsoft.com/office/powerpoint/2010/main" val="1839948130"/>
      </p:ext>
    </p:extLst>
  </p:cSld>
  <p:clrMapOvr>
    <a:masterClrMapping/>
  </p:clrMapOvr>
  <mc:AlternateContent xmlns:mc="http://schemas.openxmlformats.org/markup-compatibility/2006" xmlns:p14="http://schemas.microsoft.com/office/powerpoint/2010/main">
    <mc:Choice Requires="p14">
      <p:transition spd="slow" p14:dur="2000" advTm="9788"/>
    </mc:Choice>
    <mc:Fallback xmlns="">
      <p:transition spd="slow" advTm="97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8398-062A-4068-96BA-D125DE45DADA}"/>
              </a:ext>
            </a:extLst>
          </p:cNvPr>
          <p:cNvSpPr>
            <a:spLocks noGrp="1"/>
          </p:cNvSpPr>
          <p:nvPr>
            <p:ph type="title"/>
          </p:nvPr>
        </p:nvSpPr>
        <p:spPr/>
        <p:txBody>
          <a:bodyPr/>
          <a:lstStyle/>
          <a:p>
            <a:pPr algn="ctr"/>
            <a:r>
              <a:rPr lang="en-US" dirty="0"/>
              <a:t>Reference </a:t>
            </a:r>
          </a:p>
        </p:txBody>
      </p:sp>
      <p:sp>
        <p:nvSpPr>
          <p:cNvPr id="3" name="Content Placeholder 2">
            <a:extLst>
              <a:ext uri="{FF2B5EF4-FFF2-40B4-BE49-F238E27FC236}">
                <a16:creationId xmlns:a16="http://schemas.microsoft.com/office/drawing/2014/main" id="{2935B485-E1A2-4EC3-B848-8A458503C9FD}"/>
              </a:ext>
            </a:extLst>
          </p:cNvPr>
          <p:cNvSpPr>
            <a:spLocks noGrp="1"/>
          </p:cNvSpPr>
          <p:nvPr>
            <p:ph idx="1"/>
          </p:nvPr>
        </p:nvSpPr>
        <p:spPr/>
        <p:txBody>
          <a:bodyPr/>
          <a:lstStyle/>
          <a:p>
            <a:pPr marL="0" indent="0">
              <a:buNone/>
            </a:pPr>
            <a:r>
              <a:rPr lang="en-US" dirty="0"/>
              <a:t>What Are the Pros and Cons of Microsoft Azure?(2018). Retrieved from </a:t>
            </a:r>
            <a:r>
              <a:rPr lang="en-US" dirty="0">
                <a:hlinkClick r:id="rId2"/>
              </a:rPr>
              <a:t>https://blog.icorps.com/pros-and-cons-microsoft-azure</a:t>
            </a:r>
            <a:endParaRPr lang="en-US" dirty="0"/>
          </a:p>
          <a:p>
            <a:pPr marL="0" indent="0">
              <a:buNone/>
            </a:pPr>
            <a:r>
              <a:rPr lang="en-US" dirty="0"/>
              <a:t>Cloud vs. Traditional Hosting (2018). Retrieved from </a:t>
            </a:r>
            <a:r>
              <a:rPr lang="en-US" dirty="0">
                <a:hlinkClick r:id="rId3"/>
              </a:rPr>
              <a:t>http://www.exelanz.com/blogs/</a:t>
            </a:r>
            <a:r>
              <a:rPr lang="en-US">
                <a:hlinkClick r:id="rId3"/>
              </a:rPr>
              <a:t>cloud-vs-traditional-hosting/</a:t>
            </a:r>
            <a:endParaRPr lang="en-US" dirty="0"/>
          </a:p>
        </p:txBody>
      </p:sp>
    </p:spTree>
    <p:extLst>
      <p:ext uri="{BB962C8B-B14F-4D97-AF65-F5344CB8AC3E}">
        <p14:creationId xmlns:p14="http://schemas.microsoft.com/office/powerpoint/2010/main" val="1199438176"/>
      </p:ext>
    </p:extLst>
  </p:cSld>
  <p:clrMapOvr>
    <a:masterClrMapping/>
  </p:clrMapOvr>
  <mc:AlternateContent xmlns:mc="http://schemas.openxmlformats.org/markup-compatibility/2006" xmlns:p14="http://schemas.microsoft.com/office/powerpoint/2010/main">
    <mc:Choice Requires="p14">
      <p:transition spd="slow" p14:dur="2000" advTm="10406"/>
    </mc:Choice>
    <mc:Fallback xmlns="">
      <p:transition spd="slow" advTm="1040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6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D32EB-1D0E-4391-9BD9-091ABC93530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Introduction </a:t>
            </a:r>
          </a:p>
        </p:txBody>
      </p:sp>
      <p:pic>
        <p:nvPicPr>
          <p:cNvPr id="7" name="Content Placeholder 6">
            <a:extLst>
              <a:ext uri="{FF2B5EF4-FFF2-40B4-BE49-F238E27FC236}">
                <a16:creationId xmlns:a16="http://schemas.microsoft.com/office/drawing/2014/main" id="{C4D16A8B-B4F4-475B-9E99-D80673EDCE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1726490537"/>
      </p:ext>
    </p:extLst>
  </p:cSld>
  <p:clrMapOvr>
    <a:masterClrMapping/>
  </p:clrMapOvr>
  <mc:AlternateContent xmlns:mc="http://schemas.openxmlformats.org/markup-compatibility/2006" xmlns:p14="http://schemas.microsoft.com/office/powerpoint/2010/main">
    <mc:Choice Requires="p14">
      <p:transition spd="slow" p14:dur="2000" advTm="7216"/>
    </mc:Choice>
    <mc:Fallback xmlns="">
      <p:transition spd="slow" advTm="721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7">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441091-F1DF-43F9-8795-55C5590F6621}"/>
              </a:ext>
            </a:extLst>
          </p:cNvPr>
          <p:cNvSpPr>
            <a:spLocks noGrp="1"/>
          </p:cNvSpPr>
          <p:nvPr>
            <p:ph type="ctrTitle"/>
          </p:nvPr>
        </p:nvSpPr>
        <p:spPr>
          <a:xfrm>
            <a:off x="1072055" y="1019503"/>
            <a:ext cx="3147848" cy="2065283"/>
          </a:xfrm>
        </p:spPr>
        <p:txBody>
          <a:bodyPr vert="horz" lIns="91440" tIns="45720" rIns="91440" bIns="45720" rtlCol="0" anchor="b">
            <a:normAutofit/>
          </a:bodyPr>
          <a:lstStyle/>
          <a:p>
            <a:pPr algn="l"/>
            <a:r>
              <a:rPr lang="en-US" sz="4000" kern="1200">
                <a:solidFill>
                  <a:srgbClr val="FFFFFF"/>
                </a:solidFill>
                <a:latin typeface="+mj-lt"/>
                <a:ea typeface="+mj-ea"/>
                <a:cs typeface="+mj-cs"/>
              </a:rPr>
              <a:t>Pros of using Microsoft Azure</a:t>
            </a:r>
          </a:p>
        </p:txBody>
      </p:sp>
      <p:sp>
        <p:nvSpPr>
          <p:cNvPr id="3" name="Content Placeholder 2">
            <a:extLst>
              <a:ext uri="{FF2B5EF4-FFF2-40B4-BE49-F238E27FC236}">
                <a16:creationId xmlns:a16="http://schemas.microsoft.com/office/drawing/2014/main" id="{DB83D72C-5001-40C7-97CF-5909656AAFBE}"/>
              </a:ext>
            </a:extLst>
          </p:cNvPr>
          <p:cNvSpPr>
            <a:spLocks noGrp="1"/>
          </p:cNvSpPr>
          <p:nvPr>
            <p:ph type="subTitle" idx="1"/>
          </p:nvPr>
        </p:nvSpPr>
        <p:spPr>
          <a:xfrm>
            <a:off x="1072056" y="3247283"/>
            <a:ext cx="3147848" cy="2228608"/>
          </a:xfrm>
        </p:spPr>
        <p:txBody>
          <a:bodyPr vert="horz" lIns="91440" tIns="45720" rIns="91440" bIns="45720" rtlCol="0">
            <a:normAutofit fontScale="92500" lnSpcReduction="10000"/>
          </a:bodyPr>
          <a:lstStyle/>
          <a:p>
            <a:pPr marL="0" indent="-228600" algn="l">
              <a:buFont typeface="Arial" panose="020B0604020202020204" pitchFamily="34" charset="0"/>
              <a:buChar char="•"/>
            </a:pPr>
            <a:r>
              <a:rPr lang="en-US" sz="1800" dirty="0">
                <a:solidFill>
                  <a:srgbClr val="FFFFFF"/>
                </a:solidFill>
              </a:rPr>
              <a:t>Microsoft Azure continues to gain a lot of traction in the cloud storage and business worlds.</a:t>
            </a:r>
          </a:p>
          <a:p>
            <a:pPr marL="342900" indent="-228600" algn="l">
              <a:buFont typeface="Arial" panose="020B0604020202020204" pitchFamily="34" charset="0"/>
              <a:buChar char="•"/>
            </a:pPr>
            <a:r>
              <a:rPr lang="en-US" sz="1800" b="1" dirty="0">
                <a:solidFill>
                  <a:srgbClr val="FFFFFF"/>
                </a:solidFill>
              </a:rPr>
              <a:t>High Availability </a:t>
            </a:r>
          </a:p>
          <a:p>
            <a:pPr marL="342900" indent="-228600" algn="l">
              <a:buFont typeface="Arial" panose="020B0604020202020204" pitchFamily="34" charset="0"/>
              <a:buChar char="•"/>
            </a:pPr>
            <a:r>
              <a:rPr lang="en-US" sz="1800" b="1" dirty="0">
                <a:solidFill>
                  <a:srgbClr val="FFFFFF"/>
                </a:solidFill>
              </a:rPr>
              <a:t>Security </a:t>
            </a:r>
          </a:p>
          <a:p>
            <a:pPr marL="342900" indent="-228600" algn="l">
              <a:buFont typeface="Arial" panose="020B0604020202020204" pitchFamily="34" charset="0"/>
              <a:buChar char="•"/>
            </a:pPr>
            <a:r>
              <a:rPr lang="en-US" sz="1800" b="1" dirty="0">
                <a:solidFill>
                  <a:srgbClr val="FFFFFF"/>
                </a:solidFill>
              </a:rPr>
              <a:t>Scalability </a:t>
            </a:r>
          </a:p>
          <a:p>
            <a:pPr marL="342900" indent="-228600" algn="l">
              <a:buFont typeface="Arial" panose="020B0604020202020204" pitchFamily="34" charset="0"/>
              <a:buChar char="•"/>
            </a:pPr>
            <a:r>
              <a:rPr lang="en-US" sz="1800" b="1" dirty="0">
                <a:solidFill>
                  <a:srgbClr val="FFFFFF"/>
                </a:solidFill>
              </a:rPr>
              <a:t>Cost effectiveness </a:t>
            </a:r>
          </a:p>
        </p:txBody>
      </p:sp>
      <p:pic>
        <p:nvPicPr>
          <p:cNvPr id="5" name="Picture 4" descr="A screenshot of a cell phone&#10;&#10;Description generated with high confidence">
            <a:extLst>
              <a:ext uri="{FF2B5EF4-FFF2-40B4-BE49-F238E27FC236}">
                <a16:creationId xmlns:a16="http://schemas.microsoft.com/office/drawing/2014/main" id="{A007287A-7515-4BE4-99DD-2E3E99CE4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539" y="1683581"/>
            <a:ext cx="6331994" cy="3561746"/>
          </a:xfrm>
          <a:prstGeom prst="rect">
            <a:avLst/>
          </a:prstGeom>
        </p:spPr>
      </p:pic>
    </p:spTree>
    <p:extLst>
      <p:ext uri="{BB962C8B-B14F-4D97-AF65-F5344CB8AC3E}">
        <p14:creationId xmlns:p14="http://schemas.microsoft.com/office/powerpoint/2010/main" val="4071065395"/>
      </p:ext>
    </p:extLst>
  </p:cSld>
  <p:clrMapOvr>
    <a:masterClrMapping/>
  </p:clrMapOvr>
  <mc:AlternateContent xmlns:mc="http://schemas.openxmlformats.org/markup-compatibility/2006" xmlns:p14="http://schemas.microsoft.com/office/powerpoint/2010/main">
    <mc:Choice Requires="p14">
      <p:transition spd="slow" p14:dur="2000" advTm="12987"/>
    </mc:Choice>
    <mc:Fallback xmlns="">
      <p:transition spd="slow" advTm="1298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AD6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66E85C-B935-4694-9947-3650B77DD77F}"/>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Cons of using Microsoft Azure</a:t>
            </a:r>
          </a:p>
        </p:txBody>
      </p:sp>
      <p:pic>
        <p:nvPicPr>
          <p:cNvPr id="8" name="Content Placeholder 4" descr="A close up of a blackboard&#10;&#10;Description generated with very high confidence">
            <a:extLst>
              <a:ext uri="{FF2B5EF4-FFF2-40B4-BE49-F238E27FC236}">
                <a16:creationId xmlns:a16="http://schemas.microsoft.com/office/drawing/2014/main" id="{11784030-E043-4B16-8C19-E110F9DFBEC5}"/>
              </a:ext>
            </a:extLst>
          </p:cNvPr>
          <p:cNvPicPr>
            <a:picLocks noChangeAspect="1"/>
          </p:cNvPicPr>
          <p:nvPr/>
        </p:nvPicPr>
        <p:blipFill rotWithShape="1">
          <a:blip r:embed="rId3">
            <a:extLst>
              <a:ext uri="{28A0092B-C50C-407E-A947-70E740481C1C}">
                <a14:useLocalDpi xmlns:a14="http://schemas.microsoft.com/office/drawing/2010/main" val="0"/>
              </a:ext>
            </a:extLst>
          </a:blip>
          <a:srcRect r="2907" b="-2"/>
          <a:stretch/>
        </p:blipFill>
        <p:spPr>
          <a:xfrm>
            <a:off x="327547" y="321733"/>
            <a:ext cx="7058306" cy="4107392"/>
          </a:xfrm>
          <a:prstGeom prst="rect">
            <a:avLst/>
          </a:prstGeom>
        </p:spPr>
      </p:pic>
      <p:sp>
        <p:nvSpPr>
          <p:cNvPr id="30"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9">
            <a:extLst>
              <a:ext uri="{FF2B5EF4-FFF2-40B4-BE49-F238E27FC236}">
                <a16:creationId xmlns:a16="http://schemas.microsoft.com/office/drawing/2014/main" id="{D5507368-ACF1-4B91-B7B1-7815E438DC02}"/>
              </a:ext>
            </a:extLst>
          </p:cNvPr>
          <p:cNvSpPr>
            <a:spLocks noGrp="1"/>
          </p:cNvSpPr>
          <p:nvPr>
            <p:ph idx="1"/>
          </p:nvPr>
        </p:nvSpPr>
        <p:spPr>
          <a:xfrm>
            <a:off x="8029319" y="917725"/>
            <a:ext cx="3424739" cy="4852362"/>
          </a:xfrm>
        </p:spPr>
        <p:txBody>
          <a:bodyPr anchor="ctr">
            <a:normAutofit/>
          </a:bodyPr>
          <a:lstStyle/>
          <a:p>
            <a:r>
              <a:rPr lang="en-US" sz="2000" b="1">
                <a:solidFill>
                  <a:srgbClr val="FFFFFF"/>
                </a:solidFill>
              </a:rPr>
              <a:t>Requires Management</a:t>
            </a:r>
          </a:p>
          <a:p>
            <a:r>
              <a:rPr lang="en-US" sz="2000" b="1">
                <a:solidFill>
                  <a:srgbClr val="FFFFFF"/>
                </a:solidFill>
              </a:rPr>
              <a:t>Requires Platform Expertise</a:t>
            </a:r>
            <a:br>
              <a:rPr lang="en-US" sz="2000">
                <a:solidFill>
                  <a:srgbClr val="FFFFFF"/>
                </a:solidFill>
              </a:rPr>
            </a:br>
            <a:endParaRPr lang="en-US" sz="2000">
              <a:solidFill>
                <a:srgbClr val="FFFFFF"/>
              </a:solidFill>
            </a:endParaRPr>
          </a:p>
        </p:txBody>
      </p:sp>
    </p:spTree>
    <p:extLst>
      <p:ext uri="{BB962C8B-B14F-4D97-AF65-F5344CB8AC3E}">
        <p14:creationId xmlns:p14="http://schemas.microsoft.com/office/powerpoint/2010/main" val="151928259"/>
      </p:ext>
    </p:extLst>
  </p:cSld>
  <p:clrMapOvr>
    <a:masterClrMapping/>
  </p:clrMapOvr>
  <mc:AlternateContent xmlns:mc="http://schemas.openxmlformats.org/markup-compatibility/2006" xmlns:p14="http://schemas.microsoft.com/office/powerpoint/2010/main">
    <mc:Choice Requires="p14">
      <p:transition spd="slow" p14:dur="2000" advTm="9908"/>
    </mc:Choice>
    <mc:Fallback xmlns="">
      <p:transition spd="slow" advTm="990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43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68D141-D2A7-4F20-8E03-6C7950F6BB04}"/>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Cloud vs. Traditional Hosting</a:t>
            </a:r>
          </a:p>
        </p:txBody>
      </p:sp>
      <p:pic>
        <p:nvPicPr>
          <p:cNvPr id="5" name="Picture 4">
            <a:extLst>
              <a:ext uri="{FF2B5EF4-FFF2-40B4-BE49-F238E27FC236}">
                <a16:creationId xmlns:a16="http://schemas.microsoft.com/office/drawing/2014/main" id="{6BA97BCE-58DB-44F6-B6D9-F446AD561832}"/>
              </a:ext>
            </a:extLst>
          </p:cNvPr>
          <p:cNvPicPr>
            <a:picLocks noChangeAspect="1"/>
          </p:cNvPicPr>
          <p:nvPr/>
        </p:nvPicPr>
        <p:blipFill rotWithShape="1">
          <a:blip r:embed="rId3">
            <a:extLst>
              <a:ext uri="{28A0092B-C50C-407E-A947-70E740481C1C}">
                <a14:useLocalDpi xmlns:a14="http://schemas.microsoft.com/office/drawing/2010/main" val="0"/>
              </a:ext>
            </a:extLst>
          </a:blip>
          <a:srcRect t="3814" r="1" b="1"/>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3957DD8-9163-4437-AB76-B6AE0C938772}"/>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Traditional Hosting is mainly of two types</a:t>
            </a:r>
          </a:p>
          <a:p>
            <a:r>
              <a:rPr lang="en-US" sz="2000">
                <a:solidFill>
                  <a:srgbClr val="FFFFFF"/>
                </a:solidFill>
              </a:rPr>
              <a:t>Shared hosting</a:t>
            </a:r>
          </a:p>
          <a:p>
            <a:r>
              <a:rPr lang="en-US" sz="2000">
                <a:solidFill>
                  <a:srgbClr val="FFFFFF"/>
                </a:solidFill>
              </a:rPr>
              <a:t>Dedicated hosting </a:t>
            </a:r>
          </a:p>
        </p:txBody>
      </p:sp>
    </p:spTree>
    <p:extLst>
      <p:ext uri="{BB962C8B-B14F-4D97-AF65-F5344CB8AC3E}">
        <p14:creationId xmlns:p14="http://schemas.microsoft.com/office/powerpoint/2010/main" val="1008006155"/>
      </p:ext>
    </p:extLst>
  </p:cSld>
  <p:clrMapOvr>
    <a:masterClrMapping/>
  </p:clrMapOvr>
  <mc:AlternateContent xmlns:mc="http://schemas.openxmlformats.org/markup-compatibility/2006" xmlns:p14="http://schemas.microsoft.com/office/powerpoint/2010/main">
    <mc:Choice Requires="p14">
      <p:transition spd="slow" p14:dur="2000" advTm="8997"/>
    </mc:Choice>
    <mc:Fallback xmlns="">
      <p:transition spd="slow" advTm="899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2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C7EA64-F6BF-4F13-AF56-34A11EBD6C7F}"/>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Microsoft Azure benefits </a:t>
            </a:r>
          </a:p>
        </p:txBody>
      </p:sp>
      <p:pic>
        <p:nvPicPr>
          <p:cNvPr id="5" name="Picture 4" descr="A screenshot of a cell phone&#10;&#10;Description generated with very high confidence">
            <a:extLst>
              <a:ext uri="{FF2B5EF4-FFF2-40B4-BE49-F238E27FC236}">
                <a16:creationId xmlns:a16="http://schemas.microsoft.com/office/drawing/2014/main" id="{70F55899-716C-4273-A22A-53E8C682F7BC}"/>
              </a:ext>
            </a:extLst>
          </p:cNvPr>
          <p:cNvPicPr>
            <a:picLocks noChangeAspect="1"/>
          </p:cNvPicPr>
          <p:nvPr/>
        </p:nvPicPr>
        <p:blipFill rotWithShape="1">
          <a:blip r:embed="rId3">
            <a:extLst>
              <a:ext uri="{28A0092B-C50C-407E-A947-70E740481C1C}">
                <a14:useLocalDpi xmlns:a14="http://schemas.microsoft.com/office/drawing/2010/main" val="0"/>
              </a:ext>
            </a:extLst>
          </a:blip>
          <a:srcRect t="4807" r="1" b="2087"/>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2D44F-02AF-42FC-93D1-DE06BBDF5F1D}"/>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Provide Big Data </a:t>
            </a:r>
          </a:p>
        </p:txBody>
      </p:sp>
    </p:spTree>
    <p:extLst>
      <p:ext uri="{BB962C8B-B14F-4D97-AF65-F5344CB8AC3E}">
        <p14:creationId xmlns:p14="http://schemas.microsoft.com/office/powerpoint/2010/main" val="2977552900"/>
      </p:ext>
    </p:extLst>
  </p:cSld>
  <p:clrMapOvr>
    <a:masterClrMapping/>
  </p:clrMapOvr>
  <mc:AlternateContent xmlns:mc="http://schemas.openxmlformats.org/markup-compatibility/2006" xmlns:p14="http://schemas.microsoft.com/office/powerpoint/2010/main">
    <mc:Choice Requires="p14">
      <p:transition spd="slow" p14:dur="2000" advTm="13671"/>
    </mc:Choice>
    <mc:Fallback xmlns="">
      <p:transition spd="slow" advTm="1367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96D6FF-329A-4CEC-B971-4A1B6AF5E522}"/>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Azure for open source </a:t>
            </a:r>
          </a:p>
        </p:txBody>
      </p:sp>
      <p:sp>
        <p:nvSpPr>
          <p:cNvPr id="3" name="Content Placeholder 2">
            <a:extLst>
              <a:ext uri="{FF2B5EF4-FFF2-40B4-BE49-F238E27FC236}">
                <a16:creationId xmlns:a16="http://schemas.microsoft.com/office/drawing/2014/main" id="{F6161D57-22ED-4B57-A5A3-71DCE94EDC82}"/>
              </a:ext>
            </a:extLst>
          </p:cNvPr>
          <p:cNvSpPr>
            <a:spLocks noGrp="1"/>
          </p:cNvSpPr>
          <p:nvPr>
            <p:ph idx="1"/>
          </p:nvPr>
        </p:nvSpPr>
        <p:spPr>
          <a:xfrm>
            <a:off x="1524000" y="5815698"/>
            <a:ext cx="9144000" cy="420001"/>
          </a:xfrm>
        </p:spPr>
        <p:txBody>
          <a:bodyPr vert="horz" lIns="91440" tIns="45720" rIns="91440" bIns="45720" rtlCol="0">
            <a:normAutofit/>
          </a:bodyPr>
          <a:lstStyle/>
          <a:p>
            <a:pPr marL="0" indent="0" algn="ctr">
              <a:buNone/>
            </a:pPr>
            <a:r>
              <a:rPr lang="en-US" sz="2000" b="1" kern="1200">
                <a:solidFill>
                  <a:srgbClr val="35DCF9"/>
                </a:solidFill>
                <a:latin typeface="+mn-lt"/>
                <a:ea typeface="+mn-ea"/>
                <a:cs typeface="+mn-cs"/>
              </a:rPr>
              <a:t>Discover more options with open source on Azure</a:t>
            </a:r>
            <a:endParaRPr lang="en-US" sz="2000" kern="1200">
              <a:solidFill>
                <a:srgbClr val="35DCF9"/>
              </a:solidFill>
              <a:latin typeface="+mn-lt"/>
              <a:ea typeface="+mn-ea"/>
              <a:cs typeface="+mn-cs"/>
            </a:endParaRPr>
          </a:p>
        </p:txBody>
      </p:sp>
      <p:pic>
        <p:nvPicPr>
          <p:cNvPr id="6" name="Picture 5">
            <a:extLst>
              <a:ext uri="{FF2B5EF4-FFF2-40B4-BE49-F238E27FC236}">
                <a16:creationId xmlns:a16="http://schemas.microsoft.com/office/drawing/2014/main" id="{92D33BC2-9707-4B7C-A27B-FE0E3A91025D}"/>
              </a:ext>
            </a:extLst>
          </p:cNvPr>
          <p:cNvPicPr>
            <a:picLocks noChangeAspect="1"/>
          </p:cNvPicPr>
          <p:nvPr/>
        </p:nvPicPr>
        <p:blipFill>
          <a:blip r:embed="rId3"/>
          <a:stretch>
            <a:fillRect/>
          </a:stretch>
        </p:blipFill>
        <p:spPr>
          <a:xfrm>
            <a:off x="2499132" y="307731"/>
            <a:ext cx="7138637" cy="3997637"/>
          </a:xfrm>
          <a:prstGeom prst="rect">
            <a:avLst/>
          </a:prstGeom>
        </p:spPr>
      </p:pic>
      <p:cxnSp>
        <p:nvCxnSpPr>
          <p:cNvPr id="25"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80940"/>
      </p:ext>
    </p:extLst>
  </p:cSld>
  <p:clrMapOvr>
    <a:masterClrMapping/>
  </p:clrMapOvr>
  <mc:AlternateContent xmlns:mc="http://schemas.openxmlformats.org/markup-compatibility/2006" xmlns:p14="http://schemas.microsoft.com/office/powerpoint/2010/main">
    <mc:Choice Requires="p14">
      <p:transition spd="slow" p14:dur="2000" advTm="19264"/>
    </mc:Choice>
    <mc:Fallback xmlns="">
      <p:transition spd="slow" advTm="192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E22CDCD4-37FF-4083-8369-1FA7B71399D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791B7-689E-4790-B1AB-8630818D2D03}"/>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Conclusion </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92940"/>
      </p:ext>
    </p:extLst>
  </p:cSld>
  <p:clrMapOvr>
    <a:masterClrMapping/>
  </p:clrMapOvr>
  <mc:AlternateContent xmlns:mc="http://schemas.openxmlformats.org/markup-compatibility/2006" xmlns:p14="http://schemas.microsoft.com/office/powerpoint/2010/main">
    <mc:Choice Requires="p14">
      <p:transition spd="slow" p14:dur="2000" advTm="9126"/>
    </mc:Choice>
    <mc:Fallback xmlns="">
      <p:transition spd="slow" advTm="91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A picture containing LEGO&#10;&#10;Description generated with high confidence">
            <a:extLst>
              <a:ext uri="{FF2B5EF4-FFF2-40B4-BE49-F238E27FC236}">
                <a16:creationId xmlns:a16="http://schemas.microsoft.com/office/drawing/2014/main" id="{ABFC3B3C-1C01-4093-A02F-D27D6C2A8DD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69D1498-5681-46B3-BA76-F7EFF9C3DA98}"/>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Questions </a:t>
            </a:r>
          </a:p>
        </p:txBody>
      </p:sp>
    </p:spTree>
    <p:extLst>
      <p:ext uri="{BB962C8B-B14F-4D97-AF65-F5344CB8AC3E}">
        <p14:creationId xmlns:p14="http://schemas.microsoft.com/office/powerpoint/2010/main" val="3343827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620"/>
    </mc:Choice>
    <mc:Fallback xmlns="">
      <p:transition spd="slow" advTm="1262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508</Words>
  <Application>Microsoft Office PowerPoint</Application>
  <PresentationFormat>Widescreen</PresentationFormat>
  <Paragraphs>54</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Individual: Public Cloud Development Presentation</vt:lpstr>
      <vt:lpstr>Introduction </vt:lpstr>
      <vt:lpstr>Pros of using Microsoft Azure</vt:lpstr>
      <vt:lpstr>Cons of using Microsoft Azure</vt:lpstr>
      <vt:lpstr>Cloud vs. Traditional Hosting</vt:lpstr>
      <vt:lpstr>Microsoft Azure benefits </vt:lpstr>
      <vt:lpstr>Azure for open source </vt:lpstr>
      <vt:lpstr>Conclusion </vt:lpstr>
      <vt:lpstr>Questions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Public Cloud Development Presentation</dc:title>
  <dc:creator>Yasir Abdulsahib</dc:creator>
  <cp:lastModifiedBy>Yasir Abdulsahib</cp:lastModifiedBy>
  <cp:revision>1</cp:revision>
  <dcterms:created xsi:type="dcterms:W3CDTF">2018-10-20T02:05:54Z</dcterms:created>
  <dcterms:modified xsi:type="dcterms:W3CDTF">2019-01-09T18:54:04Z</dcterms:modified>
</cp:coreProperties>
</file>