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8"/>
    <p:restoredTop sz="96405"/>
  </p:normalViewPr>
  <p:slideViewPr>
    <p:cSldViewPr snapToGrid="0" snapToObjects="1">
      <p:cViewPr>
        <p:scale>
          <a:sx n="80" d="100"/>
          <a:sy n="80" d="100"/>
        </p:scale>
        <p:origin x="102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8F8-5BDC-BD44-AEA1-76429B038BF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B3873-5DBE-4544-8962-1DCC314BA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EABA4-8254-E498-D51E-A4915964D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0D7B62-B8E6-74E6-4F63-BF8D80E6A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AD3DB-1728-32B9-C653-23F763F4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01D5-BFBD-5242-A340-08F3C83E4F08}" type="datetime1">
              <a:rPr lang="de-DE" smtClean="0"/>
              <a:t>21.07.22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A8F96-A693-BC1D-B290-0A7EFEA1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57D6B8-34CE-1FFA-9BF3-C64EB6F6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6C940-0262-81F6-5833-271A3AD9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7C8F5E-3C6E-A3D6-D03F-9BAF5100C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58235-39E4-30B0-1750-FF49DBDD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89-25D9-294F-BEF4-D55D7680880A}" type="datetime1">
              <a:rPr lang="de-DE" smtClean="0"/>
              <a:t>21.07.22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831ED-F5F4-8C99-67D9-0B9E9418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6E0C4-D82A-F730-3238-88EA0D79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3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4DCCC2-6A4D-EB8D-EE62-0450D2E13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AB8256-0EB7-B8F8-3C1F-3C338E96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0900A-BD49-6EA4-A13E-E3C91A17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3390-26C3-CA48-8172-68F304834CEB}" type="datetime1">
              <a:rPr lang="de-DE" smtClean="0"/>
              <a:t>21.07.22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E009E-AB27-1CCE-1204-A57F4E56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C5529-98CF-393B-05FA-AE405D82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D8344-7072-68AB-02A1-8B547CF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2303E-9923-CEBD-BD2B-679E57EC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4AC20-8E6D-8806-07CC-51B579D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4981-0ED6-2F4B-BB5A-290734EE6137}" type="datetime1">
              <a:rPr lang="de-DE" smtClean="0"/>
              <a:t>21.07.22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3661A-9196-0A30-141F-0898E051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B3305-F84A-818D-9F41-EC23BAFD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83420-5C18-90F0-7BCE-98F012E8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FAD383-5E3E-E1F7-7D34-FE95CBE5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6B557-B3C6-81EA-1C60-1B2361FA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D9E6-1187-3443-B44B-C9DEBFF4C39F}" type="datetime1">
              <a:rPr lang="de-DE" smtClean="0"/>
              <a:t>21.07.22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5E07A-E89A-CE2C-F1DD-C8EA54FB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13121-B5FE-6A76-20F3-553BAFA6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89183-FB92-92E4-89F5-8D07E47A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09650-17B4-4B06-A52F-8ED78F280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3607C5-AA3C-D762-9E49-5328DDEB4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91BE5-1319-9527-DC1B-34866B4F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4F5-20A7-E642-BCAE-CC6F92580388}" type="datetime1">
              <a:rPr lang="de-DE" smtClean="0"/>
              <a:t>21.07.22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7CFC42-5967-9732-EA67-3B15A28B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4B0217-E48A-20C9-D471-37588139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350F7-9318-C952-CCB1-92024F43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63778-5099-E5ED-EDE4-71AEE6935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F70F39-5A4D-35A6-56B5-D3196EC6A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A6939A-47D7-EEF7-2C17-8CC35C88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B323BF-A1EC-B236-7C70-1BDAC5B98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A7DD14-F38F-032E-B363-294EF707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A8EF-6478-854A-B1F1-CE12A8820BB2}" type="datetime1">
              <a:rPr lang="de-DE" smtClean="0"/>
              <a:t>21.07.22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DF9EB-1F5E-0880-2DD8-6942696D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47A5DF-9EBD-F5C4-4261-0977B7DF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C85E1-3864-3CBC-5A79-DB32F6AF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E35955-5618-B230-51C0-2E3D5F04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EEED-B63A-5A42-920B-710A48ED8F1E}" type="datetime1">
              <a:rPr lang="de-DE" smtClean="0"/>
              <a:t>21.07.22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B59FEA-37DC-7981-7CA8-C93D11EB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1B48DF-72D4-DAE5-8BA7-50A362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8669CB-BF0E-0183-BD67-2F12082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9CBE-C479-8540-B64C-0FD655A8D560}" type="datetime1">
              <a:rPr lang="de-DE" smtClean="0"/>
              <a:t>21.07.22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3D01B6-CC3F-F029-7CD7-EF978F50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8489D0-6FFD-7528-1A8C-FF4A3485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BA531-689F-EEB7-93F5-5173AB0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07341-DB86-5D5A-1CC3-32FD3C43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949C85-E17C-93AB-240C-89CFF648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A96389-5B41-C786-DCF9-9FB8A1EE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2D6E-042C-1142-A5A1-4CD9C9526D3B}" type="datetime1">
              <a:rPr lang="de-DE" smtClean="0"/>
              <a:t>21.07.22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A073D-00C9-3C43-5FC6-4CEFE2E6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77A8A4-2808-D88B-66AF-04AB4AE0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E038C-4AD7-8CE7-F405-B61BCB7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7F204-AAB1-09E1-9DE3-0BDCFB478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0DACB1-5FD7-FA92-4088-BC22668BD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382D72-A838-B20F-3E6C-F5B4F8AE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E421-3A88-B34D-A244-7F41BCA29151}" type="datetime1">
              <a:rPr lang="de-DE" smtClean="0"/>
              <a:t>21.07.22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909B85-6835-51F2-F930-D24FCBC3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A8C685-03FA-DEA1-F0A8-758DFB42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AC2EEA-4C3A-E41F-8749-8E7B9304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5AA74-0FBA-1F39-D425-DCFEB7B6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206056-0BB4-842F-977B-C598F7FFE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A890-DFD5-E841-8A96-FF269CB2507E}" type="datetime1">
              <a:rPr lang="de-DE" smtClean="0"/>
              <a:t>21.07.22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7E4BF4-274D-513E-7737-5A561853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4B746-493F-7CF8-8475-E52B24F23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3092-F222-EC49-B7F0-C58B1C019D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s|rvh@informatik.uni-kiel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D8D81-5C30-4E08-779A-E86A8F7A3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Behavior Trees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45564-D8FF-3E08-E242-57BD710B6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315" y="3602038"/>
            <a:ext cx="10029217" cy="1655762"/>
          </a:xfrm>
        </p:spPr>
        <p:txBody>
          <a:bodyPr>
            <a:normAutofit/>
          </a:bodyPr>
          <a:lstStyle/>
          <a:p>
            <a:r>
              <a:rPr lang="en-US" dirty="0"/>
              <a:t>Alexander Schulz-Rosengarten, Reinhard v. </a:t>
            </a:r>
            <a:r>
              <a:rPr lang="en-US" dirty="0" err="1"/>
              <a:t>Hanxleden</a:t>
            </a:r>
            <a:r>
              <a:rPr lang="en-US" dirty="0"/>
              <a:t> and Lingua Franca Team</a:t>
            </a:r>
          </a:p>
          <a:p>
            <a:r>
              <a:rPr lang="en-US" dirty="0">
                <a:hlinkClick r:id="rId2"/>
              </a:rPr>
              <a:t>als|rvh@informatik.uni-kiel.de</a:t>
            </a:r>
            <a:endParaRPr lang="en-US" dirty="0"/>
          </a:p>
          <a:p>
            <a:r>
              <a:rPr lang="en-US" dirty="0"/>
              <a:t>LF/Siemens Meeting, July 22, 2022</a:t>
            </a:r>
          </a:p>
        </p:txBody>
      </p:sp>
    </p:spTree>
    <p:extLst>
      <p:ext uri="{BB962C8B-B14F-4D97-AF65-F5344CB8AC3E}">
        <p14:creationId xmlns:p14="http://schemas.microsoft.com/office/powerpoint/2010/main" val="275226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1ADF0-FCB5-354A-4208-14CBEBF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10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CB8D5A-FD0A-5A05-AA9D-C5214C827A00}"/>
              </a:ext>
            </a:extLst>
          </p:cNvPr>
          <p:cNvSpPr txBox="1"/>
          <p:nvPr/>
        </p:nvSpPr>
        <p:spPr>
          <a:xfrm>
            <a:off x="128337" y="5987018"/>
            <a:ext cx="5101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Michele </a:t>
            </a:r>
            <a:r>
              <a:rPr lang="en-US" sz="1400" dirty="0" err="1"/>
              <a:t>Colledanchise</a:t>
            </a:r>
            <a:r>
              <a:rPr lang="en-US" sz="1400" dirty="0"/>
              <a:t> and </a:t>
            </a:r>
            <a:r>
              <a:rPr lang="en-US" sz="1400" dirty="0" err="1"/>
              <a:t>Petter</a:t>
            </a:r>
            <a:r>
              <a:rPr lang="en-US" sz="1400" dirty="0"/>
              <a:t> </a:t>
            </a:r>
            <a:r>
              <a:rPr lang="en-US" sz="1400" dirty="0" err="1"/>
              <a:t>Ogren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i="1" dirty="0"/>
              <a:t>Behavior Trees in Robotics and AI - An Introduction</a:t>
            </a:r>
            <a:r>
              <a:rPr lang="en-US" sz="1400" dirty="0"/>
              <a:t>, 2020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arxiv.org</a:t>
            </a:r>
            <a:r>
              <a:rPr lang="en-US" sz="1400" dirty="0"/>
              <a:t>/pdf/1709.00084.pdf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11F7479-42C8-DCC6-CC37-6F7BB750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25" t="11239" r="17914" b="74034"/>
          <a:stretch/>
        </p:blipFill>
        <p:spPr>
          <a:xfrm>
            <a:off x="1941092" y="2963166"/>
            <a:ext cx="8550444" cy="255987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7DCDDE-DFF1-955C-4754-96DAE6984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88" t="51793" r="21613" b="35279"/>
          <a:stretch/>
        </p:blipFill>
        <p:spPr>
          <a:xfrm>
            <a:off x="2261935" y="265748"/>
            <a:ext cx="8532191" cy="24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5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1ADF0-FCB5-354A-4208-14CBEBF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CB8D5A-FD0A-5A05-AA9D-C5214C827A00}"/>
              </a:ext>
            </a:extLst>
          </p:cNvPr>
          <p:cNvSpPr txBox="1"/>
          <p:nvPr/>
        </p:nvSpPr>
        <p:spPr>
          <a:xfrm>
            <a:off x="128337" y="5987018"/>
            <a:ext cx="5101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Michele </a:t>
            </a:r>
            <a:r>
              <a:rPr lang="en-US" sz="1400" dirty="0" err="1"/>
              <a:t>Colledanchise</a:t>
            </a:r>
            <a:r>
              <a:rPr lang="en-US" sz="1400" dirty="0"/>
              <a:t> and </a:t>
            </a:r>
            <a:r>
              <a:rPr lang="en-US" sz="1400" dirty="0" err="1"/>
              <a:t>Petter</a:t>
            </a:r>
            <a:r>
              <a:rPr lang="en-US" sz="1400" dirty="0"/>
              <a:t> </a:t>
            </a:r>
            <a:r>
              <a:rPr lang="en-US" sz="1400" dirty="0" err="1"/>
              <a:t>Ogren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i="1" dirty="0"/>
              <a:t>Behavior Trees in Robotics and AI - An Introduction</a:t>
            </a:r>
            <a:r>
              <a:rPr lang="en-US" sz="1400" dirty="0"/>
              <a:t>, 2020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arxiv.org</a:t>
            </a:r>
            <a:r>
              <a:rPr lang="en-US" sz="1400" dirty="0"/>
              <a:t>/pdf/1709.00084.pdf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11F7479-42C8-DCC6-CC37-6F7BB750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20" t="26771" r="22094" b="43973"/>
          <a:stretch/>
        </p:blipFill>
        <p:spPr>
          <a:xfrm>
            <a:off x="1700462" y="109401"/>
            <a:ext cx="8598569" cy="5585545"/>
          </a:xfrm>
        </p:spPr>
      </p:pic>
    </p:spTree>
    <p:extLst>
      <p:ext uri="{BB962C8B-B14F-4D97-AF65-F5344CB8AC3E}">
        <p14:creationId xmlns:p14="http://schemas.microsoft.com/office/powerpoint/2010/main" val="297923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1ADF0-FCB5-354A-4208-14CBEBF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12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CB8D5A-FD0A-5A05-AA9D-C5214C827A00}"/>
              </a:ext>
            </a:extLst>
          </p:cNvPr>
          <p:cNvSpPr txBox="1"/>
          <p:nvPr/>
        </p:nvSpPr>
        <p:spPr>
          <a:xfrm>
            <a:off x="128337" y="5987018"/>
            <a:ext cx="5101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Michele </a:t>
            </a:r>
            <a:r>
              <a:rPr lang="en-US" sz="1400" dirty="0" err="1"/>
              <a:t>Colledanchise</a:t>
            </a:r>
            <a:r>
              <a:rPr lang="en-US" sz="1400" dirty="0"/>
              <a:t> and </a:t>
            </a:r>
            <a:r>
              <a:rPr lang="en-US" sz="1400" dirty="0" err="1"/>
              <a:t>Petter</a:t>
            </a:r>
            <a:r>
              <a:rPr lang="en-US" sz="1400" dirty="0"/>
              <a:t> </a:t>
            </a:r>
            <a:r>
              <a:rPr lang="en-US" sz="1400" dirty="0" err="1"/>
              <a:t>Ogren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i="1" dirty="0"/>
              <a:t>Behavior Trees in Robotics and AI - An Introduction</a:t>
            </a:r>
            <a:r>
              <a:rPr lang="en-US" sz="1400" dirty="0"/>
              <a:t>, 2020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arxiv.org</a:t>
            </a:r>
            <a:r>
              <a:rPr lang="en-US" sz="1400" dirty="0"/>
              <a:t>/pdf/1709.00084.pdf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9705805-21EF-64CE-0409-E72BD4F28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00" t="11389" r="21248" b="76555"/>
          <a:stretch/>
        </p:blipFill>
        <p:spPr>
          <a:xfrm>
            <a:off x="359225" y="2887400"/>
            <a:ext cx="11473548" cy="3099618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A63304-2435-1B42-180B-283390EC1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80" t="65147" r="21871" b="18830"/>
          <a:stretch/>
        </p:blipFill>
        <p:spPr>
          <a:xfrm>
            <a:off x="1970735" y="132318"/>
            <a:ext cx="8250529" cy="29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4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0700C-8028-63FB-278C-FED246C5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5" y="3288463"/>
            <a:ext cx="5736775" cy="34330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Observations/Claims:</a:t>
            </a:r>
          </a:p>
          <a:p>
            <a:r>
              <a:rPr lang="en-US" dirty="0"/>
              <a:t>The nodes are not really “states,” but actors that fire when receiving an input</a:t>
            </a:r>
          </a:p>
          <a:p>
            <a:r>
              <a:rPr lang="en-US" dirty="0"/>
              <a:t>The edges are not really “transitions,” </a:t>
            </a:r>
            <a:br>
              <a:rPr lang="en-US" dirty="0"/>
            </a:br>
            <a:r>
              <a:rPr lang="en-US" dirty="0"/>
              <a:t>but denote data (token) flow</a:t>
            </a:r>
          </a:p>
          <a:p>
            <a:r>
              <a:rPr lang="en-US" dirty="0"/>
              <a:t>“Running” just denotes completion of reaction in absence of Success/Failure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D6A76B-B9A4-EC08-AFE4-01EAA7F1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13</a:t>
            </a:fld>
            <a:endParaRPr lang="en-US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306910EC-34F0-23AC-E199-6699F87BD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11389" r="21248" b="76555"/>
          <a:stretch/>
        </p:blipFill>
        <p:spPr>
          <a:xfrm>
            <a:off x="359226" y="136525"/>
            <a:ext cx="11473548" cy="3099618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4693834-2AC7-088B-18A9-BF5089BD3634}"/>
              </a:ext>
            </a:extLst>
          </p:cNvPr>
          <p:cNvSpPr txBox="1">
            <a:spLocks/>
          </p:cNvSpPr>
          <p:nvPr/>
        </p:nvSpPr>
        <p:spPr>
          <a:xfrm>
            <a:off x="6687837" y="3288463"/>
            <a:ext cx="5311658" cy="343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Conclusion:</a:t>
            </a:r>
          </a:p>
          <a:p>
            <a:r>
              <a:rPr lang="en-US" dirty="0"/>
              <a:t>Can map this directly to reactors!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⇒  Demo by Alex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11B67-CCCA-3FF4-1822-BABADF84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234" y="1809583"/>
            <a:ext cx="4962625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Top-Level: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AFAE3F-D21A-7743-91F1-7B5F028B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14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557BB4-902B-74BC-C7DE-BC24C840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8" t="851" r="15956" b="10666"/>
          <a:stretch/>
        </p:blipFill>
        <p:spPr>
          <a:xfrm>
            <a:off x="0" y="1536031"/>
            <a:ext cx="4065471" cy="37859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D07BF9E-07DA-0F14-8BF5-5D502C1C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34" y="2520434"/>
            <a:ext cx="6095998" cy="18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4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11B67-CCCA-3FF4-1822-BABADF84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234" y="3985251"/>
            <a:ext cx="4962625" cy="217566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All Reactors: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AFAE3F-D21A-7743-91F1-7B5F028B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15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557BB4-902B-74BC-C7DE-BC24C840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8" t="851" r="15956" b="10666"/>
          <a:stretch/>
        </p:blipFill>
        <p:spPr>
          <a:xfrm>
            <a:off x="223390" y="199315"/>
            <a:ext cx="4065471" cy="37859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935D9F-2EF5-62B0-E08E-C7C41222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4" y="4555153"/>
            <a:ext cx="11213432" cy="16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2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11B67-CCCA-3FF4-1822-BABADF84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245" y="1041025"/>
            <a:ext cx="4962625" cy="217566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With “Behavior Tree View”: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AFAE3F-D21A-7743-91F1-7B5F028B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16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557BB4-902B-74BC-C7DE-BC24C840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8" t="851" r="15956" b="10666"/>
          <a:stretch/>
        </p:blipFill>
        <p:spPr>
          <a:xfrm>
            <a:off x="143180" y="1947904"/>
            <a:ext cx="4065471" cy="37859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8DA7D2-443E-8A33-E493-B54D68B7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245" y="1735346"/>
            <a:ext cx="6533323" cy="44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9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909C662-D4C3-0653-6DD5-DC03C9B49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14" y="2947483"/>
            <a:ext cx="1713742" cy="8171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341FB3-D8EB-5343-D56F-A603660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2FCB8-49C4-4997-F3A9-042DF82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29" y="1689099"/>
            <a:ext cx="8631634" cy="5032376"/>
          </a:xfrm>
        </p:spPr>
        <p:txBody>
          <a:bodyPr>
            <a:normAutofit/>
          </a:bodyPr>
          <a:lstStyle/>
          <a:p>
            <a:r>
              <a:rPr lang="en-US" dirty="0"/>
              <a:t>Truly modal BTs can be expressed with modal reactors</a:t>
            </a:r>
          </a:p>
          <a:p>
            <a:pPr lvl="1"/>
            <a:r>
              <a:rPr lang="en-US" dirty="0"/>
              <a:t>Suitable for “select mode pattern”</a:t>
            </a:r>
          </a:p>
          <a:p>
            <a:pPr lvl="1"/>
            <a:r>
              <a:rPr lang="en-US" dirty="0"/>
              <a:t>Must consider that modal transitions are by default “deferred”</a:t>
            </a:r>
          </a:p>
          <a:p>
            <a:pPr lvl="1"/>
            <a:r>
              <a:rPr lang="en-US" dirty="0"/>
              <a:t>May also apply for for BT nodes “with memory” </a:t>
            </a:r>
            <a:br>
              <a:rPr lang="en-US" dirty="0"/>
            </a:br>
            <a:r>
              <a:rPr lang="en-US" dirty="0"/>
              <a:t>(asterisk decorators)</a:t>
            </a:r>
          </a:p>
          <a:p>
            <a:r>
              <a:rPr lang="en-US" dirty="0"/>
              <a:t>For general, “reactive” BTs,</a:t>
            </a:r>
            <a:br>
              <a:rPr lang="en-US" dirty="0"/>
            </a:br>
            <a:r>
              <a:rPr lang="en-US" dirty="0"/>
              <a:t>an actor model may be more suitable</a:t>
            </a:r>
          </a:p>
          <a:p>
            <a:pPr lvl="1"/>
            <a:r>
              <a:rPr lang="en-US" dirty="0"/>
              <a:t>Modular construction</a:t>
            </a:r>
          </a:p>
          <a:p>
            <a:pPr lvl="1"/>
            <a:r>
              <a:rPr lang="en-US" dirty="0"/>
              <a:t>Success + Failure communicated to neighbor/parent</a:t>
            </a:r>
          </a:p>
          <a:p>
            <a:pPr lvl="1"/>
            <a:r>
              <a:rPr lang="en-US" dirty="0"/>
              <a:t>Can use existing LF language</a:t>
            </a:r>
          </a:p>
          <a:p>
            <a:pPr lvl="1"/>
            <a:r>
              <a:rPr lang="en-US" dirty="0"/>
              <a:t>Can synthesize pictorial BTs within LF diagrams, </a:t>
            </a:r>
            <a:br>
              <a:rPr lang="en-US" dirty="0"/>
            </a:br>
            <a:r>
              <a:rPr lang="en-US" dirty="0"/>
              <a:t>resulting in hybrid data flow/BT views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627DB1-2F5E-870C-B1D7-7AC9908A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17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B4AECA-8898-0570-22BF-029D6C57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140" y="4904489"/>
            <a:ext cx="2769176" cy="19072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A437F63-F101-B6E3-72F2-044E6658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25" y="206994"/>
            <a:ext cx="2106197" cy="24016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BF2DD79-2BC3-F9A9-00C5-943F58013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663" y="3820998"/>
            <a:ext cx="3096130" cy="9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7371D-008D-E02F-D892-9A8E5F22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 Building Blocks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6FAF4-019A-BD52-90AA-6FE711B5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 Flow nodes: Sequence, Fallback/Selector, Parallel, Decorator</a:t>
            </a:r>
          </a:p>
          <a:p>
            <a:pPr marL="0" indent="0">
              <a:buNone/>
            </a:pPr>
            <a:r>
              <a:rPr lang="en-US" dirty="0"/>
              <a:t>Execution nodes: Action/Task, Condition</a:t>
            </a:r>
          </a:p>
          <a:p>
            <a:pPr marL="0" indent="0">
              <a:buNone/>
            </a:pPr>
            <a:r>
              <a:rPr lang="en-US" dirty="0"/>
              <a:t>Possible return values: Success, Running, Failure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6B73F9-93B4-D3DE-34FB-4A2C428C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4BAE63-4FAC-62FD-9C33-C19E3E6C4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1117275" y="3436537"/>
            <a:ext cx="8534837" cy="224290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D25C988-FC42-298B-9B89-F642A14A2C36}"/>
              </a:ext>
            </a:extLst>
          </p:cNvPr>
          <p:cNvSpPr txBox="1"/>
          <p:nvPr/>
        </p:nvSpPr>
        <p:spPr>
          <a:xfrm>
            <a:off x="838200" y="5902505"/>
            <a:ext cx="1124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Fig’s taken from Michele </a:t>
            </a:r>
            <a:r>
              <a:rPr lang="en-US" sz="1400" dirty="0" err="1"/>
              <a:t>Colledanchise</a:t>
            </a:r>
            <a:r>
              <a:rPr lang="en-US" sz="1400" dirty="0"/>
              <a:t> and </a:t>
            </a:r>
            <a:r>
              <a:rPr lang="en-US" sz="1400" dirty="0" err="1"/>
              <a:t>Petter</a:t>
            </a:r>
            <a:r>
              <a:rPr lang="en-US" sz="1400" dirty="0"/>
              <a:t> </a:t>
            </a:r>
            <a:r>
              <a:rPr lang="en-US" sz="1400" dirty="0" err="1"/>
              <a:t>Ogren</a:t>
            </a:r>
            <a:r>
              <a:rPr lang="en-US" sz="1400" dirty="0"/>
              <a:t>, </a:t>
            </a:r>
            <a:r>
              <a:rPr lang="en-US" sz="1400" i="1" dirty="0"/>
              <a:t>Behavior Trees in Robotics and AI - An Introduction</a:t>
            </a:r>
            <a:r>
              <a:rPr lang="en-US" sz="1400" dirty="0"/>
              <a:t>, 2020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arxiv.org</a:t>
            </a:r>
            <a:r>
              <a:rPr lang="en-US" sz="1400" dirty="0"/>
              <a:t>/pdf/1709.00084.pdf</a:t>
            </a:r>
          </a:p>
        </p:txBody>
      </p:sp>
    </p:spTree>
    <p:extLst>
      <p:ext uri="{BB962C8B-B14F-4D97-AF65-F5344CB8AC3E}">
        <p14:creationId xmlns:p14="http://schemas.microsoft.com/office/powerpoint/2010/main" val="266091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6B73F9-93B4-D3DE-34FB-4A2C428C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3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575235-EC07-FEE8-BF72-ADB93AC3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6" y="3597007"/>
            <a:ext cx="5261540" cy="320170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2B73A38-6A01-F7F9-9F11-E10E7AC8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29" y="59290"/>
            <a:ext cx="3684941" cy="15891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A329B7-EDA5-CCF3-7535-B3D55CF7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83" y="1775739"/>
            <a:ext cx="5060209" cy="15268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CA052E-E9C3-9528-ED7A-800A9B032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538" y="770021"/>
            <a:ext cx="6146247" cy="427873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D85E2B2-9603-A58A-5614-1F83E9E4A755}"/>
              </a:ext>
            </a:extLst>
          </p:cNvPr>
          <p:cNvSpPr txBox="1"/>
          <p:nvPr/>
        </p:nvSpPr>
        <p:spPr>
          <a:xfrm>
            <a:off x="6096000" y="5902505"/>
            <a:ext cx="5986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Fig’s taken from Michele </a:t>
            </a:r>
            <a:r>
              <a:rPr lang="en-US" sz="1400" dirty="0" err="1"/>
              <a:t>Colledanchise</a:t>
            </a:r>
            <a:r>
              <a:rPr lang="en-US" sz="1400" dirty="0"/>
              <a:t> and </a:t>
            </a:r>
            <a:r>
              <a:rPr lang="en-US" sz="1400" dirty="0" err="1"/>
              <a:t>Petter</a:t>
            </a:r>
            <a:r>
              <a:rPr lang="en-US" sz="1400" dirty="0"/>
              <a:t> </a:t>
            </a:r>
            <a:r>
              <a:rPr lang="en-US" sz="1400" dirty="0" err="1"/>
              <a:t>Ogren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i="1" dirty="0"/>
              <a:t>Behavior Trees in Robotics and AI - An Introduction</a:t>
            </a:r>
            <a:r>
              <a:rPr lang="en-US" sz="1400" dirty="0"/>
              <a:t>, 2020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arxiv.org</a:t>
            </a:r>
            <a:r>
              <a:rPr lang="en-US" sz="1400" dirty="0"/>
              <a:t>/pdf/1709.00084.pdf</a:t>
            </a:r>
          </a:p>
        </p:txBody>
      </p:sp>
    </p:spTree>
    <p:extLst>
      <p:ext uri="{BB962C8B-B14F-4D97-AF65-F5344CB8AC3E}">
        <p14:creationId xmlns:p14="http://schemas.microsoft.com/office/powerpoint/2010/main" val="226626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24C750F-560F-234F-542F-5DBDF91B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3" y="1381425"/>
            <a:ext cx="6146247" cy="42787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6049C-3297-8217-9502-945778B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in BTs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E3E08-2AA1-801A-A32F-92E98153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568953"/>
            <a:ext cx="5176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r>
              <a:rPr lang="en-US" dirty="0"/>
              <a:t>System has three </a:t>
            </a:r>
            <a:r>
              <a:rPr lang="en-US" dirty="0">
                <a:solidFill>
                  <a:srgbClr val="FF0000"/>
                </a:solidFill>
              </a:rPr>
              <a:t>modes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(only return Running)</a:t>
            </a:r>
          </a:p>
          <a:p>
            <a:r>
              <a:rPr lang="en-US" dirty="0"/>
              <a:t>Current mode determined by two </a:t>
            </a:r>
            <a:r>
              <a:rPr lang="en-US" dirty="0">
                <a:solidFill>
                  <a:srgbClr val="00B0F0"/>
                </a:solidFill>
              </a:rPr>
              <a:t>conditions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(only return Success or Failure)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Nested use of “</a:t>
            </a:r>
            <a:r>
              <a:rPr lang="en-US" dirty="0">
                <a:solidFill>
                  <a:srgbClr val="00B050"/>
                </a:solidFill>
              </a:rPr>
              <a:t>select mode pattern</a:t>
            </a:r>
            <a:r>
              <a:rPr lang="en-US" dirty="0"/>
              <a:t>,” where one condition switches between two (inner) modes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1ADF0-FCB5-354A-4208-14CBEBF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62A290-7669-A2A8-B4FB-6D40F64CB6D2}"/>
              </a:ext>
            </a:extLst>
          </p:cNvPr>
          <p:cNvSpPr/>
          <p:nvPr/>
        </p:nvSpPr>
        <p:spPr>
          <a:xfrm rot="20215958">
            <a:off x="1355881" y="1562683"/>
            <a:ext cx="3951798" cy="1906678"/>
          </a:xfrm>
          <a:prstGeom prst="ellipse">
            <a:avLst/>
          </a:prstGeom>
          <a:solidFill>
            <a:srgbClr val="00B050">
              <a:alpha val="158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FB9BE40-9736-BCB2-CC92-42DBBA5A364D}"/>
              </a:ext>
            </a:extLst>
          </p:cNvPr>
          <p:cNvCxnSpPr>
            <a:cxnSpLocks/>
          </p:cNvCxnSpPr>
          <p:nvPr/>
        </p:nvCxnSpPr>
        <p:spPr>
          <a:xfrm flipH="1" flipV="1">
            <a:off x="4908331" y="2413710"/>
            <a:ext cx="1492469" cy="134937"/>
          </a:xfrm>
          <a:prstGeom prst="line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9B6A96B-6E7E-23FC-F343-A4101F07C635}"/>
              </a:ext>
            </a:extLst>
          </p:cNvPr>
          <p:cNvCxnSpPr>
            <a:cxnSpLocks/>
          </p:cNvCxnSpPr>
          <p:nvPr/>
        </p:nvCxnSpPr>
        <p:spPr>
          <a:xfrm flipH="1">
            <a:off x="4361793" y="2548647"/>
            <a:ext cx="2039007" cy="1266608"/>
          </a:xfrm>
          <a:prstGeom prst="line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F12D4D4C-24FB-23C6-3705-CAD095EA6E9D}"/>
              </a:ext>
            </a:extLst>
          </p:cNvPr>
          <p:cNvCxnSpPr>
            <a:cxnSpLocks/>
          </p:cNvCxnSpPr>
          <p:nvPr/>
        </p:nvCxnSpPr>
        <p:spPr>
          <a:xfrm flipH="1">
            <a:off x="3731172" y="2555207"/>
            <a:ext cx="2669628" cy="2354237"/>
          </a:xfrm>
          <a:prstGeom prst="line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F2937907-12C7-C2F7-1AA0-D2505FAC352E}"/>
              </a:ext>
            </a:extLst>
          </p:cNvPr>
          <p:cNvCxnSpPr>
            <a:cxnSpLocks/>
          </p:cNvCxnSpPr>
          <p:nvPr/>
        </p:nvCxnSpPr>
        <p:spPr>
          <a:xfrm flipH="1">
            <a:off x="2932386" y="3181951"/>
            <a:ext cx="3468414" cy="112112"/>
          </a:xfrm>
          <a:prstGeom prst="line">
            <a:avLst/>
          </a:prstGeom>
          <a:ln w="3175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1855ACA1-D4D7-E20B-B836-9E67036465C9}"/>
              </a:ext>
            </a:extLst>
          </p:cNvPr>
          <p:cNvCxnSpPr>
            <a:cxnSpLocks/>
          </p:cNvCxnSpPr>
          <p:nvPr/>
        </p:nvCxnSpPr>
        <p:spPr>
          <a:xfrm flipH="1">
            <a:off x="2532993" y="3181951"/>
            <a:ext cx="3867807" cy="1497823"/>
          </a:xfrm>
          <a:prstGeom prst="line">
            <a:avLst/>
          </a:prstGeom>
          <a:ln w="3175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58B9D41-BC22-C711-6A88-3F3938851F58}"/>
              </a:ext>
            </a:extLst>
          </p:cNvPr>
          <p:cNvSpPr/>
          <p:nvPr/>
        </p:nvSpPr>
        <p:spPr>
          <a:xfrm rot="20215958">
            <a:off x="1275646" y="3331537"/>
            <a:ext cx="3951798" cy="1906678"/>
          </a:xfrm>
          <a:prstGeom prst="ellipse">
            <a:avLst/>
          </a:prstGeom>
          <a:solidFill>
            <a:srgbClr val="00B050">
              <a:alpha val="158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24C750F-560F-234F-542F-5DBDF91B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3" y="1381425"/>
            <a:ext cx="6146247" cy="42787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6049C-3297-8217-9502-945778B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Mode Pattern in LF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1ADF0-FCB5-354A-4208-14CBEBF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5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E70E8DD-6008-1DEB-BC96-5D7A9032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02470"/>
            <a:ext cx="5574298" cy="2442556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E50D914-6E6A-7863-8835-B05EB5BC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416918"/>
            <a:ext cx="5176736" cy="5921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Inner modes collapsed:</a:t>
            </a:r>
          </a:p>
        </p:txBody>
      </p:sp>
    </p:spTree>
    <p:extLst>
      <p:ext uri="{BB962C8B-B14F-4D97-AF65-F5344CB8AC3E}">
        <p14:creationId xmlns:p14="http://schemas.microsoft.com/office/powerpoint/2010/main" val="5521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24C750F-560F-234F-542F-5DBDF91B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3" y="1381425"/>
            <a:ext cx="6146247" cy="42787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6049C-3297-8217-9502-945778B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Mode Pattern in LF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1ADF0-FCB5-354A-4208-14CBEBF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6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E50D914-6E6A-7863-8835-B05EB5BC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416918"/>
            <a:ext cx="5176736" cy="5921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Inner modes expanded: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F74E45-8679-0269-4D31-7CA31525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616" y="1908313"/>
            <a:ext cx="3989184" cy="45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24C750F-560F-234F-542F-5DBDF91B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3" y="1381425"/>
            <a:ext cx="6146247" cy="42787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6049C-3297-8217-9502-945778B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Mode Pattern in LF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1ADF0-FCB5-354A-4208-14CBEBF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7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E50D914-6E6A-7863-8835-B05EB5BC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928681"/>
            <a:ext cx="5176736" cy="5921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With reactions: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D09B55B-E3CB-F92D-60FB-C095A1A3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054" y="141707"/>
            <a:ext cx="3148180" cy="63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2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24C750F-560F-234F-542F-5DBDF91B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3" y="1381425"/>
            <a:ext cx="6146247" cy="42787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6049C-3297-8217-9502-945778B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Mode Pattern in LF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1ADF0-FCB5-354A-4208-14CBEBF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8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E50D914-6E6A-7863-8835-B05EB5BC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661" y="365125"/>
            <a:ext cx="5176736" cy="5921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With conditions: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E0464E-9C07-B633-F43D-1F2C5ABF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49" y="957236"/>
            <a:ext cx="5105555" cy="5476575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AE82D78-948C-8947-7EF2-2FF1FE3DED9A}"/>
              </a:ext>
            </a:extLst>
          </p:cNvPr>
          <p:cNvSpPr txBox="1">
            <a:spLocks/>
          </p:cNvSpPr>
          <p:nvPr/>
        </p:nvSpPr>
        <p:spPr>
          <a:xfrm>
            <a:off x="666427" y="5841700"/>
            <a:ext cx="5884198" cy="8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This works … </a:t>
            </a:r>
            <a:br>
              <a:rPr lang="en-US" i="1" dirty="0"/>
            </a:br>
            <a:r>
              <a:rPr lang="en-US" i="1" dirty="0"/>
              <a:t>But is specific for this pattern</a:t>
            </a:r>
          </a:p>
        </p:txBody>
      </p:sp>
    </p:spTree>
    <p:extLst>
      <p:ext uri="{BB962C8B-B14F-4D97-AF65-F5344CB8AC3E}">
        <p14:creationId xmlns:p14="http://schemas.microsoft.com/office/powerpoint/2010/main" val="18829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6049C-3297-8217-9502-945778BA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7" y="0"/>
            <a:ext cx="10801027" cy="1325563"/>
          </a:xfrm>
        </p:spPr>
        <p:txBody>
          <a:bodyPr/>
          <a:lstStyle/>
          <a:p>
            <a:r>
              <a:rPr lang="en-US" dirty="0"/>
              <a:t>FSM Construction by </a:t>
            </a:r>
            <a:r>
              <a:rPr lang="en-US" dirty="0" err="1"/>
              <a:t>Colledanchise</a:t>
            </a:r>
            <a:r>
              <a:rPr lang="en-US" dirty="0"/>
              <a:t> and </a:t>
            </a:r>
            <a:r>
              <a:rPr lang="en-US" dirty="0" err="1"/>
              <a:t>Ogren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1ADF0-FCB5-354A-4208-14CBEBF3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3092-F222-EC49-B7F0-C58B1C019D4B}" type="slidenum">
              <a:rPr lang="en-US" smtClean="0"/>
              <a:t>9</a:t>
            </a:fld>
            <a:endParaRPr lang="en-US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F746A8C-19C0-ECA0-146A-9DFB21BDD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11" t="12007" r="10878" b="57530"/>
          <a:stretch/>
        </p:blipFill>
        <p:spPr>
          <a:xfrm>
            <a:off x="1851928" y="1080824"/>
            <a:ext cx="8741483" cy="4880475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5CB8D5A-FD0A-5A05-AA9D-C5214C827A00}"/>
              </a:ext>
            </a:extLst>
          </p:cNvPr>
          <p:cNvSpPr txBox="1"/>
          <p:nvPr/>
        </p:nvSpPr>
        <p:spPr>
          <a:xfrm>
            <a:off x="128337" y="5987018"/>
            <a:ext cx="5101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Michele </a:t>
            </a:r>
            <a:r>
              <a:rPr lang="en-US" sz="1400" dirty="0" err="1"/>
              <a:t>Colledanchise</a:t>
            </a:r>
            <a:r>
              <a:rPr lang="en-US" sz="1400" dirty="0"/>
              <a:t> and </a:t>
            </a:r>
            <a:r>
              <a:rPr lang="en-US" sz="1400" dirty="0" err="1"/>
              <a:t>Petter</a:t>
            </a:r>
            <a:r>
              <a:rPr lang="en-US" sz="1400" dirty="0"/>
              <a:t> </a:t>
            </a:r>
            <a:r>
              <a:rPr lang="en-US" sz="1400" dirty="0" err="1"/>
              <a:t>Ogren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i="1" dirty="0"/>
              <a:t>Behavior Trees in Robotics and AI - An Introduction</a:t>
            </a:r>
            <a:r>
              <a:rPr lang="en-US" sz="1400" dirty="0"/>
              <a:t>, 2020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arxiv.org</a:t>
            </a:r>
            <a:r>
              <a:rPr lang="en-US" sz="1400" dirty="0"/>
              <a:t>/pdf/1709.00084.pdf</a:t>
            </a:r>
          </a:p>
        </p:txBody>
      </p:sp>
    </p:spTree>
    <p:extLst>
      <p:ext uri="{BB962C8B-B14F-4D97-AF65-F5344CB8AC3E}">
        <p14:creationId xmlns:p14="http://schemas.microsoft.com/office/powerpoint/2010/main" val="164487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Macintosh PowerPoint</Application>
  <PresentationFormat>Breitbild</PresentationFormat>
  <Paragraphs>72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Notes on Behavior Trees</vt:lpstr>
      <vt:lpstr>BT Building Blocks</vt:lpstr>
      <vt:lpstr>PowerPoint-Präsentation</vt:lpstr>
      <vt:lpstr>Modes in BTs</vt:lpstr>
      <vt:lpstr>Select Mode Pattern in LF</vt:lpstr>
      <vt:lpstr>Select Mode Pattern in LF</vt:lpstr>
      <vt:lpstr>Select Mode Pattern in LF</vt:lpstr>
      <vt:lpstr>Select Mode Pattern in LF</vt:lpstr>
      <vt:lpstr>FSM Construction by Colledanchise and Ogren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 von Hanxleden</dc:creator>
  <cp:lastModifiedBy>Reinhard von Hanxleden</cp:lastModifiedBy>
  <cp:revision>19</cp:revision>
  <dcterms:created xsi:type="dcterms:W3CDTF">2022-06-08T21:48:04Z</dcterms:created>
  <dcterms:modified xsi:type="dcterms:W3CDTF">2022-07-21T13:04:03Z</dcterms:modified>
</cp:coreProperties>
</file>