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2" r:id="rId3"/>
    <p:sldId id="259" r:id="rId4"/>
    <p:sldId id="260" r:id="rId5"/>
    <p:sldId id="261" r:id="rId6"/>
    <p:sldId id="264" r:id="rId7"/>
    <p:sldId id="265" r:id="rId8"/>
    <p:sldId id="266" r:id="rId9"/>
    <p:sldId id="270" r:id="rId10"/>
    <p:sldId id="271" r:id="rId11"/>
    <p:sldId id="303" r:id="rId12"/>
    <p:sldId id="273" r:id="rId13"/>
    <p:sldId id="275" r:id="rId14"/>
    <p:sldId id="277" r:id="rId15"/>
    <p:sldId id="279" r:id="rId16"/>
    <p:sldId id="280" r:id="rId17"/>
    <p:sldId id="281" r:id="rId18"/>
    <p:sldId id="282" r:id="rId19"/>
    <p:sldId id="285" r:id="rId20"/>
    <p:sldId id="287" r:id="rId21"/>
    <p:sldId id="288" r:id="rId22"/>
    <p:sldId id="289" r:id="rId23"/>
    <p:sldId id="292" r:id="rId24"/>
    <p:sldId id="293" r:id="rId25"/>
    <p:sldId id="294" r:id="rId26"/>
    <p:sldId id="296" r:id="rId27"/>
    <p:sldId id="297" r:id="rId28"/>
    <p:sldId id="298" r:id="rId29"/>
    <p:sldId id="299" r:id="rId30"/>
    <p:sldId id="300" r:id="rId31"/>
    <p:sldId id="3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FCCEB6D4-9086-4080-9867-CC11C2FED788}" type="datetime1">
              <a:rPr lang="en-US"/>
              <a:pPr lvl="0"/>
              <a:t>6/9/2019</a:t>
            </a:fld>
            <a:endParaRPr lang="en-US"/>
          </a:p>
        </p:txBody>
      </p:sp>
      <p:sp>
        <p:nvSpPr>
          <p:cNvPr id="4" name="Slide Image Placeholder 3"/>
          <p:cNvSpPr>
            <a:spLocks noGrp="1" noRot="1" noChangeAspect="1"/>
          </p:cNvSpPr>
          <p:nvPr>
            <p:ph type="sldImg" idx="2"/>
          </p:nvPr>
        </p:nvSpPr>
        <p:spPr>
          <a:xfrm>
            <a:off x="381003" y="685800"/>
            <a:ext cx="6096003"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2E95F2A6-C4FC-475F-957C-911D9DB9101F}" type="slidenum">
              <a:t>‹#›</a:t>
            </a:fld>
            <a:endParaRPr lang="en-US"/>
          </a:p>
        </p:txBody>
      </p:sp>
    </p:spTree>
    <p:extLst>
      <p:ext uri="{BB962C8B-B14F-4D97-AF65-F5344CB8AC3E}">
        <p14:creationId xmlns:p14="http://schemas.microsoft.com/office/powerpoint/2010/main" val="282528465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r>
              <a:rPr lang="en-US" smtClean="0"/>
              <a:t>10/10/2018</a:t>
            </a:r>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89ABEF17-415D-4A59-8AE9-D52341C32279}" type="slidenum">
              <a:t>‹#›</a:t>
            </a:fld>
            <a:endParaRPr lang="en-GB"/>
          </a:p>
        </p:txBody>
      </p:sp>
    </p:spTree>
    <p:extLst>
      <p:ext uri="{BB962C8B-B14F-4D97-AF65-F5344CB8AC3E}">
        <p14:creationId xmlns:p14="http://schemas.microsoft.com/office/powerpoint/2010/main" val="354787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r>
              <a:rPr lang="en-US" smtClean="0"/>
              <a:t>10/10/2018</a:t>
            </a:r>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189E486D-E7EB-4035-92CF-D1F45F514AD0}" type="slidenum">
              <a:t>‹#›</a:t>
            </a:fld>
            <a:endParaRPr lang="en-GB"/>
          </a:p>
        </p:txBody>
      </p:sp>
    </p:spTree>
    <p:extLst>
      <p:ext uri="{BB962C8B-B14F-4D97-AF65-F5344CB8AC3E}">
        <p14:creationId xmlns:p14="http://schemas.microsoft.com/office/powerpoint/2010/main" val="145824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r>
              <a:rPr lang="en-US" smtClean="0"/>
              <a:t>10/10/2018</a:t>
            </a:r>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74B5E4DB-5382-45A4-9B97-4B7C420B28B2}" type="slidenum">
              <a:t>‹#›</a:t>
            </a:fld>
            <a:endParaRPr lang="en-GB"/>
          </a:p>
        </p:txBody>
      </p:sp>
    </p:spTree>
    <p:extLst>
      <p:ext uri="{BB962C8B-B14F-4D97-AF65-F5344CB8AC3E}">
        <p14:creationId xmlns:p14="http://schemas.microsoft.com/office/powerpoint/2010/main" val="146822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r>
              <a:rPr lang="en-US" smtClean="0"/>
              <a:t>10/10/2018</a:t>
            </a:r>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0A472CA3-27D6-48A9-9BED-4038997C8248}" type="slidenum">
              <a:t>‹#›</a:t>
            </a:fld>
            <a:endParaRPr lang="en-GB"/>
          </a:p>
        </p:txBody>
      </p:sp>
    </p:spTree>
    <p:extLst>
      <p:ext uri="{BB962C8B-B14F-4D97-AF65-F5344CB8AC3E}">
        <p14:creationId xmlns:p14="http://schemas.microsoft.com/office/powerpoint/2010/main" val="213864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r>
              <a:rPr lang="en-US" smtClean="0"/>
              <a:t>10/10/2018</a:t>
            </a:r>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1358E345-7D77-417D-8710-BF696A900E3B}" type="slidenum">
              <a:t>‹#›</a:t>
            </a:fld>
            <a:endParaRPr lang="en-GB"/>
          </a:p>
        </p:txBody>
      </p:sp>
    </p:spTree>
    <p:extLst>
      <p:ext uri="{BB962C8B-B14F-4D97-AF65-F5344CB8AC3E}">
        <p14:creationId xmlns:p14="http://schemas.microsoft.com/office/powerpoint/2010/main" val="165971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r>
              <a:rPr lang="en-US" smtClean="0"/>
              <a:t>10/10/2018</a:t>
            </a:r>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107F5A02-19B2-4B71-A1BB-19C8F6D57A2F}" type="slidenum">
              <a:t>‹#›</a:t>
            </a:fld>
            <a:endParaRPr lang="en-GB"/>
          </a:p>
        </p:txBody>
      </p:sp>
    </p:spTree>
    <p:extLst>
      <p:ext uri="{BB962C8B-B14F-4D97-AF65-F5344CB8AC3E}">
        <p14:creationId xmlns:p14="http://schemas.microsoft.com/office/powerpoint/2010/main" val="218838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r>
              <a:rPr lang="en-US" smtClean="0"/>
              <a:t>10/10/2018</a:t>
            </a:r>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8A2CF424-5506-45CF-8C17-EF6CA6E83509}" type="slidenum">
              <a:t>‹#›</a:t>
            </a:fld>
            <a:endParaRPr lang="en-GB"/>
          </a:p>
        </p:txBody>
      </p:sp>
    </p:spTree>
    <p:extLst>
      <p:ext uri="{BB962C8B-B14F-4D97-AF65-F5344CB8AC3E}">
        <p14:creationId xmlns:p14="http://schemas.microsoft.com/office/powerpoint/2010/main" val="179444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r>
              <a:rPr lang="en-US" smtClean="0"/>
              <a:t>10/10/2018</a:t>
            </a:r>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8135E834-84CB-4B7C-83F8-608354099CE2}" type="slidenum">
              <a:t>‹#›</a:t>
            </a:fld>
            <a:endParaRPr lang="en-GB"/>
          </a:p>
        </p:txBody>
      </p:sp>
    </p:spTree>
    <p:extLst>
      <p:ext uri="{BB962C8B-B14F-4D97-AF65-F5344CB8AC3E}">
        <p14:creationId xmlns:p14="http://schemas.microsoft.com/office/powerpoint/2010/main" val="3828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r>
              <a:rPr lang="en-US" smtClean="0"/>
              <a:t>10/10/2018</a:t>
            </a:r>
            <a:endParaRPr lang="en-GB"/>
          </a:p>
        </p:txBody>
      </p:sp>
      <p:sp>
        <p:nvSpPr>
          <p:cNvPr id="3" name="Footer Placeholder 2"/>
          <p:cNvSpPr txBox="1">
            <a:spLocks noGrp="1"/>
          </p:cNvSpPr>
          <p:nvPr>
            <p:ph type="ftr" sz="quarter" idx="9"/>
          </p:nvPr>
        </p:nvSpPr>
        <p:spPr/>
        <p:txBody>
          <a:bodyPr/>
          <a:lstStyle>
            <a:lvl1pPr>
              <a:defRPr/>
            </a:lvl1pPr>
          </a:lstStyle>
          <a:p>
            <a:pPr lvl="0"/>
            <a:endParaRPr lang="en-GB"/>
          </a:p>
        </p:txBody>
      </p:sp>
      <p:sp>
        <p:nvSpPr>
          <p:cNvPr id="4" name="Slide Number Placeholder 3"/>
          <p:cNvSpPr txBox="1">
            <a:spLocks noGrp="1"/>
          </p:cNvSpPr>
          <p:nvPr>
            <p:ph type="sldNum" sz="quarter" idx="8"/>
          </p:nvPr>
        </p:nvSpPr>
        <p:spPr/>
        <p:txBody>
          <a:bodyPr/>
          <a:lstStyle>
            <a:lvl1pPr>
              <a:defRPr/>
            </a:lvl1pPr>
          </a:lstStyle>
          <a:p>
            <a:pPr lvl="0"/>
            <a:fld id="{E6933EFA-D2D8-4CBA-A50E-9FDF6BDB2385}" type="slidenum">
              <a:t>‹#›</a:t>
            </a:fld>
            <a:endParaRPr lang="en-GB"/>
          </a:p>
        </p:txBody>
      </p:sp>
    </p:spTree>
    <p:extLst>
      <p:ext uri="{BB962C8B-B14F-4D97-AF65-F5344CB8AC3E}">
        <p14:creationId xmlns:p14="http://schemas.microsoft.com/office/powerpoint/2010/main" val="4153274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r>
              <a:rPr lang="en-US" smtClean="0"/>
              <a:t>10/10/2018</a:t>
            </a:r>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36FD6D5B-C2A9-442E-A3E2-0719283719C1}" type="slidenum">
              <a:t>‹#›</a:t>
            </a:fld>
            <a:endParaRPr lang="en-GB"/>
          </a:p>
        </p:txBody>
      </p:sp>
    </p:spTree>
    <p:extLst>
      <p:ext uri="{BB962C8B-B14F-4D97-AF65-F5344CB8AC3E}">
        <p14:creationId xmlns:p14="http://schemas.microsoft.com/office/powerpoint/2010/main" val="28680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r>
              <a:rPr lang="en-US" smtClean="0"/>
              <a:t>10/10/2018</a:t>
            </a:r>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ACAAADD1-9FA4-45B6-B891-1D8F54C2D3BA}" type="slidenum">
              <a:t>‹#›</a:t>
            </a:fld>
            <a:endParaRPr lang="en-GB"/>
          </a:p>
        </p:txBody>
      </p:sp>
    </p:spTree>
    <p:extLst>
      <p:ext uri="{BB962C8B-B14F-4D97-AF65-F5344CB8AC3E}">
        <p14:creationId xmlns:p14="http://schemas.microsoft.com/office/powerpoint/2010/main" val="264764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r>
              <a:rPr lang="en-US" smtClean="0"/>
              <a:t>10/10/2018</a:t>
            </a:r>
            <a:endParaRPr lang="en-GB"/>
          </a:p>
        </p:txBody>
      </p:sp>
      <p:sp>
        <p:nvSpPr>
          <p:cNvPr id="5" name="Footer Placeholder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37FDA7C8-FA13-49C4-9802-384A9CCE868F}"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Title 1"/>
          <p:cNvSpPr txBox="1">
            <a:spLocks noGrp="1"/>
          </p:cNvSpPr>
          <p:nvPr>
            <p:ph type="title"/>
          </p:nvPr>
        </p:nvSpPr>
        <p:spPr>
          <a:xfrm>
            <a:off x="2286000" y="596664"/>
            <a:ext cx="7710485" cy="1325559"/>
          </a:xfrm>
        </p:spPr>
        <p:txBody>
          <a:bodyPr anchorCtr="1"/>
          <a:lstStyle/>
          <a:p>
            <a:pPr lvl="0" algn="ctr"/>
            <a:r>
              <a:rPr lang="en-US" b="1">
                <a:latin typeface="Calibri"/>
              </a:rPr>
              <a:t>STRUCTURAL POLYSACCHRIDE</a:t>
            </a:r>
          </a:p>
        </p:txBody>
      </p:sp>
      <p:sp>
        <p:nvSpPr>
          <p:cNvPr id="3" name="Content Placeholder 2"/>
          <p:cNvSpPr txBox="1">
            <a:spLocks noGrp="1"/>
          </p:cNvSpPr>
          <p:nvPr>
            <p:ph idx="1"/>
          </p:nvPr>
        </p:nvSpPr>
        <p:spPr>
          <a:xfrm>
            <a:off x="838203" y="2481983"/>
            <a:ext cx="10515600" cy="4351336"/>
          </a:xfrm>
        </p:spPr>
        <p:txBody>
          <a:bodyPr anchorCtr="1"/>
          <a:lstStyle/>
          <a:p>
            <a:pPr marL="0" lvl="0" indent="0" algn="ctr">
              <a:buNone/>
            </a:pPr>
            <a:r>
              <a:rPr lang="en-US" b="1" dirty="0"/>
              <a:t>PRESENTED BY</a:t>
            </a:r>
          </a:p>
          <a:p>
            <a:pPr marL="0" lvl="0" indent="0" algn="ctr">
              <a:buNone/>
            </a:pPr>
            <a:r>
              <a:rPr lang="en-US" sz="2400" b="1" dirty="0" smtClean="0"/>
              <a:t>Asif Mirza</a:t>
            </a:r>
          </a:p>
          <a:p>
            <a:pPr marL="0" lvl="0" indent="0" algn="ctr">
              <a:buNone/>
            </a:pPr>
            <a:r>
              <a:rPr lang="en-US" sz="2400" b="1" dirty="0" smtClean="0"/>
              <a:t>Babar Ali</a:t>
            </a:r>
          </a:p>
          <a:p>
            <a:pPr marL="0" lvl="0" indent="0" algn="ctr">
              <a:buNone/>
            </a:pPr>
            <a:r>
              <a:rPr lang="en-US" sz="2400" b="1" dirty="0" err="1" smtClean="0"/>
              <a:t>Sufiyan</a:t>
            </a:r>
            <a:r>
              <a:rPr lang="en-US" sz="2400" b="1" dirty="0" smtClean="0"/>
              <a:t> </a:t>
            </a:r>
          </a:p>
          <a:p>
            <a:pPr marL="0" lvl="0" indent="0" algn="ctr">
              <a:buNone/>
            </a:pPr>
            <a:r>
              <a:rPr lang="en-US" sz="2400" b="1" dirty="0" smtClean="0"/>
              <a:t>M. </a:t>
            </a:r>
            <a:r>
              <a:rPr lang="en-US" sz="2400" b="1" dirty="0" err="1" smtClean="0"/>
              <a:t>Tehseen</a:t>
            </a:r>
            <a:endParaRPr lang="en-US" sz="2400" b="1" dirty="0" smtClean="0"/>
          </a:p>
          <a:p>
            <a:pPr marL="0" lvl="0" indent="0" algn="ctr">
              <a:buNone/>
            </a:pPr>
            <a:r>
              <a:rPr lang="en-US" sz="2400" b="1" dirty="0" err="1" smtClean="0"/>
              <a:t>Shoaib</a:t>
            </a:r>
            <a:r>
              <a:rPr lang="en-US" sz="2400" b="1" dirty="0" smtClean="0"/>
              <a:t> </a:t>
            </a:r>
            <a:r>
              <a:rPr lang="en-US" sz="2400" b="1" dirty="0" err="1" smtClean="0"/>
              <a:t>Shafiq</a:t>
            </a:r>
            <a:endParaRPr lang="en-US" sz="2400" b="1" dirty="0"/>
          </a:p>
          <a:p>
            <a:pPr marL="0" lvl="0" indent="0" algn="ctr">
              <a:buNone/>
            </a:pPr>
            <a:endParaRPr lang="en-US" sz="3200" b="1" dirty="0" smtClean="0"/>
          </a:p>
          <a:p>
            <a:pPr marL="0" lvl="0" indent="0" algn="ctr">
              <a:buNone/>
            </a:pPr>
            <a:r>
              <a:rPr lang="en-US" sz="3200" b="1" dirty="0" smtClean="0"/>
              <a:t>Akhuwat </a:t>
            </a:r>
            <a:r>
              <a:rPr lang="en-US" sz="3200" b="1" dirty="0"/>
              <a:t>F.I.R.S.T</a:t>
            </a:r>
          </a:p>
          <a:p>
            <a:pPr marL="0" lvl="0" indent="0" algn="ctr">
              <a:buNone/>
            </a:pPr>
            <a:endParaRPr lang="en-US" sz="2400" b="1" dirty="0"/>
          </a:p>
          <a:p>
            <a:pPr marL="0" lvl="0" indent="0" algn="ctr">
              <a:buNone/>
            </a:pPr>
            <a:endParaRPr lang="en-US" sz="2400" b="1" dirty="0"/>
          </a:p>
          <a:p>
            <a:pPr marL="0" lvl="0" indent="0" algn="ctr">
              <a:buNone/>
            </a:pPr>
            <a:endParaRPr lang="en-US" sz="2400" b="1" dirty="0"/>
          </a:p>
          <a:p>
            <a:pPr lvl="0" algn="ctr"/>
            <a:endParaRPr lang="en-US" sz="2400" b="1" dirty="0"/>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304796" y="211692"/>
            <a:ext cx="2095503" cy="1998110"/>
          </a:xfrm>
          <a:prstGeom prst="rect">
            <a:avLst/>
          </a:prstGeom>
          <a:noFill/>
          <a:ln>
            <a:noFill/>
          </a:ln>
        </p:spPr>
      </p:pic>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9996485" y="322010"/>
            <a:ext cx="2195510" cy="1926192"/>
          </a:xfrm>
          <a:prstGeom prst="rect">
            <a:avLst/>
          </a:prstGeom>
          <a:noFill/>
          <a:ln>
            <a:noFill/>
          </a:ln>
        </p:spPr>
      </p:pic>
      <p:sp>
        <p:nvSpPr>
          <p:cNvPr id="6" name="Date Placeholder 5"/>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7" name="Slide Number Placeholder 6"/>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FDE9BE-A3E4-4534-A48E-807739BBAD8E}" type="slidenum">
              <a:t>1</a:t>
            </a:fld>
            <a:endParaRPr lang="en-GB" sz="1200" b="0" i="0" u="none" strike="noStrike" kern="1200" cap="none" spc="0" baseline="0">
              <a:solidFill>
                <a:srgbClr val="898989"/>
              </a:solidFill>
              <a:uFillTx/>
              <a:latin typeface="Calibri"/>
            </a:endParaRPr>
          </a:p>
        </p:txBody>
      </p:sp>
      <p:sp>
        <p:nvSpPr>
          <p:cNvPr id="8" name="Date Placeholder 7"/>
          <p:cNvSpPr>
            <a:spLocks noGrp="1"/>
          </p:cNvSpPr>
          <p:nvPr>
            <p:ph type="dt" sz="half" idx="7"/>
          </p:nvPr>
        </p:nvSpPr>
        <p:spPr/>
        <p:txBody>
          <a:bodyPr/>
          <a:lstStyle/>
          <a:p>
            <a:pPr lvl="0"/>
            <a:r>
              <a:rPr lang="en-US" smtClean="0"/>
              <a:t>10/10/2018</a:t>
            </a:r>
            <a:endParaRPr lang="en-GB"/>
          </a:p>
        </p:txBody>
      </p:sp>
      <p:sp>
        <p:nvSpPr>
          <p:cNvPr id="9" name="Slide Number Placeholder 8"/>
          <p:cNvSpPr>
            <a:spLocks noGrp="1"/>
          </p:cNvSpPr>
          <p:nvPr>
            <p:ph type="sldNum" sz="quarter" idx="8"/>
          </p:nvPr>
        </p:nvSpPr>
        <p:spPr/>
        <p:txBody>
          <a:bodyPr/>
          <a:lstStyle/>
          <a:p>
            <a:pPr lvl="0"/>
            <a:fld id="{0A472CA3-27D6-48A9-9BED-4038997C8248}" type="slidenum">
              <a:rPr lang="en-GB" smtClean="0"/>
              <a:t>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p:nvPr>
        </p:nvSpPr>
        <p:spPr>
          <a:xfrm>
            <a:off x="587831" y="381003"/>
            <a:ext cx="10515600" cy="1325559"/>
          </a:xfrm>
        </p:spPr>
        <p:txBody>
          <a:bodyPr/>
          <a:lstStyle/>
          <a:p>
            <a:pPr lvl="0"/>
            <a:r>
              <a:rPr lang="en-US" b="1">
                <a:latin typeface="Calibri"/>
              </a:rPr>
              <a:t>STRUCTURE</a:t>
            </a:r>
          </a:p>
        </p:txBody>
      </p:sp>
      <p:pic>
        <p:nvPicPr>
          <p:cNvPr id="3" name="Picture 6" descr="C:\Users\NAINMOVIEA\Desktop\monomers-for-lignin-structure.jpg">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649516" y="2476496"/>
            <a:ext cx="11048996" cy="2857500"/>
          </a:xfrm>
        </p:spPr>
      </p:pic>
      <p:sp>
        <p:nvSpPr>
          <p:cNvPr id="4" name="Rectangle 4"/>
          <p:cNvSpPr/>
          <p:nvPr/>
        </p:nvSpPr>
        <p:spPr>
          <a:xfrm>
            <a:off x="685800" y="5333996"/>
            <a:ext cx="2590796" cy="1219196"/>
          </a:xfrm>
          <a:prstGeom prst="rect">
            <a:avLst/>
          </a:prstGeom>
          <a:noFill/>
          <a:ln>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Calibri"/>
              </a:rPr>
              <a:t>coumaryl alcohol in grasses and agricultural crops.</a:t>
            </a:r>
          </a:p>
        </p:txBody>
      </p:sp>
      <p:sp>
        <p:nvSpPr>
          <p:cNvPr id="5" name="Rectangle 5"/>
          <p:cNvSpPr/>
          <p:nvPr/>
        </p:nvSpPr>
        <p:spPr>
          <a:xfrm>
            <a:off x="8001000" y="5333996"/>
            <a:ext cx="2590796" cy="1219196"/>
          </a:xfrm>
          <a:prstGeom prst="rect">
            <a:avLst/>
          </a:prstGeom>
          <a:noFill/>
          <a:ln>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Calibri"/>
              </a:rPr>
              <a:t> syringyl in hardwoods</a:t>
            </a:r>
          </a:p>
        </p:txBody>
      </p:sp>
      <p:sp>
        <p:nvSpPr>
          <p:cNvPr id="6" name="Rectangle 6"/>
          <p:cNvSpPr/>
          <p:nvPr/>
        </p:nvSpPr>
        <p:spPr>
          <a:xfrm>
            <a:off x="3962396" y="5333996"/>
            <a:ext cx="2590796" cy="1219196"/>
          </a:xfrm>
          <a:prstGeom prst="rect">
            <a:avLst/>
          </a:prstGeom>
          <a:noFill/>
          <a:ln>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Calibri"/>
              </a:rPr>
              <a:t> coniferyl alcohol dominant in softwoods</a:t>
            </a:r>
          </a:p>
        </p:txBody>
      </p:sp>
      <p:sp>
        <p:nvSpPr>
          <p:cNvPr id="7" name="Rectangle 8"/>
          <p:cNvSpPr/>
          <p:nvPr/>
        </p:nvSpPr>
        <p:spPr>
          <a:xfrm>
            <a:off x="533396" y="1447796"/>
            <a:ext cx="11125203" cy="838203"/>
          </a:xfrm>
          <a:prstGeom prst="rect">
            <a:avLst/>
          </a:prstGeom>
          <a:noFill/>
          <a:ln>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Calibri"/>
              </a:rPr>
              <a:t>lignin structure is composed of up to three different phenyl propane monomers such as coniferyl alcohol, syringyl alcohol and coumaryl alcohol</a:t>
            </a:r>
          </a:p>
        </p:txBody>
      </p:sp>
      <p:sp>
        <p:nvSpPr>
          <p:cNvPr id="8" name="Date Placeholder 7"/>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9" name="Slide Number Placeholder 8"/>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4A973EF-8BB9-4AED-9FDF-EF9F14549549}" type="slidenum">
              <a:t>10</a:t>
            </a:fld>
            <a:endParaRPr lang="en-GB" sz="1200" b="0" i="0" u="none" strike="noStrike" kern="1200" cap="none" spc="0" baseline="0">
              <a:solidFill>
                <a:srgbClr val="898989"/>
              </a:solidFill>
              <a:uFillTx/>
              <a:latin typeface="Calibri"/>
            </a:endParaRPr>
          </a:p>
        </p:txBody>
      </p:sp>
      <p:sp>
        <p:nvSpPr>
          <p:cNvPr id="10" name="Date Placeholder 9"/>
          <p:cNvSpPr>
            <a:spLocks noGrp="1"/>
          </p:cNvSpPr>
          <p:nvPr>
            <p:ph type="dt" sz="half" idx="7"/>
          </p:nvPr>
        </p:nvSpPr>
        <p:spPr/>
        <p:txBody>
          <a:bodyPr/>
          <a:lstStyle/>
          <a:p>
            <a:pPr lvl="0"/>
            <a:r>
              <a:rPr lang="en-US" smtClean="0"/>
              <a:t>10/10/2018</a:t>
            </a:r>
            <a:endParaRPr lang="en-GB"/>
          </a:p>
        </p:txBody>
      </p:sp>
      <p:sp>
        <p:nvSpPr>
          <p:cNvPr id="11" name="Slide Number Placeholder 10"/>
          <p:cNvSpPr>
            <a:spLocks noGrp="1"/>
          </p:cNvSpPr>
          <p:nvPr>
            <p:ph type="sldNum" sz="quarter" idx="8"/>
          </p:nvPr>
        </p:nvSpPr>
        <p:spPr>
          <a:xfrm>
            <a:off x="1384613" y="3540117"/>
            <a:ext cx="2743200" cy="365129"/>
          </a:xfrm>
        </p:spPr>
        <p:txBody>
          <a:bodyPr/>
          <a:lstStyle/>
          <a:p>
            <a:pPr lvl="0"/>
            <a:fld id="{0A472CA3-27D6-48A9-9BED-4038997C8248}" type="slidenum">
              <a:rPr lang="en-GB" smtClean="0"/>
              <a:t>10</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Lignin Linkage</a:t>
            </a:r>
            <a:endParaRPr lang="en-US" b="1" dirty="0">
              <a:latin typeface="+mn-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2" y="2159000"/>
            <a:ext cx="9956797" cy="3937000"/>
          </a:xfrm>
        </p:spPr>
      </p:pic>
      <p:sp>
        <p:nvSpPr>
          <p:cNvPr id="4" name="Date Placeholder 3"/>
          <p:cNvSpPr>
            <a:spLocks noGrp="1"/>
          </p:cNvSpPr>
          <p:nvPr>
            <p:ph type="dt" sz="half" idx="7"/>
          </p:nvPr>
        </p:nvSpPr>
        <p:spPr/>
        <p:txBody>
          <a:bodyPr/>
          <a:lstStyle/>
          <a:p>
            <a:pPr lvl="0"/>
            <a:r>
              <a:rPr lang="en-US" smtClean="0"/>
              <a:t>10/10/2018</a:t>
            </a:r>
            <a:endParaRPr lang="en-GB"/>
          </a:p>
        </p:txBody>
      </p:sp>
      <p:sp>
        <p:nvSpPr>
          <p:cNvPr id="5" name="Slide Number Placeholder 4"/>
          <p:cNvSpPr>
            <a:spLocks noGrp="1"/>
          </p:cNvSpPr>
          <p:nvPr>
            <p:ph type="sldNum" sz="quarter" idx="8"/>
          </p:nvPr>
        </p:nvSpPr>
        <p:spPr/>
        <p:txBody>
          <a:bodyPr/>
          <a:lstStyle/>
          <a:p>
            <a:pPr lvl="0"/>
            <a:fld id="{0A472CA3-27D6-48A9-9BED-4038997C8248}" type="slidenum">
              <a:rPr lang="en-US" smtClean="0"/>
              <a:t>11</a:t>
            </a:fld>
            <a:endParaRPr lang="en-US"/>
          </a:p>
        </p:txBody>
      </p:sp>
    </p:spTree>
    <p:extLst>
      <p:ext uri="{BB962C8B-B14F-4D97-AF65-F5344CB8AC3E}">
        <p14:creationId xmlns:p14="http://schemas.microsoft.com/office/powerpoint/2010/main" val="128728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239435" y="1066803"/>
            <a:ext cx="6364565" cy="4800600"/>
          </a:xfrm>
        </p:spPr>
        <p:txBody>
          <a:bodyPr/>
          <a:lstStyle/>
          <a:p>
            <a:pPr marL="0" lvl="0" indent="0">
              <a:lnSpc>
                <a:spcPct val="100000"/>
              </a:lnSpc>
              <a:buNone/>
            </a:pPr>
            <a:r>
              <a:rPr lang="en-US" sz="4400" b="1" kern="0" dirty="0" smtClean="0"/>
              <a:t>Example</a:t>
            </a:r>
            <a:r>
              <a:rPr lang="en-US" sz="4400" b="1" kern="0" dirty="0"/>
              <a:t>: </a:t>
            </a:r>
            <a:endParaRPr lang="en-US" sz="4400" b="1" kern="0" dirty="0" smtClean="0"/>
          </a:p>
          <a:p>
            <a:pPr marL="0" lvl="0" indent="0">
              <a:lnSpc>
                <a:spcPct val="100000"/>
              </a:lnSpc>
              <a:buNone/>
            </a:pPr>
            <a:endParaRPr lang="en-US" sz="4400" b="1" kern="0" dirty="0"/>
          </a:p>
          <a:p>
            <a:pPr marL="731520" lvl="0" indent="-731520">
              <a:lnSpc>
                <a:spcPct val="100000"/>
              </a:lnSpc>
              <a:spcBef>
                <a:spcPts val="0"/>
              </a:spcBef>
              <a:buFont typeface="Wingdings" pitchFamily="2"/>
              <a:buChar char="Ø"/>
            </a:pPr>
            <a:r>
              <a:rPr lang="en-US" sz="2400" b="1" kern="0" dirty="0"/>
              <a:t>An aspen is a lignin</a:t>
            </a:r>
            <a:r>
              <a:rPr lang="en-US" sz="2400" b="1" kern="0" baseline="30000" dirty="0"/>
              <a:t> </a:t>
            </a:r>
            <a:r>
              <a:rPr lang="en-US" sz="2400" b="1" kern="0" dirty="0"/>
              <a:t> have 63.4% carbon, 5.9% hydrogen, 0.7% ash (mineral components), and 30% oxygen.</a:t>
            </a:r>
          </a:p>
          <a:p>
            <a:pPr marL="0" lvl="0" indent="0">
              <a:lnSpc>
                <a:spcPct val="100000"/>
              </a:lnSpc>
              <a:spcBef>
                <a:spcPts val="0"/>
              </a:spcBef>
              <a:buNone/>
            </a:pPr>
            <a:r>
              <a:rPr lang="en-US" sz="2400" b="1" kern="0" dirty="0"/>
              <a:t>           </a:t>
            </a:r>
            <a:r>
              <a:rPr lang="en-US" sz="3200" b="1" kern="0" dirty="0"/>
              <a:t>Formula:</a:t>
            </a:r>
          </a:p>
          <a:p>
            <a:pPr marL="0" lvl="0" indent="0">
              <a:lnSpc>
                <a:spcPct val="100000"/>
              </a:lnSpc>
              <a:spcBef>
                <a:spcPts val="0"/>
              </a:spcBef>
              <a:buNone/>
            </a:pPr>
            <a:r>
              <a:rPr lang="en-US" sz="2400" b="1" kern="0" dirty="0"/>
              <a:t>          (C</a:t>
            </a:r>
            <a:r>
              <a:rPr lang="en-US" sz="2400" b="1" kern="0" baseline="-25000" dirty="0"/>
              <a:t>31</a:t>
            </a:r>
            <a:r>
              <a:rPr lang="en-US" sz="2400" b="1" kern="0" dirty="0"/>
              <a:t>H</a:t>
            </a:r>
            <a:r>
              <a:rPr lang="en-US" sz="2400" b="1" kern="0" baseline="-25000" dirty="0"/>
              <a:t>34</a:t>
            </a:r>
            <a:r>
              <a:rPr lang="en-US" sz="2400" b="1" kern="0" dirty="0"/>
              <a:t>O</a:t>
            </a:r>
            <a:r>
              <a:rPr lang="en-US" sz="2400" b="1" kern="0" baseline="-25000" dirty="0"/>
              <a:t>11</a:t>
            </a:r>
            <a:r>
              <a:rPr lang="en-US" sz="2400" b="1" kern="0" dirty="0"/>
              <a:t>)</a:t>
            </a:r>
            <a:r>
              <a:rPr lang="en-US" sz="2400" b="1" kern="0" baseline="-25000" dirty="0"/>
              <a:t>n</a:t>
            </a:r>
            <a:r>
              <a:rPr lang="en-US" sz="2400" b="1" kern="0" dirty="0"/>
              <a:t>.</a:t>
            </a:r>
            <a:endParaRPr lang="en-GB" sz="2400" b="1" kern="0" dirty="0"/>
          </a:p>
        </p:txBody>
      </p:sp>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3E72346-C3F5-4152-A804-47D7E6747CE8}" type="slidenum">
              <a:t>12</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12</a:t>
            </a:fld>
            <a:endParaRPr lang="en-GB"/>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49" y="577855"/>
            <a:ext cx="5403853" cy="57784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a:spLocks noGrp="1"/>
          </p:cNvSpPr>
          <p:nvPr>
            <p:ph type="title"/>
          </p:nvPr>
        </p:nvSpPr>
        <p:spPr>
          <a:xfrm>
            <a:off x="685800" y="8586"/>
            <a:ext cx="10515600" cy="1325559"/>
          </a:xfrm>
        </p:spPr>
        <p:txBody>
          <a:bodyPr/>
          <a:lstStyle/>
          <a:p>
            <a:pPr lvl="0"/>
            <a:r>
              <a:rPr lang="en-US" b="1">
                <a:latin typeface="Calibri"/>
              </a:rPr>
              <a:t>FUNCTIONS</a:t>
            </a:r>
          </a:p>
        </p:txBody>
      </p:sp>
      <p:sp>
        <p:nvSpPr>
          <p:cNvPr id="3" name="Content Placeholder 2"/>
          <p:cNvSpPr txBox="1">
            <a:spLocks noGrp="1"/>
          </p:cNvSpPr>
          <p:nvPr>
            <p:ph idx="1"/>
          </p:nvPr>
        </p:nvSpPr>
        <p:spPr>
          <a:xfrm>
            <a:off x="609603" y="1219196"/>
            <a:ext cx="10515600" cy="5105396"/>
          </a:xfrm>
        </p:spPr>
        <p:txBody>
          <a:bodyPr/>
          <a:lstStyle/>
          <a:p>
            <a:pPr marL="731520" lvl="0" indent="-731520">
              <a:spcBef>
                <a:spcPts val="600"/>
              </a:spcBef>
              <a:spcAft>
                <a:spcPts val="1200"/>
              </a:spcAft>
              <a:buFont typeface="Wingdings" pitchFamily="2"/>
              <a:buChar char="Ø"/>
            </a:pPr>
            <a:r>
              <a:rPr lang="en-US" sz="2400" b="1"/>
              <a:t>It is responsible for providing construction of plants as like grasses, bushes and rigid trees. </a:t>
            </a:r>
          </a:p>
          <a:p>
            <a:pPr marL="731520" lvl="0" indent="-731520">
              <a:spcBef>
                <a:spcPts val="600"/>
              </a:spcBef>
              <a:spcAft>
                <a:spcPts val="1200"/>
              </a:spcAft>
              <a:buFont typeface="Wingdings" pitchFamily="2"/>
              <a:buChar char="Ø"/>
            </a:pPr>
            <a:r>
              <a:rPr lang="en-US" sz="2400" b="1"/>
              <a:t>The lignin in plants is less hydrophilic compare to cellulose hence it prevents the absorption of water.</a:t>
            </a:r>
          </a:p>
          <a:p>
            <a:pPr marL="731520" lvl="0" indent="-731520">
              <a:spcBef>
                <a:spcPts val="600"/>
              </a:spcBef>
              <a:spcAft>
                <a:spcPts val="1200"/>
              </a:spcAft>
              <a:buFont typeface="Wingdings" pitchFamily="2"/>
              <a:buChar char="Ø"/>
            </a:pPr>
            <a:r>
              <a:rPr lang="en-US" sz="2400" b="1"/>
              <a:t>The lignin in plants also works as a barrier against attack by insects and fungi.</a:t>
            </a:r>
          </a:p>
          <a:p>
            <a:pPr marL="731520" lvl="0" indent="-731520">
              <a:spcBef>
                <a:spcPts val="600"/>
              </a:spcBef>
              <a:spcAft>
                <a:spcPts val="1200"/>
              </a:spcAft>
              <a:buFont typeface="Wingdings" pitchFamily="2"/>
              <a:buChar char="Ø"/>
            </a:pPr>
            <a:r>
              <a:rPr lang="en-GB" sz="2400" b="1"/>
              <a:t> Supportive agent → mechanical strength</a:t>
            </a:r>
          </a:p>
          <a:p>
            <a:pPr marL="731520" lvl="0" indent="-731520">
              <a:lnSpc>
                <a:spcPct val="100000"/>
              </a:lnSpc>
              <a:spcBef>
                <a:spcPts val="600"/>
              </a:spcBef>
              <a:spcAft>
                <a:spcPts val="1200"/>
              </a:spcAft>
              <a:buFont typeface="Wingdings" pitchFamily="2"/>
              <a:buChar char="Ø"/>
            </a:pPr>
            <a:r>
              <a:rPr lang="en-GB" sz="2400" b="1"/>
              <a:t> Antioxidant → protection</a:t>
            </a:r>
          </a:p>
          <a:p>
            <a:pPr marL="731520" lvl="0" indent="-731520">
              <a:lnSpc>
                <a:spcPct val="100000"/>
              </a:lnSpc>
              <a:spcBef>
                <a:spcPts val="600"/>
              </a:spcBef>
              <a:spcAft>
                <a:spcPts val="1200"/>
              </a:spcAft>
              <a:buFont typeface="Wingdings" pitchFamily="2"/>
              <a:buChar char="Ø"/>
            </a:pPr>
            <a:r>
              <a:rPr lang="en-GB" sz="2400" b="1"/>
              <a:t>Cross linker → cross link carbohydrates</a:t>
            </a:r>
            <a:endParaRPr lang="en-US" sz="2400" b="1"/>
          </a:p>
          <a:p>
            <a:pPr marL="731520" lvl="0" indent="-731520">
              <a:lnSpc>
                <a:spcPct val="100000"/>
              </a:lnSpc>
              <a:spcBef>
                <a:spcPts val="600"/>
              </a:spcBef>
              <a:spcAft>
                <a:spcPts val="1200"/>
              </a:spcAft>
              <a:buFont typeface="Wingdings" pitchFamily="2"/>
              <a:buChar char="Ø"/>
            </a:pPr>
            <a:r>
              <a:rPr lang="en-US" b="1"/>
              <a:t>Commercial </a:t>
            </a:r>
            <a:r>
              <a:rPr lang="en-US" b="1" i="1"/>
              <a:t>use of Lignin</a:t>
            </a:r>
            <a:r>
              <a:rPr lang="en-US" sz="2400" b="1"/>
              <a:t>: It can be utilized in many industries such as pulp &amp; paper, agriculture and construction</a:t>
            </a:r>
          </a:p>
          <a:p>
            <a:pPr marL="731520" lvl="0" indent="-731520">
              <a:spcBef>
                <a:spcPts val="600"/>
              </a:spcBef>
              <a:spcAft>
                <a:spcPts val="1200"/>
              </a:spcAft>
              <a:buFont typeface="Wingdings" pitchFamily="2"/>
              <a:buChar char="Ø"/>
            </a:pPr>
            <a:endParaRPr lang="en-US" sz="2400"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4F9EDA-C3B0-4920-8541-6146CCFE3ED5}" type="slidenum">
              <a:t>13</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a:latin typeface="Calibri"/>
              </a:rPr>
              <a:t>Dextran</a:t>
            </a:r>
          </a:p>
        </p:txBody>
      </p:sp>
      <p:sp>
        <p:nvSpPr>
          <p:cNvPr id="3" name="Content Placeholder 2"/>
          <p:cNvSpPr txBox="1">
            <a:spLocks noGrp="1"/>
          </p:cNvSpPr>
          <p:nvPr>
            <p:ph idx="1"/>
          </p:nvPr>
        </p:nvSpPr>
        <p:spPr/>
        <p:txBody>
          <a:bodyPr/>
          <a:lstStyle/>
          <a:p>
            <a:pPr marL="731520" lvl="0" indent="-731520">
              <a:lnSpc>
                <a:spcPct val="100000"/>
              </a:lnSpc>
              <a:spcBef>
                <a:spcPts val="1200"/>
              </a:spcBef>
              <a:spcAft>
                <a:spcPts val="1200"/>
              </a:spcAft>
              <a:buFont typeface="Wingdings" pitchFamily="2"/>
              <a:buChar char="Ø"/>
            </a:pPr>
            <a:r>
              <a:rPr lang="en-US" sz="2400" b="1"/>
              <a:t>Dextron is structural polysacchride.</a:t>
            </a:r>
          </a:p>
          <a:p>
            <a:pPr marL="731520" lvl="0" indent="-731520">
              <a:lnSpc>
                <a:spcPct val="100000"/>
              </a:lnSpc>
              <a:spcBef>
                <a:spcPts val="1200"/>
              </a:spcBef>
              <a:spcAft>
                <a:spcPts val="1200"/>
              </a:spcAft>
              <a:buFont typeface="Wingdings" pitchFamily="2"/>
              <a:buChar char="Ø"/>
            </a:pPr>
            <a:r>
              <a:rPr lang="en-US" sz="2400" b="1"/>
              <a:t>These polysaccharide are formed when leuconostoc  mesenteroides and some other microorganism are grown in sucrose solution.</a:t>
            </a:r>
          </a:p>
          <a:p>
            <a:pPr marL="731520" lvl="0" indent="-731520">
              <a:lnSpc>
                <a:spcPct val="100000"/>
              </a:lnSpc>
              <a:spcBef>
                <a:spcPts val="1200"/>
              </a:spcBef>
              <a:spcAft>
                <a:spcPts val="1200"/>
              </a:spcAft>
              <a:buFont typeface="Wingdings" pitchFamily="2"/>
              <a:buChar char="Ø"/>
            </a:pPr>
            <a:r>
              <a:rPr lang="en-US" sz="2400" b="1"/>
              <a:t>The dextran molecule have different size, some having a molecular weight up to 40,00000.</a:t>
            </a:r>
          </a:p>
          <a:p>
            <a:pPr marL="731520" lvl="0" indent="-731520">
              <a:lnSpc>
                <a:spcPct val="100000"/>
              </a:lnSpc>
              <a:spcBef>
                <a:spcPts val="1200"/>
              </a:spcBef>
              <a:spcAft>
                <a:spcPts val="1200"/>
              </a:spcAft>
              <a:buFont typeface="Wingdings" pitchFamily="2"/>
              <a:buChar char="Ø"/>
            </a:pPr>
            <a:r>
              <a:rPr lang="en-US" sz="2400" b="1"/>
              <a:t>Their solution are highly viscous.</a:t>
            </a:r>
          </a:p>
          <a:p>
            <a:pPr marL="731520" lvl="0" indent="-731520">
              <a:lnSpc>
                <a:spcPct val="100000"/>
              </a:lnSpc>
              <a:spcBef>
                <a:spcPts val="1200"/>
              </a:spcBef>
              <a:spcAft>
                <a:spcPts val="1200"/>
              </a:spcAft>
              <a:buFont typeface="Wingdings" pitchFamily="2"/>
              <a:buChar char="Ø"/>
            </a:pPr>
            <a:endParaRPr lang="en-US" sz="2400"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D0F1C9-C719-47E1-891D-82ABDD838C53}" type="slidenum">
              <a:t>14</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Calibri"/>
              </a:rPr>
              <a:t>STRUCTURE</a:t>
            </a:r>
          </a:p>
        </p:txBody>
      </p:sp>
      <p:sp>
        <p:nvSpPr>
          <p:cNvPr id="3" name="Content Placeholder 2"/>
          <p:cNvSpPr txBox="1">
            <a:spLocks noGrp="1"/>
          </p:cNvSpPr>
          <p:nvPr>
            <p:ph idx="1"/>
          </p:nvPr>
        </p:nvSpPr>
        <p:spPr/>
        <p:txBody>
          <a:bodyPr/>
          <a:lstStyle/>
          <a:p>
            <a:pPr marL="731520" lvl="0" indent="-731520">
              <a:lnSpc>
                <a:spcPct val="100000"/>
              </a:lnSpc>
              <a:spcBef>
                <a:spcPts val="1200"/>
              </a:spcBef>
              <a:spcAft>
                <a:spcPts val="1200"/>
              </a:spcAft>
              <a:buFont typeface="Wingdings" pitchFamily="2"/>
              <a:buChar char="Ø"/>
            </a:pPr>
            <a:r>
              <a:rPr lang="en-US" sz="2400" b="1"/>
              <a:t>Dextran is complex branched glucon (polysaccharides derived from the condensation of glucose)</a:t>
            </a:r>
          </a:p>
          <a:p>
            <a:pPr marL="731520" lvl="0" indent="-731520">
              <a:lnSpc>
                <a:spcPct val="100000"/>
              </a:lnSpc>
              <a:spcBef>
                <a:spcPts val="1200"/>
              </a:spcBef>
              <a:spcAft>
                <a:spcPts val="1200"/>
              </a:spcAft>
              <a:buFont typeface="Wingdings" pitchFamily="2"/>
              <a:buChar char="Ø"/>
            </a:pPr>
            <a:r>
              <a:rPr lang="en-US" sz="2400" b="1"/>
              <a:t>Dextran chains are of varying length (From 3 to 2000 kiloDalton)</a:t>
            </a:r>
          </a:p>
          <a:p>
            <a:pPr marL="731520" lvl="0" indent="-731520">
              <a:lnSpc>
                <a:spcPct val="100000"/>
              </a:lnSpc>
              <a:spcBef>
                <a:spcPts val="1200"/>
              </a:spcBef>
              <a:spcAft>
                <a:spcPts val="1200"/>
              </a:spcAft>
              <a:buFont typeface="Wingdings" pitchFamily="2"/>
              <a:buChar char="Ø"/>
            </a:pPr>
            <a:r>
              <a:rPr lang="en-US" sz="2400" b="1"/>
              <a:t>The polymer main chain consist of alpha 1-6 glycosidic linkage between glucose monomer, with branch from alpha 1-3 linkages.</a:t>
            </a:r>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FF2BB8F-C52A-4C14-A9FF-8E1277B27ADC}" type="slidenum">
              <a:t>15</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l-GR"/>
              <a:t>α</a:t>
            </a:r>
            <a:r>
              <a:rPr lang="en-US"/>
              <a:t> 1-3 and </a:t>
            </a:r>
            <a:r>
              <a:rPr lang="el-GR"/>
              <a:t>α</a:t>
            </a:r>
            <a:r>
              <a:rPr lang="en-US"/>
              <a:t> 1-6 linkage</a:t>
            </a:r>
          </a:p>
        </p:txBody>
      </p:sp>
      <p:pic>
        <p:nvPicPr>
          <p:cNvPr id="3" name="Content Placeholder 3" descr="abc.png">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625602" y="1904996"/>
            <a:ext cx="8940802" cy="4190996"/>
          </a:xfrm>
        </p:spPr>
      </p:pic>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9F0531-26B7-49C3-AE62-D49DB544D533}" type="slidenum">
              <a:t>16</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Calibri"/>
              </a:rPr>
              <a:t>PROPERTIES </a:t>
            </a:r>
          </a:p>
        </p:txBody>
      </p:sp>
      <p:sp>
        <p:nvSpPr>
          <p:cNvPr id="3" name="Content Placeholder 2"/>
          <p:cNvSpPr txBox="1">
            <a:spLocks noGrp="1"/>
          </p:cNvSpPr>
          <p:nvPr>
            <p:ph idx="1"/>
          </p:nvPr>
        </p:nvSpPr>
        <p:spPr>
          <a:xfrm>
            <a:off x="838203" y="1897059"/>
            <a:ext cx="10515600" cy="4351336"/>
          </a:xfrm>
        </p:spPr>
        <p:txBody>
          <a:bodyPr/>
          <a:lstStyle/>
          <a:p>
            <a:pPr marL="731520" lvl="0" indent="-731520">
              <a:lnSpc>
                <a:spcPct val="100000"/>
              </a:lnSpc>
              <a:spcBef>
                <a:spcPts val="1200"/>
              </a:spcBef>
              <a:spcAft>
                <a:spcPts val="1200"/>
              </a:spcAft>
              <a:buNone/>
            </a:pPr>
            <a:r>
              <a:rPr lang="en-US" sz="2400" b="1"/>
              <a:t>    The versatile use of dextran products relate to favourable properties.</a:t>
            </a:r>
          </a:p>
          <a:p>
            <a:pPr marL="731520" lvl="0" indent="-731520">
              <a:lnSpc>
                <a:spcPct val="100000"/>
              </a:lnSpc>
              <a:spcBef>
                <a:spcPts val="1200"/>
              </a:spcBef>
              <a:spcAft>
                <a:spcPts val="1200"/>
              </a:spcAft>
              <a:buFont typeface="Wingdings" pitchFamily="2"/>
              <a:buChar char="Ø"/>
            </a:pPr>
            <a:r>
              <a:rPr lang="en-US" sz="2400" b="1"/>
              <a:t>Dextran is neutral and water soluble.</a:t>
            </a:r>
          </a:p>
          <a:p>
            <a:pPr marL="731520" lvl="0" indent="-731520">
              <a:lnSpc>
                <a:spcPct val="100000"/>
              </a:lnSpc>
              <a:spcBef>
                <a:spcPts val="1200"/>
              </a:spcBef>
              <a:spcAft>
                <a:spcPts val="1200"/>
              </a:spcAft>
              <a:buFont typeface="Wingdings" pitchFamily="2"/>
              <a:buChar char="Ø"/>
            </a:pPr>
            <a:r>
              <a:rPr lang="en-US" sz="2400" b="1"/>
              <a:t>Dextran is easily filtered.</a:t>
            </a:r>
          </a:p>
          <a:p>
            <a:pPr marL="731520" lvl="0" indent="-731520">
              <a:lnSpc>
                <a:spcPct val="100000"/>
              </a:lnSpc>
              <a:spcBef>
                <a:spcPts val="1200"/>
              </a:spcBef>
              <a:spcAft>
                <a:spcPts val="1200"/>
              </a:spcAft>
              <a:buFont typeface="Wingdings" pitchFamily="2"/>
              <a:buChar char="Ø"/>
            </a:pPr>
            <a:r>
              <a:rPr lang="en-US" sz="2400" b="1"/>
              <a:t>Dextran is bio-compatible.</a:t>
            </a:r>
          </a:p>
          <a:p>
            <a:pPr marL="731520" lvl="0" indent="-731520">
              <a:lnSpc>
                <a:spcPct val="100000"/>
              </a:lnSpc>
              <a:spcBef>
                <a:spcPts val="1200"/>
              </a:spcBef>
              <a:spcAft>
                <a:spcPts val="1200"/>
              </a:spcAft>
              <a:buFont typeface="Wingdings" pitchFamily="2"/>
              <a:buChar char="Ø"/>
            </a:pPr>
            <a:r>
              <a:rPr lang="en-US" sz="2400" b="1"/>
              <a:t>It is bio degderable.</a:t>
            </a:r>
          </a:p>
          <a:p>
            <a:pPr marL="731520" lvl="0" indent="-731520">
              <a:lnSpc>
                <a:spcPct val="100000"/>
              </a:lnSpc>
              <a:spcBef>
                <a:spcPts val="1200"/>
              </a:spcBef>
              <a:spcAft>
                <a:spcPts val="1200"/>
              </a:spcAft>
              <a:buFont typeface="Wingdings" pitchFamily="2"/>
              <a:buChar char="Ø"/>
            </a:pPr>
            <a:r>
              <a:rPr lang="en-US" sz="2400" b="1"/>
              <a:t>Dextran is stable for more than 5 years.</a:t>
            </a:r>
          </a:p>
          <a:p>
            <a:pPr marL="731520" lvl="0" indent="-731520">
              <a:lnSpc>
                <a:spcPct val="100000"/>
              </a:lnSpc>
              <a:spcBef>
                <a:spcPts val="1200"/>
              </a:spcBef>
              <a:spcAft>
                <a:spcPts val="1200"/>
              </a:spcAft>
              <a:buNone/>
            </a:pPr>
            <a:endParaRPr lang="en-US" sz="2400"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278B2A-66B5-4483-B862-DA1A007921F9}" type="slidenum">
              <a:t>17</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Calibri"/>
              </a:rPr>
              <a:t>USES</a:t>
            </a:r>
          </a:p>
        </p:txBody>
      </p:sp>
      <p:sp>
        <p:nvSpPr>
          <p:cNvPr id="3" name="Content Placeholder 2"/>
          <p:cNvSpPr txBox="1">
            <a:spLocks noGrp="1"/>
          </p:cNvSpPr>
          <p:nvPr>
            <p:ph idx="1"/>
          </p:nvPr>
        </p:nvSpPr>
        <p:spPr/>
        <p:txBody>
          <a:bodyPr/>
          <a:lstStyle/>
          <a:p>
            <a:pPr marL="731520" lvl="0" indent="-731520">
              <a:lnSpc>
                <a:spcPct val="100000"/>
              </a:lnSpc>
              <a:spcBef>
                <a:spcPts val="1200"/>
              </a:spcBef>
              <a:spcAft>
                <a:spcPts val="1200"/>
              </a:spcAft>
              <a:buFont typeface="Wingdings" pitchFamily="2"/>
              <a:buChar char="Ø"/>
            </a:pPr>
            <a:r>
              <a:rPr lang="en-US" sz="2400" b="1" dirty="0"/>
              <a:t>Dextran are use in medicine as plasma substitute are extender in the treatment of hypovolemic shock (decrease volume of blood circulating  plasma) that can result from injury and other causes of bleedings.</a:t>
            </a:r>
          </a:p>
          <a:p>
            <a:pPr marL="731520" lvl="0" indent="-731520">
              <a:lnSpc>
                <a:spcPct val="100000"/>
              </a:lnSpc>
              <a:spcBef>
                <a:spcPts val="1200"/>
              </a:spcBef>
              <a:spcAft>
                <a:spcPts val="1200"/>
              </a:spcAft>
              <a:buFont typeface="Wingdings" pitchFamily="2"/>
              <a:buChar char="Ø"/>
            </a:pPr>
            <a:r>
              <a:rPr lang="en-US" sz="2400" b="1" dirty="0"/>
              <a:t>It is used in some eye drops as a lubricants.</a:t>
            </a:r>
          </a:p>
          <a:p>
            <a:pPr marL="731520" lvl="0" indent="-731520">
              <a:lnSpc>
                <a:spcPct val="100000"/>
              </a:lnSpc>
              <a:spcBef>
                <a:spcPts val="1200"/>
              </a:spcBef>
              <a:spcAft>
                <a:spcPts val="1200"/>
              </a:spcAft>
              <a:buFont typeface="Wingdings" pitchFamily="2"/>
              <a:buChar char="Ø"/>
            </a:pPr>
            <a:r>
              <a:rPr lang="en-US" sz="2400" b="1" dirty="0"/>
              <a:t>Dextran is used  in osmotic stress techniques for applying osmotic pressure to biological molecule.</a:t>
            </a:r>
          </a:p>
          <a:p>
            <a:pPr marL="731520" lvl="0" indent="-731520">
              <a:lnSpc>
                <a:spcPct val="100000"/>
              </a:lnSpc>
              <a:spcBef>
                <a:spcPts val="1200"/>
              </a:spcBef>
              <a:spcAft>
                <a:spcPts val="1200"/>
              </a:spcAft>
              <a:buFont typeface="Wingdings" pitchFamily="2"/>
              <a:buChar char="Ø"/>
            </a:pPr>
            <a:endParaRPr lang="en-US" sz="2400" b="1" dirty="0"/>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78DC1B-7178-4059-B0C9-E6905DAB770B}" type="slidenum">
              <a:t>18</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18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2"/>
          <p:cNvSpPr txBox="1">
            <a:spLocks noGrp="1"/>
          </p:cNvSpPr>
          <p:nvPr>
            <p:ph type="ctrTitle"/>
          </p:nvPr>
        </p:nvSpPr>
        <p:spPr>
          <a:xfrm>
            <a:off x="-761996" y="152403"/>
            <a:ext cx="7848596" cy="1094509"/>
          </a:xfrm>
        </p:spPr>
        <p:txBody>
          <a:bodyPr/>
          <a:lstStyle/>
          <a:p>
            <a:pPr lvl="0" algn="l"/>
            <a:r>
              <a:rPr lang="en-US" b="1" dirty="0">
                <a:latin typeface="Calibri"/>
              </a:rPr>
              <a:t>CHITIN</a:t>
            </a:r>
            <a:endParaRPr lang="en-US" b="1" dirty="0"/>
          </a:p>
        </p:txBody>
      </p:sp>
      <p:sp>
        <p:nvSpPr>
          <p:cNvPr id="3" name="Subtitle 3"/>
          <p:cNvSpPr txBox="1">
            <a:spLocks noGrp="1"/>
          </p:cNvSpPr>
          <p:nvPr>
            <p:ph type="subTitle" idx="1"/>
          </p:nvPr>
        </p:nvSpPr>
        <p:spPr>
          <a:xfrm>
            <a:off x="228600" y="1676396"/>
            <a:ext cx="12191996" cy="4876806"/>
          </a:xfrm>
        </p:spPr>
        <p:txBody>
          <a:bodyPr/>
          <a:lstStyle/>
          <a:p>
            <a:pPr marL="731520" lvl="0" indent="-731520" algn="just">
              <a:lnSpc>
                <a:spcPct val="100000"/>
              </a:lnSpc>
              <a:spcBef>
                <a:spcPts val="600"/>
              </a:spcBef>
              <a:spcAft>
                <a:spcPts val="600"/>
              </a:spcAft>
              <a:buFont typeface="Wingdings" pitchFamily="2"/>
              <a:buChar char="Ø"/>
            </a:pPr>
            <a:r>
              <a:rPr lang="en-US" b="1" dirty="0"/>
              <a:t>It is long chain polymer of N- acetyleglucosamine.</a:t>
            </a:r>
          </a:p>
          <a:p>
            <a:pPr marL="731520" lvl="0" indent="-731520" algn="just">
              <a:lnSpc>
                <a:spcPct val="100000"/>
              </a:lnSpc>
              <a:spcBef>
                <a:spcPts val="600"/>
              </a:spcBef>
              <a:spcAft>
                <a:spcPts val="600"/>
              </a:spcAft>
              <a:buFont typeface="Wingdings" pitchFamily="2"/>
              <a:buChar char="Ø"/>
            </a:pPr>
            <a:r>
              <a:rPr lang="en-US" b="1" dirty="0"/>
              <a:t>N- acetylegulosamine is a derrivative of glucose.</a:t>
            </a:r>
          </a:p>
          <a:p>
            <a:pPr marL="731520" lvl="0" indent="-731520" algn="just">
              <a:lnSpc>
                <a:spcPct val="100000"/>
              </a:lnSpc>
              <a:spcBef>
                <a:spcPts val="600"/>
              </a:spcBef>
              <a:spcAft>
                <a:spcPts val="600"/>
              </a:spcAft>
              <a:buFont typeface="Wingdings" pitchFamily="2"/>
              <a:buChar char="Ø"/>
            </a:pPr>
            <a:r>
              <a:rPr lang="en-US" b="1" dirty="0"/>
              <a:t>Chitin is also well known because it is a primary component of arthopod exo skeleton.</a:t>
            </a:r>
          </a:p>
          <a:p>
            <a:pPr lvl="0" algn="just">
              <a:lnSpc>
                <a:spcPct val="100000"/>
              </a:lnSpc>
              <a:spcBef>
                <a:spcPts val="600"/>
              </a:spcBef>
              <a:spcAft>
                <a:spcPts val="600"/>
              </a:spcAft>
            </a:pPr>
            <a:endParaRPr lang="en-US" b="1" dirty="0"/>
          </a:p>
          <a:p>
            <a:pPr lvl="0" algn="just">
              <a:lnSpc>
                <a:spcPct val="100000"/>
              </a:lnSpc>
              <a:spcBef>
                <a:spcPts val="600"/>
              </a:spcBef>
              <a:spcAft>
                <a:spcPts val="600"/>
              </a:spcAft>
            </a:pPr>
            <a:r>
              <a:rPr lang="en-US" sz="3200" b="1" dirty="0"/>
              <a:t>       </a:t>
            </a:r>
            <a:endParaRPr lang="en-US" b="1" dirty="0"/>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40D252F-ADA9-4BE1-BA80-2F4CF93A85AC}" type="slidenum">
              <a:t>19</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89ABEF17-415D-4A59-8AE9-D52341C32279}" type="slidenum">
              <a:rPr lang="en-GB" smtClean="0"/>
              <a:t>19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INTRODUCTION</a:t>
            </a:r>
            <a:endParaRPr lang="en-GB" b="1" dirty="0">
              <a:latin typeface="+mn-lt"/>
            </a:endParaRPr>
          </a:p>
        </p:txBody>
      </p:sp>
      <p:sp>
        <p:nvSpPr>
          <p:cNvPr id="3" name="Content Placeholder 2"/>
          <p:cNvSpPr>
            <a:spLocks noGrp="1"/>
          </p:cNvSpPr>
          <p:nvPr>
            <p:ph idx="1"/>
          </p:nvPr>
        </p:nvSpPr>
        <p:spPr>
          <a:xfrm>
            <a:off x="838203" y="1690688"/>
            <a:ext cx="10515600" cy="5167312"/>
          </a:xfrm>
        </p:spPr>
        <p:txBody>
          <a:bodyPr/>
          <a:lstStyle/>
          <a:p>
            <a:pPr marL="288000" indent="-288000">
              <a:lnSpc>
                <a:spcPct val="100000"/>
              </a:lnSpc>
              <a:spcBef>
                <a:spcPts val="600"/>
              </a:spcBef>
              <a:spcAft>
                <a:spcPts val="600"/>
              </a:spcAft>
              <a:buNone/>
            </a:pPr>
            <a:r>
              <a:rPr lang="en-GB" dirty="0" smtClean="0"/>
              <a:t>   These are the polysacchride which plays structural role in organisms They may be homo or hetro polysacchride.</a:t>
            </a:r>
          </a:p>
          <a:p>
            <a:pPr marL="288000" indent="-288000">
              <a:lnSpc>
                <a:spcPct val="100000"/>
              </a:lnSpc>
              <a:spcBef>
                <a:spcPts val="600"/>
              </a:spcBef>
              <a:spcAft>
                <a:spcPts val="600"/>
              </a:spcAft>
              <a:buNone/>
            </a:pPr>
            <a:r>
              <a:rPr lang="en-GB" dirty="0" smtClean="0"/>
              <a:t>   </a:t>
            </a:r>
            <a:r>
              <a:rPr lang="en-GB" sz="3600" b="1" dirty="0" smtClean="0"/>
              <a:t>Examples</a:t>
            </a:r>
            <a:endParaRPr lang="en-GB" b="1" dirty="0" smtClean="0"/>
          </a:p>
          <a:p>
            <a:pPr marL="288000" indent="-802800">
              <a:lnSpc>
                <a:spcPct val="100000"/>
              </a:lnSpc>
              <a:spcBef>
                <a:spcPts val="600"/>
              </a:spcBef>
              <a:spcAft>
                <a:spcPts val="600"/>
              </a:spcAft>
              <a:buFont typeface="Wingdings" panose="05000000000000000000" pitchFamily="2" charset="2"/>
              <a:buChar char="Ø"/>
            </a:pPr>
            <a:r>
              <a:rPr lang="en-GB" dirty="0" smtClean="0"/>
              <a:t>Cellulose </a:t>
            </a:r>
          </a:p>
          <a:p>
            <a:pPr marL="288000" indent="-802800">
              <a:lnSpc>
                <a:spcPct val="100000"/>
              </a:lnSpc>
              <a:spcBef>
                <a:spcPts val="600"/>
              </a:spcBef>
              <a:spcAft>
                <a:spcPts val="600"/>
              </a:spcAft>
              <a:buFont typeface="Wingdings" panose="05000000000000000000" pitchFamily="2" charset="2"/>
              <a:buChar char="Ø"/>
            </a:pPr>
            <a:r>
              <a:rPr lang="en-GB" dirty="0" smtClean="0"/>
              <a:t>Lignin</a:t>
            </a:r>
          </a:p>
          <a:p>
            <a:pPr marL="288000" indent="-802800">
              <a:lnSpc>
                <a:spcPct val="100000"/>
              </a:lnSpc>
              <a:spcBef>
                <a:spcPts val="600"/>
              </a:spcBef>
              <a:spcAft>
                <a:spcPts val="600"/>
              </a:spcAft>
              <a:buFont typeface="Wingdings" panose="05000000000000000000" pitchFamily="2" charset="2"/>
              <a:buChar char="Ø"/>
            </a:pPr>
            <a:r>
              <a:rPr lang="en-GB" dirty="0" smtClean="0"/>
              <a:t>Dextran</a:t>
            </a:r>
          </a:p>
          <a:p>
            <a:pPr marL="288000" indent="-802800">
              <a:lnSpc>
                <a:spcPct val="100000"/>
              </a:lnSpc>
              <a:spcBef>
                <a:spcPts val="600"/>
              </a:spcBef>
              <a:spcAft>
                <a:spcPts val="600"/>
              </a:spcAft>
              <a:buFont typeface="Wingdings" panose="05000000000000000000" pitchFamily="2" charset="2"/>
              <a:buChar char="Ø"/>
            </a:pPr>
            <a:r>
              <a:rPr lang="en-GB" dirty="0" smtClean="0"/>
              <a:t>Chitin</a:t>
            </a:r>
          </a:p>
          <a:p>
            <a:pPr marL="288000" indent="-802800">
              <a:lnSpc>
                <a:spcPct val="100000"/>
              </a:lnSpc>
              <a:spcBef>
                <a:spcPts val="600"/>
              </a:spcBef>
              <a:spcAft>
                <a:spcPts val="600"/>
              </a:spcAft>
              <a:buFont typeface="Wingdings" panose="05000000000000000000" pitchFamily="2" charset="2"/>
              <a:buChar char="Ø"/>
            </a:pPr>
            <a:r>
              <a:rPr lang="en-GB" dirty="0" smtClean="0"/>
              <a:t>Hyaloronic acid</a:t>
            </a:r>
          </a:p>
          <a:p>
            <a:pPr marL="288000" indent="-288000">
              <a:lnSpc>
                <a:spcPct val="100000"/>
              </a:lnSpc>
              <a:spcBef>
                <a:spcPts val="600"/>
              </a:spcBef>
              <a:spcAft>
                <a:spcPts val="600"/>
              </a:spcAft>
            </a:pPr>
            <a:endParaRPr lang="en-GB" dirty="0"/>
          </a:p>
        </p:txBody>
      </p:sp>
      <p:sp>
        <p:nvSpPr>
          <p:cNvPr id="4" name="Date Placeholder 3"/>
          <p:cNvSpPr>
            <a:spLocks noGrp="1"/>
          </p:cNvSpPr>
          <p:nvPr>
            <p:ph type="dt" sz="half" idx="7"/>
          </p:nvPr>
        </p:nvSpPr>
        <p:spPr/>
        <p:txBody>
          <a:bodyPr/>
          <a:lstStyle/>
          <a:p>
            <a:pPr lvl="0"/>
            <a:r>
              <a:rPr lang="en-US" smtClean="0"/>
              <a:t>10/10/2018</a:t>
            </a:r>
            <a:endParaRPr lang="en-GB"/>
          </a:p>
        </p:txBody>
      </p:sp>
      <p:sp>
        <p:nvSpPr>
          <p:cNvPr id="5" name="Slide Number Placeholder 4"/>
          <p:cNvSpPr>
            <a:spLocks noGrp="1"/>
          </p:cNvSpPr>
          <p:nvPr>
            <p:ph type="sldNum" sz="quarter" idx="8"/>
          </p:nvPr>
        </p:nvSpPr>
        <p:spPr/>
        <p:txBody>
          <a:bodyPr/>
          <a:lstStyle/>
          <a:p>
            <a:pPr lvl="0"/>
            <a:fld id="{0A472CA3-27D6-48A9-9BED-4038997C8248}" type="slidenum">
              <a:rPr lang="en-GB" smtClean="0"/>
              <a:t>2</a:t>
            </a:fld>
            <a:endParaRPr lang="en-GB"/>
          </a:p>
        </p:txBody>
      </p:sp>
    </p:spTree>
    <p:extLst>
      <p:ext uri="{BB962C8B-B14F-4D97-AF65-F5344CB8AC3E}">
        <p14:creationId xmlns:p14="http://schemas.microsoft.com/office/powerpoint/2010/main" val="414852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Calibri"/>
              </a:rPr>
              <a:t>Occurrence </a:t>
            </a:r>
          </a:p>
        </p:txBody>
      </p:sp>
      <p:sp>
        <p:nvSpPr>
          <p:cNvPr id="3" name="Content Placeholder 2"/>
          <p:cNvSpPr txBox="1">
            <a:spLocks noGrp="1"/>
          </p:cNvSpPr>
          <p:nvPr>
            <p:ph idx="1"/>
          </p:nvPr>
        </p:nvSpPr>
        <p:spPr>
          <a:xfrm>
            <a:off x="609603" y="1911928"/>
            <a:ext cx="10972800" cy="4214231"/>
          </a:xfrm>
        </p:spPr>
        <p:txBody>
          <a:bodyPr/>
          <a:lstStyle/>
          <a:p>
            <a:pPr marL="731520" lvl="0" indent="-731520">
              <a:lnSpc>
                <a:spcPct val="100000"/>
              </a:lnSpc>
              <a:spcBef>
                <a:spcPts val="1200"/>
              </a:spcBef>
              <a:spcAft>
                <a:spcPts val="1200"/>
              </a:spcAft>
              <a:buFont typeface="Wingdings" pitchFamily="2"/>
              <a:buChar char="Ø"/>
            </a:pPr>
            <a:r>
              <a:rPr lang="en-US" sz="2400" b="1"/>
              <a:t>It is present in arthopods, fungi, molluskan and other lower animal and vertebrates.</a:t>
            </a:r>
          </a:p>
          <a:p>
            <a:pPr marL="731520" lvl="0" indent="-731520">
              <a:lnSpc>
                <a:spcPct val="100000"/>
              </a:lnSpc>
              <a:spcBef>
                <a:spcPts val="1200"/>
              </a:spcBef>
              <a:spcAft>
                <a:spcPts val="1200"/>
              </a:spcAft>
              <a:buFont typeface="Wingdings" pitchFamily="2"/>
              <a:buChar char="Ø"/>
            </a:pPr>
            <a:r>
              <a:rPr lang="en-US" sz="2400" b="1"/>
              <a:t>Moreover in these organisms it also play a key functional role.</a:t>
            </a:r>
          </a:p>
          <a:p>
            <a:pPr marL="731520" lvl="0" indent="-731520">
              <a:lnSpc>
                <a:spcPct val="100000"/>
              </a:lnSpc>
              <a:spcBef>
                <a:spcPts val="1200"/>
              </a:spcBef>
              <a:spcAft>
                <a:spcPts val="1200"/>
              </a:spcAft>
              <a:buFont typeface="Wingdings" pitchFamily="2"/>
              <a:buChar char="Ø"/>
            </a:pPr>
            <a:r>
              <a:rPr lang="en-US" sz="2400" b="1"/>
              <a:t>Sutructers formation is also accompained by chitin</a:t>
            </a:r>
          </a:p>
          <a:p>
            <a:pPr marL="731520" lvl="0" indent="-731520">
              <a:lnSpc>
                <a:spcPct val="100000"/>
              </a:lnSpc>
              <a:spcBef>
                <a:spcPts val="1200"/>
              </a:spcBef>
              <a:spcAft>
                <a:spcPts val="1200"/>
              </a:spcAft>
              <a:buFont typeface="Wingdings" pitchFamily="2"/>
              <a:buChar char="Ø"/>
            </a:pPr>
            <a:endParaRPr lang="en-US" sz="2400"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A02D05-49D5-459F-93F5-A9F0789DD436}" type="slidenum">
              <a:t>20</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20</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sz="6000" b="1"/>
              <a:t>In Arthopods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761996" y="1981203"/>
            <a:ext cx="8046153" cy="3692054"/>
          </a:xfrm>
        </p:spPr>
      </p:pic>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871C576-784E-48F9-8369-05AD4CF11B41}" type="slidenum">
              <a:t>21</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21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p:cNvSpPr txBox="1">
            <a:spLocks noGrp="1"/>
          </p:cNvSpPr>
          <p:nvPr>
            <p:ph type="title"/>
          </p:nvPr>
        </p:nvSpPr>
        <p:spPr>
          <a:xfrm>
            <a:off x="609603" y="274640"/>
            <a:ext cx="4267203" cy="1013831"/>
          </a:xfrm>
        </p:spPr>
        <p:txBody>
          <a:bodyPr/>
          <a:lstStyle/>
          <a:p>
            <a:pPr lvl="0"/>
            <a:r>
              <a:rPr lang="en-US" b="1">
                <a:latin typeface="Calibri"/>
              </a:rPr>
              <a:t>In fungi</a:t>
            </a:r>
          </a:p>
        </p:txBody>
      </p:sp>
      <p:sp>
        <p:nvSpPr>
          <p:cNvPr id="3" name="Content Placeholder 2"/>
          <p:cNvSpPr txBox="1">
            <a:spLocks noGrp="1"/>
          </p:cNvSpPr>
          <p:nvPr>
            <p:ph idx="1"/>
          </p:nvPr>
        </p:nvSpPr>
        <p:spPr>
          <a:xfrm>
            <a:off x="609603" y="1288471"/>
            <a:ext cx="10972800" cy="4837688"/>
          </a:xfrm>
        </p:spPr>
        <p:txBody>
          <a:bodyPr/>
          <a:lstStyle/>
          <a:p>
            <a:pPr marL="731520" lvl="0" indent="-731520">
              <a:lnSpc>
                <a:spcPct val="100000"/>
              </a:lnSpc>
              <a:spcBef>
                <a:spcPts val="1200"/>
              </a:spcBef>
              <a:spcAft>
                <a:spcPts val="1200"/>
              </a:spcAft>
              <a:buFont typeface="Wingdings" pitchFamily="2"/>
              <a:buChar char="Ø"/>
            </a:pPr>
            <a:r>
              <a:rPr lang="en-US" sz="2400" b="1"/>
              <a:t>Primary component of fungal cell wall is chitin.</a:t>
            </a:r>
          </a:p>
          <a:p>
            <a:pPr marL="731520" lvl="0" indent="-731520">
              <a:lnSpc>
                <a:spcPct val="100000"/>
              </a:lnSpc>
              <a:spcBef>
                <a:spcPts val="1200"/>
              </a:spcBef>
              <a:spcAft>
                <a:spcPts val="1200"/>
              </a:spcAft>
              <a:buFont typeface="Wingdings" pitchFamily="2"/>
              <a:buChar char="Ø"/>
            </a:pPr>
            <a:r>
              <a:rPr lang="en-US" sz="2400" b="1"/>
              <a:t>It also provide rigidity to fungi cell wall.</a:t>
            </a:r>
          </a:p>
          <a:p>
            <a:pPr marL="731520" lvl="0" indent="-731520">
              <a:lnSpc>
                <a:spcPct val="100000"/>
              </a:lnSpc>
              <a:spcBef>
                <a:spcPts val="1200"/>
              </a:spcBef>
              <a:spcAft>
                <a:spcPts val="1200"/>
              </a:spcAft>
              <a:buNone/>
            </a:pPr>
            <a:r>
              <a:rPr lang="en-US" sz="4400" b="1"/>
              <a:t>In mollusks</a:t>
            </a:r>
          </a:p>
          <a:p>
            <a:pPr marL="731520" lvl="0" indent="-731520">
              <a:lnSpc>
                <a:spcPct val="100000"/>
              </a:lnSpc>
              <a:spcBef>
                <a:spcPts val="1200"/>
              </a:spcBef>
              <a:spcAft>
                <a:spcPts val="1200"/>
              </a:spcAft>
              <a:buFont typeface="Wingdings" pitchFamily="2"/>
              <a:buChar char="Ø"/>
            </a:pPr>
            <a:r>
              <a:rPr lang="en-US" sz="2400" b="1"/>
              <a:t>Radulae(an organ looked like spiked tongue) is made up of chitin.</a:t>
            </a:r>
          </a:p>
          <a:p>
            <a:pPr marL="731520" lvl="0" indent="-731520">
              <a:lnSpc>
                <a:spcPct val="100000"/>
              </a:lnSpc>
              <a:spcBef>
                <a:spcPts val="1200"/>
              </a:spcBef>
              <a:spcAft>
                <a:spcPts val="1200"/>
              </a:spcAft>
              <a:buFont typeface="Wingdings" pitchFamily="2"/>
              <a:buChar char="Ø"/>
            </a:pPr>
            <a:r>
              <a:rPr lang="en-US" sz="2400" b="1"/>
              <a:t>This radulae is used to scrap algae and food particles.</a:t>
            </a:r>
          </a:p>
          <a:p>
            <a:pPr marL="731520" lvl="0" indent="-731520">
              <a:lnSpc>
                <a:spcPct val="100000"/>
              </a:lnSpc>
              <a:spcBef>
                <a:spcPts val="1200"/>
              </a:spcBef>
              <a:spcAft>
                <a:spcPts val="1200"/>
              </a:spcAft>
            </a:pPr>
            <a:endParaRPr lang="en-US"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6AD24E-DA49-4B4E-BE8C-F8F3C24EDB97}" type="slidenum">
              <a:t>22</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22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pic>
        <p:nvPicPr>
          <p:cNvPr id="2" name="Picture 5" descr="krava-oko">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6794504" y="3444873"/>
            <a:ext cx="4152903" cy="2376489"/>
          </a:xfrm>
          <a:prstGeom prst="rect">
            <a:avLst/>
          </a:prstGeom>
          <a:noFill/>
          <a:ln>
            <a:noFill/>
          </a:ln>
        </p:spPr>
      </p:pic>
      <p:sp>
        <p:nvSpPr>
          <p:cNvPr id="3" name="Rectangle 2"/>
          <p:cNvSpPr txBox="1">
            <a:spLocks noGrp="1"/>
          </p:cNvSpPr>
          <p:nvPr>
            <p:ph type="title"/>
          </p:nvPr>
        </p:nvSpPr>
        <p:spPr>
          <a:xfrm>
            <a:off x="2065867" y="136529"/>
            <a:ext cx="7916335" cy="1189040"/>
          </a:xfrm>
        </p:spPr>
        <p:txBody>
          <a:bodyPr/>
          <a:lstStyle/>
          <a:p>
            <a:r>
              <a:rPr lang="en-GB" b="1" dirty="0">
                <a:latin typeface="Calibri"/>
              </a:rPr>
              <a:t>HYALURONIC </a:t>
            </a:r>
            <a:r>
              <a:rPr lang="en-GB" b="1" dirty="0" smtClean="0">
                <a:latin typeface="Calibri"/>
              </a:rPr>
              <a:t>ACID</a:t>
            </a:r>
            <a:endParaRPr lang="cs-CZ" b="1" dirty="0">
              <a:latin typeface="Calibri" pitchFamily="34"/>
            </a:endParaRPr>
          </a:p>
        </p:txBody>
      </p:sp>
      <p:sp>
        <p:nvSpPr>
          <p:cNvPr id="5"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4C6581-032A-4212-A79D-30D9B225BBC7}" type="slidenum">
              <a:t>23</a:t>
            </a:fld>
            <a:endParaRPr lang="cs-CZ" sz="1200" b="0" i="0" u="none" strike="noStrike" kern="1200" cap="none" spc="0" baseline="0">
              <a:solidFill>
                <a:srgbClr val="898989"/>
              </a:solidFill>
              <a:uFillTx/>
              <a:latin typeface="Calibri" pitchFamily="34"/>
            </a:endParaRPr>
          </a:p>
        </p:txBody>
      </p:sp>
      <p:pic>
        <p:nvPicPr>
          <p:cNvPr id="6" name="Picture 2">
            <a:extLst>
              <a:ext uri="{FF2B5EF4-FFF2-40B4-BE49-F238E27FC236}">
                <a16:creationId xmlns:a16="http://schemas.microsoft.com/office/drawing/2014/main" id="{00000000-0000-0000-0000-000000000000}"/>
              </a:ext>
            </a:extLst>
          </p:cNvPr>
          <p:cNvPicPr>
            <a:picLocks noChangeAspect="1"/>
          </p:cNvPicPr>
          <p:nvPr/>
        </p:nvPicPr>
        <p:blipFill>
          <a:blip r:embed="rId3"/>
          <a:srcRect/>
          <a:stretch>
            <a:fillRect/>
          </a:stretch>
        </p:blipFill>
        <p:spPr>
          <a:xfrm>
            <a:off x="1490133" y="3429000"/>
            <a:ext cx="4201585" cy="2376489"/>
          </a:xfrm>
          <a:prstGeom prst="rect">
            <a:avLst/>
          </a:prstGeom>
          <a:noFill/>
          <a:ln>
            <a:noFill/>
          </a:ln>
        </p:spPr>
      </p:pic>
      <p:sp>
        <p:nvSpPr>
          <p:cNvPr id="7" name="Date Placeholder 6"/>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8" name="Slide Number Placeholder 7"/>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013E61-3178-4FCA-92CC-35B1CB80FF01}" type="slidenum">
              <a:t>23</a:t>
            </a:fld>
            <a:endParaRPr lang="en-GB" sz="1200" b="0" i="0" u="none" strike="noStrike" kern="1200" cap="none" spc="0" baseline="0">
              <a:solidFill>
                <a:srgbClr val="898989"/>
              </a:solidFill>
              <a:uFillTx/>
              <a:latin typeface="Calibri"/>
            </a:endParaRPr>
          </a:p>
        </p:txBody>
      </p:sp>
      <p:sp>
        <p:nvSpPr>
          <p:cNvPr id="9" name="Date Placeholder 8"/>
          <p:cNvSpPr>
            <a:spLocks noGrp="1"/>
          </p:cNvSpPr>
          <p:nvPr>
            <p:ph type="dt" sz="half" idx="7"/>
          </p:nvPr>
        </p:nvSpPr>
        <p:spPr/>
        <p:txBody>
          <a:bodyPr/>
          <a:lstStyle/>
          <a:p>
            <a:pPr lvl="0"/>
            <a:r>
              <a:rPr lang="en-US" smtClean="0"/>
              <a:t>10/10/2018</a:t>
            </a:r>
            <a:endParaRPr lang="en-GB"/>
          </a:p>
        </p:txBody>
      </p:sp>
      <p:sp>
        <p:nvSpPr>
          <p:cNvPr id="10" name="Slide Number Placeholder 9"/>
          <p:cNvSpPr>
            <a:spLocks noGrp="1"/>
          </p:cNvSpPr>
          <p:nvPr>
            <p:ph type="sldNum" sz="quarter" idx="8"/>
          </p:nvPr>
        </p:nvSpPr>
        <p:spPr/>
        <p:txBody>
          <a:bodyPr/>
          <a:lstStyle/>
          <a:p>
            <a:pPr lvl="0"/>
            <a:fld id="{0A472CA3-27D6-48A9-9BED-4038997C8248}" type="slidenum">
              <a:rPr lang="en-GB" smtClean="0"/>
              <a:t>23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le 1"/>
          <p:cNvSpPr txBox="1">
            <a:spLocks noGrp="1"/>
          </p:cNvSpPr>
          <p:nvPr>
            <p:ph type="title"/>
          </p:nvPr>
        </p:nvSpPr>
        <p:spPr>
          <a:xfrm>
            <a:off x="2351617" y="147639"/>
            <a:ext cx="7916335" cy="1189040"/>
          </a:xfrm>
        </p:spPr>
        <p:txBody>
          <a:bodyPr/>
          <a:lstStyle/>
          <a:p>
            <a:pPr lvl="0"/>
            <a:r>
              <a:rPr lang="en-GB" b="1">
                <a:latin typeface="Calibri" pitchFamily="34"/>
              </a:rPr>
              <a:t>INTRODUCTION</a:t>
            </a:r>
          </a:p>
        </p:txBody>
      </p:sp>
      <p:sp>
        <p:nvSpPr>
          <p:cNvPr id="3" name="Content Placeholder 2"/>
          <p:cNvSpPr txBox="1">
            <a:spLocks noGrp="1"/>
          </p:cNvSpPr>
          <p:nvPr>
            <p:ph idx="1"/>
          </p:nvPr>
        </p:nvSpPr>
        <p:spPr>
          <a:xfrm>
            <a:off x="749305" y="1719264"/>
            <a:ext cx="10562170" cy="4446590"/>
          </a:xfrm>
        </p:spPr>
        <p:txBody>
          <a:bodyPr/>
          <a:lstStyle/>
          <a:p>
            <a:pPr marL="730797" lvl="1" indent="-730797" defTabSz="457209">
              <a:spcBef>
                <a:spcPts val="600"/>
              </a:spcBef>
              <a:spcAft>
                <a:spcPts val="600"/>
              </a:spcAft>
              <a:buFont typeface="Wingdings" pitchFamily="2"/>
              <a:buChar char="Ø"/>
            </a:pPr>
            <a:r>
              <a:rPr lang="en-US" b="1" dirty="0">
                <a:solidFill>
                  <a:srgbClr val="262626"/>
                </a:solidFill>
              </a:rPr>
              <a:t>Hyaluronic acid also called </a:t>
            </a:r>
            <a:r>
              <a:rPr lang="en-US" b="1" dirty="0" err="1">
                <a:solidFill>
                  <a:srgbClr val="262626"/>
                </a:solidFill>
              </a:rPr>
              <a:t>hyaluronan</a:t>
            </a:r>
            <a:r>
              <a:rPr lang="en-US" b="1" dirty="0">
                <a:solidFill>
                  <a:srgbClr val="262626"/>
                </a:solidFill>
              </a:rPr>
              <a:t> play structural role in body.</a:t>
            </a:r>
            <a:endParaRPr lang="en-GB" b="1" dirty="0">
              <a:solidFill>
                <a:srgbClr val="262626"/>
              </a:solidFill>
            </a:endParaRPr>
          </a:p>
          <a:p>
            <a:pPr marL="730797" lvl="1" indent="-730797" defTabSz="457209">
              <a:spcBef>
                <a:spcPts val="600"/>
              </a:spcBef>
              <a:spcAft>
                <a:spcPts val="600"/>
              </a:spcAft>
              <a:buFont typeface="Wingdings" pitchFamily="2"/>
              <a:buChar char="Ø"/>
            </a:pPr>
            <a:r>
              <a:rPr lang="en-GB" b="1" dirty="0">
                <a:solidFill>
                  <a:srgbClr val="262626"/>
                </a:solidFill>
              </a:rPr>
              <a:t>It is a unbranched  </a:t>
            </a:r>
            <a:r>
              <a:rPr lang="en-GB" b="1" dirty="0" err="1">
                <a:solidFill>
                  <a:srgbClr val="262626"/>
                </a:solidFill>
              </a:rPr>
              <a:t>hetropolysaccharide</a:t>
            </a:r>
            <a:r>
              <a:rPr lang="en-GB" b="1" dirty="0">
                <a:solidFill>
                  <a:srgbClr val="262626"/>
                </a:solidFill>
              </a:rPr>
              <a:t> </a:t>
            </a:r>
            <a:r>
              <a:rPr lang="en-US" b="1" dirty="0">
                <a:solidFill>
                  <a:srgbClr val="262626"/>
                </a:solidFill>
              </a:rPr>
              <a:t>and is composed of repeating units i.e.</a:t>
            </a:r>
            <a:r>
              <a:rPr lang="en-US" sz="2000" b="1" dirty="0">
                <a:solidFill>
                  <a:srgbClr val="262626"/>
                </a:solidFill>
              </a:rPr>
              <a:t> </a:t>
            </a:r>
          </a:p>
          <a:p>
            <a:pPr marL="514350" lvl="2" indent="0" defTabSz="457209">
              <a:spcBef>
                <a:spcPts val="600"/>
              </a:spcBef>
              <a:spcAft>
                <a:spcPts val="600"/>
              </a:spcAft>
              <a:buNone/>
            </a:pPr>
            <a:r>
              <a:rPr lang="en-US" sz="1750" b="1" dirty="0">
                <a:solidFill>
                  <a:srgbClr val="262626"/>
                </a:solidFill>
              </a:rPr>
              <a:t>           - </a:t>
            </a:r>
            <a:r>
              <a:rPr lang="en-US" sz="1750" b="1" dirty="0" err="1">
                <a:solidFill>
                  <a:srgbClr val="262626"/>
                </a:solidFill>
              </a:rPr>
              <a:t>Glucuronic</a:t>
            </a:r>
            <a:r>
              <a:rPr lang="en-US" sz="1750" b="1" dirty="0">
                <a:solidFill>
                  <a:srgbClr val="262626"/>
                </a:solidFill>
              </a:rPr>
              <a:t> acid </a:t>
            </a:r>
          </a:p>
          <a:p>
            <a:pPr marL="0" lvl="1" indent="0" defTabSz="457209">
              <a:spcBef>
                <a:spcPts val="600"/>
              </a:spcBef>
              <a:buNone/>
            </a:pPr>
            <a:r>
              <a:rPr lang="en-US" sz="1750" b="1" dirty="0">
                <a:solidFill>
                  <a:srgbClr val="262626"/>
                </a:solidFill>
              </a:rPr>
              <a:t>                     - </a:t>
            </a:r>
            <a:r>
              <a:rPr lang="en-US" sz="1750" b="1" i="1" dirty="0">
                <a:solidFill>
                  <a:srgbClr val="262626"/>
                </a:solidFill>
              </a:rPr>
              <a:t>N</a:t>
            </a:r>
            <a:r>
              <a:rPr lang="en-US" sz="1750" b="1" dirty="0">
                <a:solidFill>
                  <a:srgbClr val="262626"/>
                </a:solidFill>
              </a:rPr>
              <a:t>‐acetyl‐</a:t>
            </a:r>
            <a:r>
              <a:rPr lang="en-US" sz="1750" b="1" cap="small" dirty="0">
                <a:solidFill>
                  <a:srgbClr val="262626"/>
                </a:solidFill>
              </a:rPr>
              <a:t>d</a:t>
            </a:r>
            <a:r>
              <a:rPr lang="en-US" sz="1750" b="1" dirty="0">
                <a:solidFill>
                  <a:srgbClr val="262626"/>
                </a:solidFill>
              </a:rPr>
              <a:t>‐glucosamine</a:t>
            </a:r>
          </a:p>
          <a:p>
            <a:pPr lvl="0">
              <a:buFont typeface="Wingdings" pitchFamily="2"/>
              <a:buChar char="Ø"/>
            </a:pPr>
            <a:endParaRPr lang="en-GB" dirty="0"/>
          </a:p>
          <a:p>
            <a:pPr marL="800100" lvl="2" indent="-285750" defTabSz="457209">
              <a:spcBef>
                <a:spcPts val="600"/>
              </a:spcBef>
              <a:spcAft>
                <a:spcPts val="600"/>
              </a:spcAft>
              <a:buFont typeface="Wingdings" pitchFamily="2"/>
              <a:buChar char="Ø"/>
            </a:pPr>
            <a:endParaRPr lang="en-US" sz="1750" b="1" dirty="0">
              <a:solidFill>
                <a:srgbClr val="262626"/>
              </a:solidFill>
            </a:endParaRPr>
          </a:p>
        </p:txBody>
      </p:sp>
      <p:sp>
        <p:nvSpPr>
          <p:cNvPr id="4"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908DDF-247C-4E00-A148-41CD41B986D5}" type="slidenum">
              <a:t>24</a:t>
            </a:fld>
            <a:endParaRPr lang="cs-CZ" sz="1200" b="0" i="0" u="none" strike="noStrike" kern="1200" cap="none" spc="0" baseline="0">
              <a:solidFill>
                <a:srgbClr val="898989"/>
              </a:solidFill>
              <a:uFillTx/>
              <a:latin typeface="Calibri" pitchFamily="34"/>
            </a:endParaRPr>
          </a:p>
        </p:txBody>
      </p:sp>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09821B2-5754-4A2E-B6CF-7AD504D96984}" type="slidenum">
              <a:t>24</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24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Rectangle 2"/>
          <p:cNvSpPr txBox="1">
            <a:spLocks noGrp="1"/>
          </p:cNvSpPr>
          <p:nvPr>
            <p:ph type="title"/>
          </p:nvPr>
        </p:nvSpPr>
        <p:spPr>
          <a:xfrm>
            <a:off x="2205569" y="136529"/>
            <a:ext cx="7916335" cy="1189040"/>
          </a:xfrm>
        </p:spPr>
        <p:txBody>
          <a:bodyPr/>
          <a:lstStyle/>
          <a:p>
            <a:pPr lvl="0"/>
            <a:r>
              <a:rPr lang="cs-CZ" b="1">
                <a:latin typeface="Calibri" pitchFamily="34"/>
              </a:rPr>
              <a:t>STRUCTURE</a:t>
            </a:r>
          </a:p>
        </p:txBody>
      </p:sp>
      <p:sp>
        <p:nvSpPr>
          <p:cNvPr id="3" name="Rectangle 7"/>
          <p:cNvSpPr txBox="1">
            <a:spLocks noGrp="1"/>
          </p:cNvSpPr>
          <p:nvPr>
            <p:ph idx="1"/>
          </p:nvPr>
        </p:nvSpPr>
        <p:spPr>
          <a:xfrm>
            <a:off x="609603" y="1522411"/>
            <a:ext cx="10972800" cy="4781553"/>
          </a:xfrm>
        </p:spPr>
        <p:txBody>
          <a:bodyPr/>
          <a:lstStyle/>
          <a:p>
            <a:pPr marL="827083" lvl="0" indent="-730248">
              <a:spcBef>
                <a:spcPts val="600"/>
              </a:spcBef>
              <a:spcAft>
                <a:spcPts val="600"/>
              </a:spcAft>
              <a:buFont typeface="Wingdings" pitchFamily="2"/>
              <a:buChar char="Ø"/>
            </a:pPr>
            <a:r>
              <a:rPr lang="en-GB" sz="2400" b="1"/>
              <a:t>I</a:t>
            </a:r>
            <a:r>
              <a:rPr lang="cs-CZ" sz="2400" b="1"/>
              <a:t>t consists of repeating disacharides units</a:t>
            </a:r>
          </a:p>
          <a:p>
            <a:pPr marL="439734" lvl="1" indent="0">
              <a:spcBef>
                <a:spcPts val="600"/>
              </a:spcBef>
              <a:spcAft>
                <a:spcPts val="600"/>
              </a:spcAft>
              <a:buNone/>
            </a:pPr>
            <a:r>
              <a:rPr lang="en-GB" sz="2100" b="1"/>
              <a:t>         - </a:t>
            </a:r>
            <a:r>
              <a:rPr lang="cs-CZ" sz="2100" b="1"/>
              <a:t>N‑acetylglucosamine </a:t>
            </a:r>
            <a:endParaRPr lang="en-GB" sz="2100" b="1"/>
          </a:p>
          <a:p>
            <a:pPr marL="439734" lvl="1" indent="0">
              <a:spcBef>
                <a:spcPts val="600"/>
              </a:spcBef>
              <a:spcAft>
                <a:spcPts val="600"/>
              </a:spcAft>
              <a:buNone/>
            </a:pPr>
            <a:r>
              <a:rPr lang="en-GB" sz="2100" b="1"/>
              <a:t>         - G</a:t>
            </a:r>
            <a:r>
              <a:rPr lang="cs-CZ" sz="2100" b="1"/>
              <a:t>lucuronic acid</a:t>
            </a:r>
          </a:p>
          <a:p>
            <a:pPr marL="827083" lvl="0" indent="-730248">
              <a:spcBef>
                <a:spcPts val="600"/>
              </a:spcBef>
              <a:spcAft>
                <a:spcPts val="600"/>
              </a:spcAft>
              <a:buFont typeface="Wingdings" pitchFamily="2"/>
              <a:buChar char="Ø"/>
            </a:pPr>
            <a:r>
              <a:rPr lang="en-GB" sz="2400" b="1"/>
              <a:t>T</a:t>
            </a:r>
            <a:r>
              <a:rPr lang="cs-CZ" sz="2400" b="1"/>
              <a:t>he</a:t>
            </a:r>
            <a:r>
              <a:rPr lang="en-GB" sz="2400" b="1"/>
              <a:t>se</a:t>
            </a:r>
            <a:r>
              <a:rPr lang="cs-CZ" sz="2400" b="1"/>
              <a:t>units are joined </a:t>
            </a:r>
            <a:r>
              <a:rPr lang="en-GB" sz="2400" b="1"/>
              <a:t>by</a:t>
            </a:r>
            <a:r>
              <a:rPr lang="cs-CZ" sz="2400" b="1"/>
              <a:t>  beta‑1,4 and beta‑1,3 glycosidic</a:t>
            </a:r>
            <a:r>
              <a:rPr lang="en-GB" sz="2400" b="1"/>
              <a:t> </a:t>
            </a:r>
            <a:r>
              <a:rPr lang="cs-CZ" sz="2400" b="1"/>
              <a:t>bonds</a:t>
            </a:r>
            <a:r>
              <a:rPr lang="en-GB" sz="2400" b="1"/>
              <a:t>.</a:t>
            </a:r>
            <a:endParaRPr lang="cs-CZ" sz="2400" b="1"/>
          </a:p>
        </p:txBody>
      </p:sp>
      <p:pic>
        <p:nvPicPr>
          <p:cNvPr id="4" name="Picture 2">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2245784" y="4030666"/>
            <a:ext cx="7876120" cy="2273298"/>
          </a:xfrm>
          <a:prstGeom prst="rect">
            <a:avLst/>
          </a:prstGeom>
          <a:noFill/>
          <a:ln>
            <a:noFill/>
          </a:ln>
        </p:spPr>
      </p:pic>
      <p:sp>
        <p:nvSpPr>
          <p:cNvPr id="5"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1DACEE2-E2EB-48CA-952C-CD5D20D2B1AF}" type="slidenum">
              <a:t>25</a:t>
            </a:fld>
            <a:endParaRPr lang="cs-CZ" sz="1200" b="0" i="0" u="none" strike="noStrike" kern="1200" cap="none" spc="0" baseline="0">
              <a:solidFill>
                <a:srgbClr val="898989"/>
              </a:solidFill>
              <a:uFillTx/>
              <a:latin typeface="Calibri" pitchFamily="34"/>
            </a:endParaRPr>
          </a:p>
        </p:txBody>
      </p:sp>
      <p:sp>
        <p:nvSpPr>
          <p:cNvPr id="6" name="Date Placeholder 5"/>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7" name="Slide Number Placeholder 6"/>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2BB00B-5BDB-4850-A5F4-DA604B25B425}" type="slidenum">
              <a:t>25</a:t>
            </a:fld>
            <a:endParaRPr lang="en-GB" sz="1200" b="0" i="0" u="none" strike="noStrike" kern="1200" cap="none" spc="0" baseline="0">
              <a:solidFill>
                <a:srgbClr val="898989"/>
              </a:solidFill>
              <a:uFillTx/>
              <a:latin typeface="Calibri"/>
            </a:endParaRPr>
          </a:p>
        </p:txBody>
      </p:sp>
      <p:sp>
        <p:nvSpPr>
          <p:cNvPr id="8" name="Date Placeholder 7"/>
          <p:cNvSpPr>
            <a:spLocks noGrp="1"/>
          </p:cNvSpPr>
          <p:nvPr>
            <p:ph type="dt" sz="half" idx="7"/>
          </p:nvPr>
        </p:nvSpPr>
        <p:spPr/>
        <p:txBody>
          <a:bodyPr/>
          <a:lstStyle/>
          <a:p>
            <a:pPr lvl="0"/>
            <a:r>
              <a:rPr lang="en-US" smtClean="0"/>
              <a:t>10/10/2018</a:t>
            </a:r>
            <a:endParaRPr lang="en-GB"/>
          </a:p>
        </p:txBody>
      </p:sp>
      <p:sp>
        <p:nvSpPr>
          <p:cNvPr id="9" name="Slide Number Placeholder 8"/>
          <p:cNvSpPr>
            <a:spLocks noGrp="1"/>
          </p:cNvSpPr>
          <p:nvPr>
            <p:ph type="sldNum" sz="quarter" idx="8"/>
          </p:nvPr>
        </p:nvSpPr>
        <p:spPr/>
        <p:txBody>
          <a:bodyPr/>
          <a:lstStyle/>
          <a:p>
            <a:pPr lvl="0"/>
            <a:fld id="{0A472CA3-27D6-48A9-9BED-4038997C8248}" type="slidenum">
              <a:rPr lang="en-GB" smtClean="0"/>
              <a:t>25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Rectangle 2"/>
          <p:cNvSpPr txBox="1">
            <a:spLocks noGrp="1"/>
          </p:cNvSpPr>
          <p:nvPr>
            <p:ph type="title"/>
          </p:nvPr>
        </p:nvSpPr>
        <p:spPr>
          <a:xfrm>
            <a:off x="2446870" y="136529"/>
            <a:ext cx="7916335" cy="1189040"/>
          </a:xfrm>
        </p:spPr>
        <p:txBody>
          <a:bodyPr/>
          <a:lstStyle/>
          <a:p>
            <a:pPr lvl="0" defTabSz="457200"/>
            <a:r>
              <a:rPr lang="cs-CZ" b="1">
                <a:latin typeface="Calibri" pitchFamily="34"/>
              </a:rPr>
              <a:t>OCCURENCE</a:t>
            </a:r>
          </a:p>
        </p:txBody>
      </p:sp>
      <p:sp>
        <p:nvSpPr>
          <p:cNvPr id="3" name="Rectangle 3"/>
          <p:cNvSpPr txBox="1">
            <a:spLocks noGrp="1"/>
          </p:cNvSpPr>
          <p:nvPr>
            <p:ph idx="1"/>
          </p:nvPr>
        </p:nvSpPr>
        <p:spPr>
          <a:xfrm>
            <a:off x="609603" y="1773241"/>
            <a:ext cx="10972800" cy="3916366"/>
          </a:xfrm>
        </p:spPr>
        <p:txBody>
          <a:bodyPr/>
          <a:lstStyle/>
          <a:p>
            <a:pPr marL="802797" lvl="0" indent="-802797" algn="just">
              <a:lnSpc>
                <a:spcPct val="80000"/>
              </a:lnSpc>
              <a:spcBef>
                <a:spcPts val="1200"/>
              </a:spcBef>
              <a:spcAft>
                <a:spcPts val="1200"/>
              </a:spcAft>
              <a:buFont typeface="Wingdings" pitchFamily="2"/>
              <a:buChar char="Ø"/>
            </a:pPr>
            <a:r>
              <a:rPr lang="en-GB" sz="2200" b="1">
                <a:solidFill>
                  <a:srgbClr val="262626"/>
                </a:solidFill>
              </a:rPr>
              <a:t>I</a:t>
            </a:r>
            <a:r>
              <a:rPr lang="cs-CZ" sz="2200" b="1">
                <a:solidFill>
                  <a:srgbClr val="262626"/>
                </a:solidFill>
              </a:rPr>
              <a:t>n the skin (about 50 % of the total hyaluronan in the body).</a:t>
            </a:r>
            <a:endParaRPr lang="en-GB" sz="2200" b="1">
              <a:solidFill>
                <a:srgbClr val="262626"/>
              </a:solidFill>
            </a:endParaRPr>
          </a:p>
          <a:p>
            <a:pPr marL="802797" lvl="0" indent="-802797" algn="just">
              <a:lnSpc>
                <a:spcPct val="80000"/>
              </a:lnSpc>
              <a:spcBef>
                <a:spcPts val="1200"/>
              </a:spcBef>
              <a:spcAft>
                <a:spcPts val="1200"/>
              </a:spcAft>
              <a:buFont typeface="Wingdings" pitchFamily="2"/>
              <a:buChar char="Ø"/>
            </a:pPr>
            <a:r>
              <a:rPr lang="en-GB" sz="2200" b="1">
                <a:solidFill>
                  <a:srgbClr val="262626"/>
                </a:solidFill>
              </a:rPr>
              <a:t>In </a:t>
            </a:r>
            <a:r>
              <a:rPr lang="cs-CZ" sz="2200" b="1">
                <a:solidFill>
                  <a:srgbClr val="262626"/>
                </a:solidFill>
              </a:rPr>
              <a:t>the vitreous humour of the eye</a:t>
            </a:r>
            <a:r>
              <a:rPr lang="en-GB" sz="2200" b="1">
                <a:solidFill>
                  <a:srgbClr val="262626"/>
                </a:solidFill>
              </a:rPr>
              <a:t>.</a:t>
            </a:r>
            <a:endParaRPr lang="cs-CZ" sz="2200" b="1">
              <a:solidFill>
                <a:srgbClr val="262626"/>
              </a:solidFill>
            </a:endParaRPr>
          </a:p>
          <a:p>
            <a:pPr marL="802797" lvl="0" indent="-802797" algn="just">
              <a:lnSpc>
                <a:spcPct val="80000"/>
              </a:lnSpc>
              <a:spcBef>
                <a:spcPts val="1200"/>
              </a:spcBef>
              <a:spcAft>
                <a:spcPts val="1200"/>
              </a:spcAft>
              <a:buFont typeface="Wingdings" pitchFamily="2"/>
              <a:buChar char="Ø"/>
            </a:pPr>
            <a:r>
              <a:rPr lang="en-GB" sz="2200" b="1">
                <a:solidFill>
                  <a:srgbClr val="262626"/>
                </a:solidFill>
              </a:rPr>
              <a:t>I</a:t>
            </a:r>
            <a:r>
              <a:rPr lang="cs-CZ" sz="2200" b="1">
                <a:solidFill>
                  <a:srgbClr val="262626"/>
                </a:solidFill>
              </a:rPr>
              <a:t>n the synovial fluid (3‑4 mg/ml)</a:t>
            </a:r>
            <a:r>
              <a:rPr lang="en-GB" sz="2200" b="1">
                <a:solidFill>
                  <a:srgbClr val="262626"/>
                </a:solidFill>
              </a:rPr>
              <a:t>.</a:t>
            </a:r>
            <a:endParaRPr lang="cs-CZ" sz="2200" b="1">
              <a:solidFill>
                <a:srgbClr val="262626"/>
              </a:solidFill>
            </a:endParaRPr>
          </a:p>
          <a:p>
            <a:pPr marL="802797" lvl="0" indent="-802797" algn="just">
              <a:lnSpc>
                <a:spcPct val="80000"/>
              </a:lnSpc>
              <a:spcBef>
                <a:spcPts val="1200"/>
              </a:spcBef>
              <a:spcAft>
                <a:spcPts val="1200"/>
              </a:spcAft>
              <a:buFont typeface="Wingdings" pitchFamily="2"/>
              <a:buChar char="Ø"/>
            </a:pPr>
            <a:r>
              <a:rPr lang="en-GB" sz="2200" b="1">
                <a:solidFill>
                  <a:srgbClr val="262626"/>
                </a:solidFill>
              </a:rPr>
              <a:t>I</a:t>
            </a:r>
            <a:r>
              <a:rPr lang="cs-CZ" sz="2200" b="1">
                <a:solidFill>
                  <a:srgbClr val="262626"/>
                </a:solidFill>
              </a:rPr>
              <a:t>n the matrix around the oocyt during ovulation</a:t>
            </a:r>
            <a:r>
              <a:rPr lang="en-GB" sz="2200" b="1">
                <a:solidFill>
                  <a:srgbClr val="262626"/>
                </a:solidFill>
              </a:rPr>
              <a:t>.</a:t>
            </a:r>
            <a:endParaRPr lang="cs-CZ" sz="2200" b="1">
              <a:solidFill>
                <a:srgbClr val="262626"/>
              </a:solidFill>
            </a:endParaRPr>
          </a:p>
          <a:p>
            <a:pPr marL="802797" lvl="0" indent="-802797" algn="just">
              <a:lnSpc>
                <a:spcPct val="80000"/>
              </a:lnSpc>
              <a:spcBef>
                <a:spcPts val="1200"/>
              </a:spcBef>
              <a:spcAft>
                <a:spcPts val="1200"/>
              </a:spcAft>
              <a:buFont typeface="Wingdings" pitchFamily="2"/>
              <a:buChar char="Ø"/>
            </a:pPr>
            <a:r>
              <a:rPr lang="en-GB" sz="2200" b="1">
                <a:solidFill>
                  <a:srgbClr val="262626"/>
                </a:solidFill>
              </a:rPr>
              <a:t>I</a:t>
            </a:r>
            <a:r>
              <a:rPr lang="cs-CZ" sz="2200" b="1">
                <a:solidFill>
                  <a:srgbClr val="262626"/>
                </a:solidFill>
              </a:rPr>
              <a:t>n some situations rapid increase</a:t>
            </a:r>
            <a:r>
              <a:rPr lang="en-GB" sz="2200" b="1">
                <a:solidFill>
                  <a:srgbClr val="262626"/>
                </a:solidFill>
              </a:rPr>
              <a:t> i.e.</a:t>
            </a:r>
            <a:endParaRPr lang="cs-CZ" sz="2200" b="1">
              <a:solidFill>
                <a:srgbClr val="262626"/>
              </a:solidFill>
            </a:endParaRPr>
          </a:p>
          <a:p>
            <a:pPr marL="802797" lvl="0" indent="-802797" algn="just">
              <a:lnSpc>
                <a:spcPct val="80000"/>
              </a:lnSpc>
              <a:spcBef>
                <a:spcPts val="1200"/>
              </a:spcBef>
              <a:spcAft>
                <a:spcPts val="1200"/>
              </a:spcAft>
              <a:buFont typeface="Wingdings" pitchFamily="2"/>
              <a:buChar char="Ø"/>
            </a:pPr>
            <a:r>
              <a:rPr lang="cs-CZ" sz="2200" b="1">
                <a:solidFill>
                  <a:srgbClr val="262626"/>
                </a:solidFill>
              </a:rPr>
              <a:t> (shock incidents, wound healing, septicaemia)</a:t>
            </a:r>
            <a:r>
              <a:rPr lang="en-US" sz="2200">
                <a:solidFill>
                  <a:srgbClr val="262626"/>
                </a:solidFill>
              </a:rPr>
              <a:t> </a:t>
            </a:r>
          </a:p>
          <a:p>
            <a:pPr marL="802797" lvl="0" indent="-802797" algn="just">
              <a:lnSpc>
                <a:spcPct val="80000"/>
              </a:lnSpc>
              <a:spcBef>
                <a:spcPts val="1200"/>
              </a:spcBef>
              <a:spcAft>
                <a:spcPts val="1200"/>
              </a:spcAft>
              <a:buFont typeface="Wingdings" pitchFamily="2"/>
              <a:buChar char="Ø"/>
            </a:pPr>
            <a:r>
              <a:rPr lang="en-US" sz="2200" b="1">
                <a:solidFill>
                  <a:srgbClr val="262626"/>
                </a:solidFill>
              </a:rPr>
              <a:t>Hyaluronic acid is also a component of streptococcal capsule.</a:t>
            </a:r>
            <a:endParaRPr lang="cs-CZ" sz="2200" b="1">
              <a:solidFill>
                <a:srgbClr val="262626"/>
              </a:solidFill>
            </a:endParaRPr>
          </a:p>
        </p:txBody>
      </p:sp>
      <p:sp>
        <p:nvSpPr>
          <p:cNvPr id="4"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3E40E89-43DB-4957-93E0-1BCCD2184208}" type="slidenum">
              <a:t>26</a:t>
            </a:fld>
            <a:endParaRPr lang="cs-CZ" sz="1200" b="0" i="0" u="none" strike="noStrike" kern="1200" cap="none" spc="0" baseline="0">
              <a:solidFill>
                <a:srgbClr val="898989"/>
              </a:solidFill>
              <a:uFillTx/>
              <a:latin typeface="Calibri" pitchFamily="34"/>
            </a:endParaRPr>
          </a:p>
        </p:txBody>
      </p:sp>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4E018F-C280-4AC1-964A-C56D636310E5}" type="slidenum">
              <a:t>26</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26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49">
    <p:spTree>
      <p:nvGrpSpPr>
        <p:cNvPr id="1" name=""/>
        <p:cNvGrpSpPr/>
        <p:nvPr/>
      </p:nvGrpSpPr>
      <p:grpSpPr>
        <a:xfrm>
          <a:off x="0" y="0"/>
          <a:ext cx="0" cy="0"/>
          <a:chOff x="0" y="0"/>
          <a:chExt cx="0" cy="0"/>
        </a:xfrm>
      </p:grpSpPr>
      <p:sp>
        <p:nvSpPr>
          <p:cNvPr id="2" name="Title 1"/>
          <p:cNvSpPr txBox="1">
            <a:spLocks noGrp="1"/>
          </p:cNvSpPr>
          <p:nvPr>
            <p:ph type="title"/>
          </p:nvPr>
        </p:nvSpPr>
        <p:spPr>
          <a:xfrm>
            <a:off x="2321981" y="158748"/>
            <a:ext cx="7920569" cy="1189040"/>
          </a:xfrm>
        </p:spPr>
        <p:txBody>
          <a:bodyPr/>
          <a:lstStyle/>
          <a:p>
            <a:pPr lvl="0"/>
            <a:r>
              <a:rPr lang="en-US" b="1">
                <a:latin typeface="Calibri" pitchFamily="34"/>
              </a:rPr>
              <a:t>Medical uses</a:t>
            </a:r>
            <a:endParaRPr lang="en-GB" b="1">
              <a:latin typeface="Calibri" pitchFamily="34"/>
            </a:endParaRPr>
          </a:p>
        </p:txBody>
      </p:sp>
      <p:sp>
        <p:nvSpPr>
          <p:cNvPr id="3" name="Content Placeholder 2"/>
          <p:cNvSpPr txBox="1">
            <a:spLocks noGrp="1"/>
          </p:cNvSpPr>
          <p:nvPr>
            <p:ph idx="1"/>
          </p:nvPr>
        </p:nvSpPr>
        <p:spPr>
          <a:xfrm>
            <a:off x="1104896" y="1490664"/>
            <a:ext cx="9982203" cy="2592388"/>
          </a:xfrm>
        </p:spPr>
        <p:txBody>
          <a:bodyPr/>
          <a:lstStyle/>
          <a:p>
            <a:pPr marL="730248" lvl="0" indent="-730248">
              <a:spcBef>
                <a:spcPts val="600"/>
              </a:spcBef>
              <a:spcAft>
                <a:spcPts val="600"/>
              </a:spcAft>
              <a:buFont typeface="Wingdings" pitchFamily="2"/>
              <a:buChar char="Ø"/>
            </a:pPr>
            <a:r>
              <a:rPr lang="en-GB" sz="2400" b="1"/>
              <a:t>A</a:t>
            </a:r>
            <a:r>
              <a:rPr lang="cs-CZ" sz="2400" b="1"/>
              <a:t>s vitreous humour replacement during eye surgery</a:t>
            </a:r>
            <a:r>
              <a:rPr lang="en-GB" sz="2400" b="1"/>
              <a:t>.</a:t>
            </a:r>
            <a:r>
              <a:rPr lang="cs-CZ" sz="2400" b="1"/>
              <a:t> </a:t>
            </a:r>
            <a:endParaRPr lang="en-GB" sz="2400" b="1"/>
          </a:p>
          <a:p>
            <a:pPr marL="730248" lvl="0" indent="-730248">
              <a:spcBef>
                <a:spcPts val="600"/>
              </a:spcBef>
              <a:spcAft>
                <a:spcPts val="600"/>
              </a:spcAft>
              <a:buFont typeface="Wingdings" pitchFamily="2"/>
              <a:buChar char="Ø"/>
            </a:pPr>
            <a:r>
              <a:rPr lang="en-GB" sz="2400" b="1"/>
              <a:t>T</a:t>
            </a:r>
            <a:r>
              <a:rPr lang="cs-CZ" sz="2400" b="1"/>
              <a:t>o improve the effectiveness of local anaesthesia</a:t>
            </a:r>
            <a:r>
              <a:rPr lang="en-GB" sz="2400" b="1"/>
              <a:t>.</a:t>
            </a:r>
            <a:endParaRPr lang="cs-CZ" sz="2400" b="1"/>
          </a:p>
          <a:p>
            <a:pPr marL="730248" lvl="0" indent="-730248">
              <a:spcBef>
                <a:spcPts val="600"/>
              </a:spcBef>
              <a:spcAft>
                <a:spcPts val="600"/>
              </a:spcAft>
              <a:buFont typeface="Wingdings" pitchFamily="2"/>
              <a:buChar char="Ø"/>
            </a:pPr>
            <a:r>
              <a:rPr lang="en-GB" sz="2400" b="1"/>
              <a:t>I</a:t>
            </a:r>
            <a:r>
              <a:rPr lang="cs-CZ" sz="2400" b="1"/>
              <a:t>n plastic surgery</a:t>
            </a:r>
            <a:r>
              <a:rPr lang="en-GB" sz="2400" b="1"/>
              <a:t> i.e. </a:t>
            </a:r>
            <a:r>
              <a:rPr lang="cs-CZ" sz="2400" b="1"/>
              <a:t>for bigger an better lips</a:t>
            </a:r>
            <a:r>
              <a:rPr lang="en-GB" sz="2400" b="1"/>
              <a:t>.</a:t>
            </a:r>
            <a:endParaRPr lang="en-GB"/>
          </a:p>
        </p:txBody>
      </p:sp>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8576733" y="4225927"/>
            <a:ext cx="3528486" cy="1666878"/>
          </a:xfrm>
          <a:prstGeom prst="rect">
            <a:avLst/>
          </a:prstGeom>
          <a:noFill/>
          <a:ln>
            <a:noFill/>
          </a:ln>
        </p:spPr>
      </p:pic>
      <p:pic>
        <p:nvPicPr>
          <p:cNvPr id="5" name="Picture 5">
            <a:extLst>
              <a:ext uri="{FF2B5EF4-FFF2-40B4-BE49-F238E27FC236}">
                <a16:creationId xmlns:a16="http://schemas.microsoft.com/office/drawing/2014/main" id="{00000000-0000-0000-0000-000000000000}"/>
              </a:ext>
            </a:extLst>
          </p:cNvPr>
          <p:cNvPicPr>
            <a:picLocks noChangeAspect="1"/>
          </p:cNvPicPr>
          <p:nvPr/>
        </p:nvPicPr>
        <p:blipFill>
          <a:blip r:embed="rId3"/>
          <a:srcRect/>
          <a:stretch>
            <a:fillRect/>
          </a:stretch>
        </p:blipFill>
        <p:spPr>
          <a:xfrm>
            <a:off x="1701798" y="4225927"/>
            <a:ext cx="2590796" cy="1666878"/>
          </a:xfrm>
          <a:prstGeom prst="rect">
            <a:avLst/>
          </a:prstGeom>
          <a:noFill/>
          <a:ln>
            <a:noFill/>
          </a:ln>
        </p:spPr>
      </p:pic>
      <p:pic>
        <p:nvPicPr>
          <p:cNvPr id="6" name="Picture 6">
            <a:extLst>
              <a:ext uri="{FF2B5EF4-FFF2-40B4-BE49-F238E27FC236}">
                <a16:creationId xmlns:a16="http://schemas.microsoft.com/office/drawing/2014/main" id="{00000000-0000-0000-0000-000000000000}"/>
              </a:ext>
            </a:extLst>
          </p:cNvPr>
          <p:cNvPicPr>
            <a:picLocks noChangeAspect="1"/>
          </p:cNvPicPr>
          <p:nvPr/>
        </p:nvPicPr>
        <p:blipFill>
          <a:blip r:embed="rId4"/>
          <a:srcRect/>
          <a:stretch>
            <a:fillRect/>
          </a:stretch>
        </p:blipFill>
        <p:spPr>
          <a:xfrm>
            <a:off x="4997452" y="4225927"/>
            <a:ext cx="2569628" cy="1666878"/>
          </a:xfrm>
          <a:prstGeom prst="rect">
            <a:avLst/>
          </a:prstGeom>
          <a:noFill/>
          <a:ln>
            <a:noFill/>
          </a:ln>
        </p:spPr>
      </p:pic>
      <p:sp>
        <p:nvSpPr>
          <p:cNvPr id="7" name="TextBox 1"/>
          <p:cNvSpPr txBox="1"/>
          <p:nvPr/>
        </p:nvSpPr>
        <p:spPr>
          <a:xfrm>
            <a:off x="2421468" y="6211884"/>
            <a:ext cx="1164168" cy="37147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Before</a:t>
            </a:r>
          </a:p>
        </p:txBody>
      </p:sp>
      <p:sp>
        <p:nvSpPr>
          <p:cNvPr id="8" name="TextBox 2"/>
          <p:cNvSpPr txBox="1"/>
          <p:nvPr/>
        </p:nvSpPr>
        <p:spPr>
          <a:xfrm>
            <a:off x="5704420" y="6194429"/>
            <a:ext cx="1045634" cy="369883"/>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After</a:t>
            </a:r>
          </a:p>
        </p:txBody>
      </p:sp>
      <p:sp>
        <p:nvSpPr>
          <p:cNvPr id="9"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D29862-F4EB-41AD-A3F7-DBA9759CBDCA}" type="slidenum">
              <a:t>27</a:t>
            </a:fld>
            <a:endParaRPr lang="cs-CZ" sz="1200" b="0" i="0" u="none" strike="noStrike" kern="1200" cap="none" spc="0" baseline="0">
              <a:solidFill>
                <a:srgbClr val="898989"/>
              </a:solidFill>
              <a:uFillTx/>
              <a:latin typeface="Calibri" pitchFamily="34"/>
            </a:endParaRPr>
          </a:p>
        </p:txBody>
      </p:sp>
      <p:sp>
        <p:nvSpPr>
          <p:cNvPr id="10" name="Date Placeholder 9"/>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11" name="Slide Number Placeholder 10"/>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4B782A-A5E2-4AA5-AF30-A0A97CC04892}" type="slidenum">
              <a:t>27</a:t>
            </a:fld>
            <a:endParaRPr lang="en-GB" sz="1200" b="0" i="0" u="none" strike="noStrike" kern="1200" cap="none" spc="0" baseline="0">
              <a:solidFill>
                <a:srgbClr val="898989"/>
              </a:solidFill>
              <a:uFillTx/>
              <a:latin typeface="Calibri"/>
            </a:endParaRPr>
          </a:p>
        </p:txBody>
      </p:sp>
      <p:sp>
        <p:nvSpPr>
          <p:cNvPr id="12" name="Date Placeholder 11"/>
          <p:cNvSpPr>
            <a:spLocks noGrp="1"/>
          </p:cNvSpPr>
          <p:nvPr>
            <p:ph type="dt" sz="half" idx="7"/>
          </p:nvPr>
        </p:nvSpPr>
        <p:spPr/>
        <p:txBody>
          <a:bodyPr/>
          <a:lstStyle/>
          <a:p>
            <a:pPr lvl="0"/>
            <a:r>
              <a:rPr lang="en-US" smtClean="0"/>
              <a:t>10/10/2018</a:t>
            </a:r>
            <a:endParaRPr lang="en-GB"/>
          </a:p>
        </p:txBody>
      </p:sp>
      <p:sp>
        <p:nvSpPr>
          <p:cNvPr id="13" name="Slide Number Placeholder 12"/>
          <p:cNvSpPr>
            <a:spLocks noGrp="1"/>
          </p:cNvSpPr>
          <p:nvPr>
            <p:ph type="sldNum" sz="quarter" idx="8"/>
          </p:nvPr>
        </p:nvSpPr>
        <p:spPr/>
        <p:txBody>
          <a:bodyPr/>
          <a:lstStyle/>
          <a:p>
            <a:pPr lvl="0"/>
            <a:fld id="{0A472CA3-27D6-48A9-9BED-4038997C8248}" type="slidenum">
              <a:rPr lang="en-GB" smtClean="0"/>
              <a:t>27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334432" y="549270"/>
            <a:ext cx="11330513" cy="5543549"/>
          </a:xfrm>
        </p:spPr>
        <p:txBody>
          <a:bodyPr/>
          <a:lstStyle/>
          <a:p>
            <a:pPr marL="730248" lvl="0" indent="-730248" defTabSz="457200">
              <a:spcBef>
                <a:spcPts val="1200"/>
              </a:spcBef>
              <a:spcAft>
                <a:spcPts val="1200"/>
              </a:spcAft>
              <a:buFont typeface="Wingdings" pitchFamily="2"/>
              <a:buChar char="Ø"/>
            </a:pPr>
            <a:r>
              <a:rPr lang="en-US" sz="2400" b="1">
                <a:solidFill>
                  <a:srgbClr val="262626"/>
                </a:solidFill>
              </a:rPr>
              <a:t>Dry scaly skin is treated with skin lotion containing sodium hyaluronate.</a:t>
            </a:r>
          </a:p>
          <a:p>
            <a:pPr marL="730248" lvl="0" indent="-730248" defTabSz="457200">
              <a:spcBef>
                <a:spcPts val="1200"/>
              </a:spcBef>
              <a:spcAft>
                <a:spcPts val="1200"/>
              </a:spcAft>
              <a:buFont typeface="Wingdings" pitchFamily="2"/>
              <a:buChar char="Ø"/>
            </a:pPr>
            <a:r>
              <a:rPr lang="en-US" sz="2400" b="1">
                <a:solidFill>
                  <a:srgbClr val="262626"/>
                </a:solidFill>
              </a:rPr>
              <a:t>Hyaluronic acid is used to create artificial tears to treat dry eye.</a:t>
            </a:r>
            <a:endParaRPr lang="en-US" sz="2400" b="1" baseline="30000">
              <a:solidFill>
                <a:srgbClr val="262626"/>
              </a:solidFill>
            </a:endParaRPr>
          </a:p>
          <a:p>
            <a:pPr marL="730248" lvl="0" indent="-730248" defTabSz="457200">
              <a:spcBef>
                <a:spcPts val="1200"/>
              </a:spcBef>
              <a:spcAft>
                <a:spcPts val="1200"/>
              </a:spcAft>
              <a:buFont typeface="Wingdings" pitchFamily="2"/>
              <a:buChar char="Ø"/>
            </a:pPr>
            <a:r>
              <a:rPr lang="en-GB" sz="2400" b="1">
                <a:solidFill>
                  <a:srgbClr val="262626"/>
                </a:solidFill>
              </a:rPr>
              <a:t>H</a:t>
            </a:r>
            <a:r>
              <a:rPr lang="cs-CZ" sz="2400" b="1">
                <a:solidFill>
                  <a:srgbClr val="262626"/>
                </a:solidFill>
              </a:rPr>
              <a:t>yaluronan improves properties of synovia and silences pain in joints</a:t>
            </a:r>
            <a:r>
              <a:rPr lang="en-GB" sz="2400" b="1">
                <a:solidFill>
                  <a:srgbClr val="262626"/>
                </a:solidFill>
              </a:rPr>
              <a:t>.</a:t>
            </a:r>
            <a:r>
              <a:rPr lang="cs-CZ" sz="2400">
                <a:solidFill>
                  <a:srgbClr val="262626"/>
                </a:solidFill>
              </a:rPr>
              <a:t> </a:t>
            </a:r>
            <a:endParaRPr lang="en-GB" sz="2400">
              <a:solidFill>
                <a:srgbClr val="262626"/>
              </a:solidFill>
            </a:endParaRPr>
          </a:p>
          <a:p>
            <a:pPr marL="730248" lvl="0" indent="-730248" defTabSz="457200">
              <a:spcBef>
                <a:spcPts val="1200"/>
              </a:spcBef>
              <a:spcAft>
                <a:spcPts val="1200"/>
              </a:spcAft>
              <a:buFont typeface="Wingdings" pitchFamily="2"/>
              <a:buChar char="Ø"/>
            </a:pPr>
            <a:r>
              <a:rPr lang="en-GB" sz="2400" b="1">
                <a:solidFill>
                  <a:srgbClr val="262626"/>
                </a:solidFill>
              </a:rPr>
              <a:t>P</a:t>
            </a:r>
            <a:r>
              <a:rPr lang="cs-CZ" sz="2400" b="1">
                <a:solidFill>
                  <a:srgbClr val="262626"/>
                </a:solidFill>
              </a:rPr>
              <a:t>revent tissue destruction</a:t>
            </a:r>
            <a:r>
              <a:rPr lang="en-GB" sz="2400" b="1">
                <a:solidFill>
                  <a:srgbClr val="262626"/>
                </a:solidFill>
              </a:rPr>
              <a:t>.</a:t>
            </a:r>
            <a:r>
              <a:rPr lang="en-US" sz="2400">
                <a:solidFill>
                  <a:srgbClr val="262626"/>
                </a:solidFill>
              </a:rPr>
              <a:t> </a:t>
            </a:r>
          </a:p>
          <a:p>
            <a:pPr marL="730248" lvl="0" indent="-730248" defTabSz="457200">
              <a:spcBef>
                <a:spcPts val="1200"/>
              </a:spcBef>
              <a:spcAft>
                <a:spcPts val="1200"/>
              </a:spcAft>
              <a:buFont typeface="Wingdings" pitchFamily="2"/>
              <a:buChar char="Ø"/>
            </a:pPr>
            <a:r>
              <a:rPr lang="en-US" sz="2400" b="1">
                <a:solidFill>
                  <a:srgbClr val="262626"/>
                </a:solidFill>
              </a:rPr>
              <a:t>Hyaluronic acid is used as a tumor marker for prostate and breast cancer.</a:t>
            </a:r>
          </a:p>
          <a:p>
            <a:pPr marL="730248" lvl="0" indent="-730248" defTabSz="457200">
              <a:spcBef>
                <a:spcPts val="1200"/>
              </a:spcBef>
              <a:spcAft>
                <a:spcPts val="1200"/>
              </a:spcAft>
              <a:buFont typeface="Wingdings" pitchFamily="2"/>
              <a:buChar char="Ø"/>
            </a:pPr>
            <a:r>
              <a:rPr lang="en-US" sz="2400" b="1">
                <a:solidFill>
                  <a:srgbClr val="262626"/>
                </a:solidFill>
              </a:rPr>
              <a:t>It may also be used to monitor the progression of the disease.</a:t>
            </a:r>
            <a:endParaRPr lang="cs-CZ" sz="2400" b="1">
              <a:solidFill>
                <a:srgbClr val="262626"/>
              </a:solidFill>
            </a:endParaRPr>
          </a:p>
          <a:p>
            <a:pPr marL="730248" lvl="0" indent="-730248" defTabSz="457200">
              <a:spcBef>
                <a:spcPts val="1200"/>
              </a:spcBef>
              <a:spcAft>
                <a:spcPts val="1200"/>
              </a:spcAft>
              <a:buFont typeface="Wingdings" pitchFamily="2"/>
              <a:buChar char="Ø"/>
            </a:pPr>
            <a:endParaRPr lang="en-GB" sz="2400" b="1">
              <a:solidFill>
                <a:srgbClr val="262626"/>
              </a:solidFill>
            </a:endParaRPr>
          </a:p>
        </p:txBody>
      </p:sp>
      <p:sp>
        <p:nvSpPr>
          <p:cNvPr id="3"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21128C-7581-4898-8589-61CD3BDEEA31}" type="slidenum">
              <a:t>28</a:t>
            </a:fld>
            <a:endParaRPr lang="cs-CZ" sz="1200" b="0" i="0" u="none" strike="noStrike" kern="1200" cap="none" spc="0" baseline="0">
              <a:solidFill>
                <a:srgbClr val="898989"/>
              </a:solidFill>
              <a:uFillTx/>
              <a:latin typeface="Calibri" pitchFamily="34"/>
            </a:endParaRPr>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8FC4695-51D3-45F6-B19E-EF693A13E231}" type="slidenum">
              <a:t>28</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28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sp>
        <p:nvSpPr>
          <p:cNvPr id="2" name="Title 2"/>
          <p:cNvSpPr txBox="1">
            <a:spLocks noGrp="1"/>
          </p:cNvSpPr>
          <p:nvPr>
            <p:ph type="title"/>
          </p:nvPr>
        </p:nvSpPr>
        <p:spPr>
          <a:xfrm>
            <a:off x="2446870" y="144466"/>
            <a:ext cx="7916335" cy="1189040"/>
          </a:xfrm>
        </p:spPr>
        <p:txBody>
          <a:bodyPr/>
          <a:lstStyle/>
          <a:p>
            <a:pPr lvl="0"/>
            <a:r>
              <a:rPr lang="en-GB" b="1">
                <a:latin typeface="Calibri" pitchFamily="34"/>
              </a:rPr>
              <a:t>SYNOVIAL FLUID</a:t>
            </a:r>
          </a:p>
        </p:txBody>
      </p:sp>
      <p:sp>
        <p:nvSpPr>
          <p:cNvPr id="3" name="Rectangle 3"/>
          <p:cNvSpPr txBox="1">
            <a:spLocks noGrp="1"/>
          </p:cNvSpPr>
          <p:nvPr>
            <p:ph type="body" idx="4294967295"/>
          </p:nvPr>
        </p:nvSpPr>
        <p:spPr>
          <a:xfrm>
            <a:off x="381003" y="1360490"/>
            <a:ext cx="10972800" cy="4137029"/>
          </a:xfrm>
        </p:spPr>
        <p:txBody>
          <a:bodyPr/>
          <a:lstStyle/>
          <a:p>
            <a:pPr marL="730248" lvl="0" indent="-730248" defTabSz="457200">
              <a:spcBef>
                <a:spcPts val="600"/>
              </a:spcBef>
              <a:spcAft>
                <a:spcPts val="600"/>
              </a:spcAft>
              <a:buClr>
                <a:srgbClr val="000000"/>
              </a:buClr>
              <a:buFont typeface="Wingdings" pitchFamily="2"/>
              <a:buChar char="Ø"/>
            </a:pPr>
            <a:endParaRPr lang="en-US" sz="2400" b="1">
              <a:solidFill>
                <a:srgbClr val="262626"/>
              </a:solidFill>
              <a:cs typeface="Times New Roman" pitchFamily="18"/>
            </a:endParaRPr>
          </a:p>
          <a:p>
            <a:pPr marL="730248" lvl="0" indent="-730248" defTabSz="457200">
              <a:spcBef>
                <a:spcPts val="600"/>
              </a:spcBef>
              <a:spcAft>
                <a:spcPts val="600"/>
              </a:spcAft>
              <a:buClr>
                <a:srgbClr val="000000"/>
              </a:buClr>
              <a:buFont typeface="Wingdings" pitchFamily="2"/>
              <a:buChar char="Ø"/>
            </a:pPr>
            <a:r>
              <a:rPr lang="en-US" sz="2400" b="1">
                <a:solidFill>
                  <a:srgbClr val="262626"/>
                </a:solidFill>
                <a:cs typeface="Times New Roman" pitchFamily="18"/>
              </a:rPr>
              <a:t>Synovial fluid is secreted by the joint tissues.</a:t>
            </a:r>
          </a:p>
          <a:p>
            <a:pPr marL="730248" lvl="0" indent="-730248" defTabSz="457200">
              <a:spcBef>
                <a:spcPts val="600"/>
              </a:spcBef>
              <a:spcAft>
                <a:spcPts val="600"/>
              </a:spcAft>
              <a:buClr>
                <a:srgbClr val="000000"/>
              </a:buClr>
              <a:buFont typeface="Wingdings" pitchFamily="2"/>
              <a:buChar char="Ø"/>
            </a:pPr>
            <a:endParaRPr lang="en-US" sz="2400" b="1">
              <a:solidFill>
                <a:srgbClr val="262626"/>
              </a:solidFill>
              <a:cs typeface="Times New Roman" pitchFamily="18"/>
            </a:endParaRPr>
          </a:p>
          <a:p>
            <a:pPr marL="730248" lvl="0" indent="-730248" defTabSz="457200">
              <a:spcBef>
                <a:spcPts val="600"/>
              </a:spcBef>
              <a:spcAft>
                <a:spcPts val="600"/>
              </a:spcAft>
              <a:buClr>
                <a:srgbClr val="000000"/>
              </a:buClr>
              <a:buFont typeface="Wingdings" pitchFamily="2"/>
              <a:buChar char="Ø"/>
            </a:pPr>
            <a:r>
              <a:rPr lang="en-US" sz="2400" b="1">
                <a:solidFill>
                  <a:srgbClr val="262626"/>
                </a:solidFill>
                <a:cs typeface="Times New Roman" pitchFamily="18"/>
              </a:rPr>
              <a:t>It is called </a:t>
            </a:r>
            <a:r>
              <a:rPr lang="en-US" sz="2400" b="1" u="sng">
                <a:solidFill>
                  <a:srgbClr val="262626"/>
                </a:solidFill>
                <a:cs typeface="Times New Roman" pitchFamily="18"/>
              </a:rPr>
              <a:t>synovial fluid </a:t>
            </a:r>
            <a:r>
              <a:rPr lang="en-US" sz="2400" b="1">
                <a:solidFill>
                  <a:srgbClr val="262626"/>
                </a:solidFill>
                <a:cs typeface="Times New Roman" pitchFamily="18"/>
              </a:rPr>
              <a:t>because of its resemblance to egg white. </a:t>
            </a:r>
          </a:p>
          <a:p>
            <a:pPr marL="730248" lvl="0" indent="-730248" defTabSz="457200">
              <a:spcBef>
                <a:spcPts val="600"/>
              </a:spcBef>
              <a:spcAft>
                <a:spcPts val="600"/>
              </a:spcAft>
              <a:buClr>
                <a:srgbClr val="000000"/>
              </a:buClr>
              <a:buFont typeface="Wingdings" pitchFamily="2"/>
              <a:buChar char="Ø"/>
            </a:pPr>
            <a:r>
              <a:rPr lang="en-US" sz="2400" b="1">
                <a:solidFill>
                  <a:srgbClr val="262626"/>
                </a:solidFill>
                <a:cs typeface="Times New Roman" pitchFamily="18"/>
              </a:rPr>
              <a:t>(Syn : like , ovia : egg)</a:t>
            </a:r>
          </a:p>
          <a:p>
            <a:pPr marL="730248" lvl="0" indent="-730248" defTabSz="457200">
              <a:spcBef>
                <a:spcPts val="600"/>
              </a:spcBef>
              <a:spcAft>
                <a:spcPts val="600"/>
              </a:spcAft>
              <a:buClr>
                <a:srgbClr val="000000"/>
              </a:buClr>
              <a:buFont typeface="Wingdings" pitchFamily="2"/>
              <a:buChar char="Ø"/>
            </a:pPr>
            <a:r>
              <a:rPr lang="en-US" sz="2400" b="1">
                <a:solidFill>
                  <a:srgbClr val="262626"/>
                </a:solidFill>
                <a:cs typeface="Times New Roman" pitchFamily="18"/>
              </a:rPr>
              <a:t>It is a viscous, mucinous substance that lubricates most joints.</a:t>
            </a:r>
          </a:p>
          <a:p>
            <a:pPr marL="730248" lvl="0" indent="-730248" defTabSz="457200">
              <a:spcBef>
                <a:spcPts val="600"/>
              </a:spcBef>
              <a:spcAft>
                <a:spcPts val="600"/>
              </a:spcAft>
              <a:buClr>
                <a:srgbClr val="000000"/>
              </a:buClr>
              <a:buFont typeface="Wingdings" pitchFamily="2"/>
              <a:buChar char="Ø"/>
            </a:pPr>
            <a:r>
              <a:rPr lang="en-US" sz="2400" b="1">
                <a:solidFill>
                  <a:srgbClr val="262626"/>
                </a:solidFill>
                <a:cs typeface="Times New Roman" pitchFamily="18"/>
              </a:rPr>
              <a:t>Degradation of synovial fluid leads to osteoarthritis.</a:t>
            </a:r>
          </a:p>
          <a:p>
            <a:pPr marL="730248" lvl="0" indent="-730248" defTabSz="457200">
              <a:spcBef>
                <a:spcPts val="600"/>
              </a:spcBef>
              <a:spcAft>
                <a:spcPts val="600"/>
              </a:spcAft>
              <a:buClr>
                <a:srgbClr val="000000"/>
              </a:buClr>
              <a:buFont typeface="Wingdings" pitchFamily="2"/>
              <a:buChar char="Ø"/>
            </a:pPr>
            <a:endParaRPr lang="en-US" sz="2400" b="1">
              <a:solidFill>
                <a:srgbClr val="262626"/>
              </a:solidFill>
              <a:cs typeface="Times New Roman" pitchFamily="18"/>
            </a:endParaRPr>
          </a:p>
          <a:p>
            <a:pPr marL="0" lvl="0" indent="0" algn="ctr" defTabSz="457200">
              <a:spcBef>
                <a:spcPts val="600"/>
              </a:spcBef>
              <a:spcAft>
                <a:spcPts val="600"/>
              </a:spcAft>
              <a:buNone/>
            </a:pPr>
            <a:endParaRPr lang="cs-CZ" sz="2400" b="1">
              <a:solidFill>
                <a:srgbClr val="262626"/>
              </a:solidFill>
            </a:endParaRPr>
          </a:p>
        </p:txBody>
      </p:sp>
      <p:sp>
        <p:nvSpPr>
          <p:cNvPr id="4"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F53C9F-774A-4396-B2CA-AFD21D4A3716}" type="slidenum">
              <a:t>29</a:t>
            </a:fld>
            <a:endParaRPr lang="cs-CZ" sz="1200" b="0" i="0" u="none" strike="noStrike" kern="1200" cap="none" spc="0" baseline="0">
              <a:solidFill>
                <a:srgbClr val="898989"/>
              </a:solidFill>
              <a:uFillTx/>
              <a:latin typeface="Calibri" pitchFamily="34"/>
            </a:endParaRPr>
          </a:p>
        </p:txBody>
      </p:sp>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1A9728-FC25-4F95-BB75-C39D8739C29F}" type="slidenum">
              <a:t>29</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8135E834-84CB-4B7C-83F8-608354099CE2}" type="slidenum">
              <a:rPr lang="en-GB" smtClean="0"/>
              <a:t>29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nSpc>
                <a:spcPct val="100000"/>
              </a:lnSpc>
            </a:pPr>
            <a:r>
              <a:rPr lang="en-GB" b="1" dirty="0" smtClean="0">
                <a:latin typeface="Calibri"/>
              </a:rPr>
              <a:t>CELLULOSE</a:t>
            </a:r>
            <a:endParaRPr lang="en-GB" b="1" dirty="0"/>
          </a:p>
        </p:txBody>
      </p:sp>
      <p:sp>
        <p:nvSpPr>
          <p:cNvPr id="3" name="Content Placeholder 2"/>
          <p:cNvSpPr txBox="1">
            <a:spLocks noGrp="1"/>
          </p:cNvSpPr>
          <p:nvPr>
            <p:ph idx="1"/>
          </p:nvPr>
        </p:nvSpPr>
        <p:spPr>
          <a:xfrm>
            <a:off x="838203" y="1825627"/>
            <a:ext cx="10515600" cy="4651369"/>
          </a:xfrm>
        </p:spPr>
        <p:txBody>
          <a:bodyPr/>
          <a:lstStyle/>
          <a:p>
            <a:pPr marL="731520" lvl="0" indent="-731520">
              <a:lnSpc>
                <a:spcPct val="100000"/>
              </a:lnSpc>
              <a:spcBef>
                <a:spcPts val="1200"/>
              </a:spcBef>
              <a:spcAft>
                <a:spcPts val="1200"/>
              </a:spcAft>
              <a:buFont typeface="Wingdings" pitchFamily="2"/>
              <a:buChar char="Ø"/>
            </a:pPr>
            <a:r>
              <a:rPr lang="en-GB" sz="2400" b="1" dirty="0"/>
              <a:t>Cellulose is the most abundant carbohydrate in nature.</a:t>
            </a:r>
          </a:p>
          <a:p>
            <a:pPr marL="731520" lvl="0" indent="-731520">
              <a:lnSpc>
                <a:spcPct val="100000"/>
              </a:lnSpc>
              <a:spcBef>
                <a:spcPts val="1200"/>
              </a:spcBef>
              <a:spcAft>
                <a:spcPts val="1200"/>
              </a:spcAft>
              <a:buFont typeface="Wingdings" pitchFamily="2"/>
              <a:buChar char="Ø"/>
            </a:pPr>
            <a:r>
              <a:rPr lang="en-GB" sz="2400" b="1" dirty="0"/>
              <a:t>cellulose molecule is a linear, unbranched  </a:t>
            </a:r>
            <a:r>
              <a:rPr lang="en-GB" sz="2400" b="1" dirty="0" err="1"/>
              <a:t>homopolysaccharide</a:t>
            </a:r>
            <a:r>
              <a:rPr lang="en-GB" sz="2400" b="1" dirty="0"/>
              <a:t>, consisting of 10,000 to 15,000 D-glucose units.</a:t>
            </a:r>
          </a:p>
          <a:p>
            <a:pPr marL="731520" lvl="0" indent="-731520">
              <a:lnSpc>
                <a:spcPct val="100000"/>
              </a:lnSpc>
              <a:spcBef>
                <a:spcPts val="1200"/>
              </a:spcBef>
              <a:spcAft>
                <a:spcPts val="1200"/>
              </a:spcAft>
              <a:buFont typeface="Wingdings" pitchFamily="2"/>
              <a:buChar char="Ø"/>
            </a:pPr>
            <a:r>
              <a:rPr lang="en-GB" sz="2400" b="1" dirty="0"/>
              <a:t>Cotton is the pure form of cellulose.</a:t>
            </a:r>
          </a:p>
          <a:p>
            <a:pPr marL="731520" lvl="0" indent="-731520">
              <a:lnSpc>
                <a:spcPct val="100000"/>
              </a:lnSpc>
              <a:spcBef>
                <a:spcPts val="1200"/>
              </a:spcBef>
              <a:spcAft>
                <a:spcPts val="1200"/>
              </a:spcAft>
              <a:buFont typeface="Wingdings" pitchFamily="2"/>
              <a:buChar char="Ø"/>
            </a:pPr>
            <a:r>
              <a:rPr lang="en-GB" sz="2400" b="1" dirty="0"/>
              <a:t>It is the basic structural constituent  of the cell walls of  plants</a:t>
            </a:r>
            <a:br>
              <a:rPr lang="en-GB" sz="2400" b="1" dirty="0"/>
            </a:br>
            <a:r>
              <a:rPr lang="en-GB" sz="2400" b="1" dirty="0"/>
              <a:t>33% vegetable</a:t>
            </a:r>
            <a:br>
              <a:rPr lang="en-GB" sz="2400" b="1" dirty="0"/>
            </a:br>
            <a:r>
              <a:rPr lang="en-GB" sz="2400" b="1" dirty="0"/>
              <a:t>90% cotton</a:t>
            </a:r>
            <a:br>
              <a:rPr lang="en-GB" sz="2400" b="1" dirty="0"/>
            </a:br>
            <a:r>
              <a:rPr lang="en-GB" sz="2400" b="1" dirty="0"/>
              <a:t>50% wood</a:t>
            </a:r>
          </a:p>
          <a:p>
            <a:pPr marL="731520" lvl="0" indent="-731520">
              <a:lnSpc>
                <a:spcPct val="100000"/>
              </a:lnSpc>
              <a:spcBef>
                <a:spcPts val="1200"/>
              </a:spcBef>
              <a:spcAft>
                <a:spcPts val="1200"/>
              </a:spcAft>
              <a:buFont typeface="Wingdings" pitchFamily="2"/>
              <a:buChar char="Ø"/>
            </a:pPr>
            <a:r>
              <a:rPr lang="en-GB" sz="2400" b="1" dirty="0"/>
              <a:t>It is highly insoluble in water.</a:t>
            </a:r>
          </a:p>
          <a:p>
            <a:pPr marL="731520" lvl="0" indent="-731520">
              <a:lnSpc>
                <a:spcPct val="100000"/>
              </a:lnSpc>
              <a:spcBef>
                <a:spcPts val="1200"/>
              </a:spcBef>
              <a:spcAft>
                <a:spcPts val="1200"/>
              </a:spcAft>
              <a:buFont typeface="Wingdings" pitchFamily="2"/>
              <a:buChar char="Ø"/>
            </a:pPr>
            <a:endParaRPr lang="en-GB" sz="600" b="1" dirty="0"/>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04D09E-1FCA-4663-8BBD-0A66DB7C26D9}" type="slidenum">
              <a:t>3</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Title 1"/>
          <p:cNvSpPr txBox="1">
            <a:spLocks noGrp="1"/>
          </p:cNvSpPr>
          <p:nvPr>
            <p:ph type="title"/>
          </p:nvPr>
        </p:nvSpPr>
        <p:spPr>
          <a:xfrm>
            <a:off x="-31747" y="65086"/>
            <a:ext cx="10515600" cy="1325559"/>
          </a:xfrm>
        </p:spPr>
        <p:txBody>
          <a:bodyPr anchorCtr="1"/>
          <a:lstStyle/>
          <a:p>
            <a:pPr lvl="0" algn="ctr"/>
            <a:r>
              <a:rPr lang="en-US" b="1">
                <a:latin typeface="Calibri" pitchFamily="34"/>
              </a:rPr>
              <a:t>Viscosupplementation.</a:t>
            </a:r>
            <a:endParaRPr lang="en-GB" b="1">
              <a:latin typeface="Calibri" pitchFamily="34"/>
            </a:endParaRPr>
          </a:p>
        </p:txBody>
      </p:sp>
      <p:sp>
        <p:nvSpPr>
          <p:cNvPr id="3" name="Content Placeholder 3"/>
          <p:cNvSpPr txBox="1">
            <a:spLocks noGrp="1"/>
          </p:cNvSpPr>
          <p:nvPr>
            <p:ph idx="1"/>
          </p:nvPr>
        </p:nvSpPr>
        <p:spPr>
          <a:xfrm>
            <a:off x="448732" y="1557342"/>
            <a:ext cx="11294531" cy="4195760"/>
          </a:xfrm>
        </p:spPr>
        <p:txBody>
          <a:bodyPr/>
          <a:lstStyle/>
          <a:p>
            <a:pPr marL="730248" lvl="0" indent="-730248">
              <a:spcBef>
                <a:spcPts val="600"/>
              </a:spcBef>
              <a:spcAft>
                <a:spcPts val="600"/>
              </a:spcAft>
              <a:buFont typeface="Wingdings" pitchFamily="2"/>
              <a:buChar char="Ø"/>
            </a:pPr>
            <a:r>
              <a:rPr lang="en-US" sz="2400" b="1"/>
              <a:t>In Viscosupplementation we treat osteoarthritis by injecting  Viscosupplementations  into the joint.</a:t>
            </a:r>
          </a:p>
          <a:p>
            <a:pPr marL="730248" lvl="0" indent="-730248">
              <a:spcBef>
                <a:spcPts val="600"/>
              </a:spcBef>
              <a:spcAft>
                <a:spcPts val="600"/>
              </a:spcAft>
              <a:buFont typeface="Wingdings" pitchFamily="2"/>
              <a:buChar char="Ø"/>
            </a:pPr>
            <a:r>
              <a:rPr lang="en-US" sz="2400" b="1"/>
              <a:t>Osteoarthritis is the condition in which synovial fluid decreases as a result bones at joint hinders the movement due to friction and cause sever pain.</a:t>
            </a:r>
          </a:p>
          <a:p>
            <a:pPr marL="730248" lvl="0" indent="-730248">
              <a:spcBef>
                <a:spcPts val="600"/>
              </a:spcBef>
              <a:spcAft>
                <a:spcPts val="600"/>
              </a:spcAft>
              <a:buFont typeface="Wingdings" pitchFamily="2"/>
              <a:buChar char="Ø"/>
            </a:pPr>
            <a:r>
              <a:rPr lang="en-US" sz="2400" b="1"/>
              <a:t>Viscosupplements are synthetically or biologically derived Hyaluronic Acid.</a:t>
            </a:r>
          </a:p>
          <a:p>
            <a:pPr marL="730248" lvl="0" indent="-730248">
              <a:spcBef>
                <a:spcPts val="600"/>
              </a:spcBef>
              <a:spcAft>
                <a:spcPts val="600"/>
              </a:spcAft>
              <a:buFont typeface="Wingdings" pitchFamily="2"/>
              <a:buChar char="Ø"/>
            </a:pPr>
            <a:r>
              <a:rPr lang="en-GB" sz="2400" b="1"/>
              <a:t>Which lubricates the joints.</a:t>
            </a:r>
            <a:endParaRPr lang="cs-CZ" sz="2400" b="1"/>
          </a:p>
          <a:p>
            <a:pPr marL="730248" lvl="0" indent="-730248">
              <a:spcBef>
                <a:spcPts val="600"/>
              </a:spcBef>
              <a:spcAft>
                <a:spcPts val="600"/>
              </a:spcAft>
              <a:buFont typeface="Wingdings" pitchFamily="2"/>
              <a:buChar char="Ø"/>
            </a:pPr>
            <a:endParaRPr lang="en-GB"/>
          </a:p>
        </p:txBody>
      </p:sp>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7535332" y="4437061"/>
            <a:ext cx="3268129" cy="1728782"/>
          </a:xfrm>
          <a:prstGeom prst="rect">
            <a:avLst/>
          </a:prstGeom>
          <a:noFill/>
          <a:ln>
            <a:noFill/>
          </a:ln>
        </p:spPr>
      </p:pic>
      <p:sp>
        <p:nvSpPr>
          <p:cNvPr id="5" name="Slide Number Placeholder 1"/>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2F641F4-5CCC-4C93-9A57-1AB6A1CC6B4D}" type="slidenum">
              <a:t>30</a:t>
            </a:fld>
            <a:endParaRPr lang="cs-CZ" sz="1200" b="0" i="0" u="none" strike="noStrike" kern="1200" cap="none" spc="0" baseline="0">
              <a:solidFill>
                <a:srgbClr val="898989"/>
              </a:solidFill>
              <a:uFillTx/>
              <a:latin typeface="Calibri" pitchFamily="34"/>
            </a:endParaRPr>
          </a:p>
        </p:txBody>
      </p:sp>
      <p:sp>
        <p:nvSpPr>
          <p:cNvPr id="6" name="Date Placeholder 5"/>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7" name="Slide Number Placeholder 6"/>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CAD3FC-5451-447B-A05D-0434F583B7B5}" type="slidenum">
              <a:t>30</a:t>
            </a:fld>
            <a:endParaRPr lang="en-GB" sz="1200" b="0" i="0" u="none" strike="noStrike" kern="1200" cap="none" spc="0" baseline="0">
              <a:solidFill>
                <a:srgbClr val="898989"/>
              </a:solidFill>
              <a:uFillTx/>
              <a:latin typeface="Calibri"/>
            </a:endParaRPr>
          </a:p>
        </p:txBody>
      </p:sp>
      <p:sp>
        <p:nvSpPr>
          <p:cNvPr id="8" name="Date Placeholder 7"/>
          <p:cNvSpPr>
            <a:spLocks noGrp="1"/>
          </p:cNvSpPr>
          <p:nvPr>
            <p:ph type="dt" sz="half" idx="7"/>
          </p:nvPr>
        </p:nvSpPr>
        <p:spPr/>
        <p:txBody>
          <a:bodyPr/>
          <a:lstStyle/>
          <a:p>
            <a:pPr lvl="0"/>
            <a:r>
              <a:rPr lang="en-US" smtClean="0"/>
              <a:t>10/10/2018</a:t>
            </a:r>
            <a:endParaRPr lang="en-GB"/>
          </a:p>
        </p:txBody>
      </p:sp>
      <p:sp>
        <p:nvSpPr>
          <p:cNvPr id="9" name="Slide Number Placeholder 8"/>
          <p:cNvSpPr>
            <a:spLocks noGrp="1"/>
          </p:cNvSpPr>
          <p:nvPr>
            <p:ph type="sldNum" sz="quarter" idx="8"/>
          </p:nvPr>
        </p:nvSpPr>
        <p:spPr/>
        <p:txBody>
          <a:bodyPr/>
          <a:lstStyle/>
          <a:p>
            <a:pPr lvl="0"/>
            <a:fld id="{0A472CA3-27D6-48A9-9BED-4038997C8248}" type="slidenum">
              <a:rPr lang="en-GB" smtClean="0"/>
              <a:t>30</a:t>
            </a:fld>
            <a:endParaRPr lang="en-GB"/>
          </a:p>
        </p:txBody>
      </p:sp>
      <p:pic>
        <p:nvPicPr>
          <p:cNvPr id="10" name="Content Placeholder 3">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272087" y="4041058"/>
            <a:ext cx="1647825" cy="11326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3999"/>
            <a:ext cx="10896603" cy="6102351"/>
          </a:xfrm>
        </p:spPr>
      </p:pic>
      <p:sp>
        <p:nvSpPr>
          <p:cNvPr id="4" name="Date Placeholder 3"/>
          <p:cNvSpPr>
            <a:spLocks noGrp="1"/>
          </p:cNvSpPr>
          <p:nvPr>
            <p:ph type="dt" sz="half" idx="7"/>
          </p:nvPr>
        </p:nvSpPr>
        <p:spPr/>
        <p:txBody>
          <a:bodyPr/>
          <a:lstStyle/>
          <a:p>
            <a:pPr lvl="0"/>
            <a:r>
              <a:rPr lang="en-US" smtClean="0"/>
              <a:t>10/10/2018</a:t>
            </a:r>
            <a:endParaRPr lang="en-GB"/>
          </a:p>
        </p:txBody>
      </p:sp>
      <p:sp>
        <p:nvSpPr>
          <p:cNvPr id="5" name="Slide Number Placeholder 4"/>
          <p:cNvSpPr>
            <a:spLocks noGrp="1"/>
          </p:cNvSpPr>
          <p:nvPr>
            <p:ph type="sldNum" sz="quarter" idx="8"/>
          </p:nvPr>
        </p:nvSpPr>
        <p:spPr/>
        <p:txBody>
          <a:bodyPr/>
          <a:lstStyle/>
          <a:p>
            <a:pPr lvl="0"/>
            <a:fld id="{0A472CA3-27D6-48A9-9BED-4038997C8248}" type="slidenum">
              <a:rPr lang="en-US" smtClean="0"/>
              <a:t>31</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26" y="0"/>
            <a:ext cx="10896603" cy="6102351"/>
          </a:xfrm>
          <a:prstGeom prst="rect">
            <a:avLst/>
          </a:prstGeom>
          <a:noFill/>
          <a:ln>
            <a:noFill/>
          </a:ln>
        </p:spPr>
      </p:pic>
    </p:spTree>
    <p:extLst>
      <p:ext uri="{BB962C8B-B14F-4D97-AF65-F5344CB8AC3E}">
        <p14:creationId xmlns:p14="http://schemas.microsoft.com/office/powerpoint/2010/main" val="85540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838203" y="1083216"/>
            <a:ext cx="10515600" cy="4825215"/>
          </a:xfrm>
        </p:spPr>
        <p:txBody>
          <a:bodyPr/>
          <a:lstStyle/>
          <a:p>
            <a:pPr marL="731520" lvl="0" indent="-731520">
              <a:lnSpc>
                <a:spcPct val="100000"/>
              </a:lnSpc>
              <a:spcBef>
                <a:spcPts val="1200"/>
              </a:spcBef>
              <a:spcAft>
                <a:spcPts val="1200"/>
              </a:spcAft>
              <a:buFont typeface="Wingdings" pitchFamily="2"/>
              <a:buChar char="Ø"/>
            </a:pPr>
            <a:r>
              <a:rPr lang="en-GB" sz="2400" b="1" dirty="0"/>
              <a:t>It resembles with amylose (amylose is a component of storage polysaccharide starch)</a:t>
            </a:r>
          </a:p>
          <a:p>
            <a:pPr marL="731520" lvl="0" indent="-731520">
              <a:lnSpc>
                <a:spcPct val="100000"/>
              </a:lnSpc>
              <a:spcBef>
                <a:spcPts val="1200"/>
              </a:spcBef>
              <a:spcAft>
                <a:spcPts val="1200"/>
              </a:spcAft>
              <a:buFont typeface="Wingdings" pitchFamily="2"/>
              <a:buChar char="Ø"/>
            </a:pPr>
            <a:r>
              <a:rPr lang="en-GB" sz="2400" b="1" dirty="0"/>
              <a:t>But it differs except linkage because in cellulose  the glucose residues have the </a:t>
            </a:r>
            <a:r>
              <a:rPr lang="el-GR" sz="2400" b="1" dirty="0"/>
              <a:t>β</a:t>
            </a:r>
            <a:r>
              <a:rPr lang="en-GB" sz="2400" b="1" dirty="0"/>
              <a:t>-</a:t>
            </a:r>
            <a:r>
              <a:rPr lang="en-GB" sz="2400" b="1" i="1" dirty="0"/>
              <a:t> </a:t>
            </a:r>
            <a:r>
              <a:rPr lang="en-GB" sz="2400" b="1" dirty="0"/>
              <a:t>configuration and linked by </a:t>
            </a:r>
            <a:r>
              <a:rPr lang="el-GR" sz="2400" b="1" dirty="0"/>
              <a:t>β</a:t>
            </a:r>
            <a:r>
              <a:rPr lang="en-GB" sz="2400" b="1" dirty="0"/>
              <a:t>-1,4 -glycosidic bond</a:t>
            </a:r>
            <a:r>
              <a:rPr lang="en-GB" sz="2400" b="1" dirty="0" smtClean="0"/>
              <a:t>.</a:t>
            </a:r>
          </a:p>
          <a:p>
            <a:pPr marL="731520" indent="-731520">
              <a:lnSpc>
                <a:spcPct val="100000"/>
              </a:lnSpc>
              <a:spcBef>
                <a:spcPts val="1200"/>
              </a:spcBef>
              <a:spcAft>
                <a:spcPts val="1200"/>
              </a:spcAft>
              <a:buFont typeface="Wingdings" pitchFamily="2"/>
              <a:buChar char="Ø"/>
            </a:pPr>
            <a:r>
              <a:rPr lang="en-GB" sz="2400" b="1" dirty="0"/>
              <a:t>starch ingested in the diet are </a:t>
            </a:r>
            <a:r>
              <a:rPr lang="en-GB" sz="2400" b="1" dirty="0" err="1"/>
              <a:t>hydrolyzed</a:t>
            </a:r>
            <a:r>
              <a:rPr lang="en-GB" sz="2400" b="1" dirty="0"/>
              <a:t> by </a:t>
            </a:r>
            <a:r>
              <a:rPr lang="en-GB" sz="2400" b="1" i="1" dirty="0"/>
              <a:t>α</a:t>
            </a:r>
            <a:r>
              <a:rPr lang="en-GB" sz="2400" b="1" dirty="0"/>
              <a:t>-amylases and </a:t>
            </a:r>
            <a:r>
              <a:rPr lang="en-GB" sz="2400" b="1" dirty="0" err="1"/>
              <a:t>glycosidases</a:t>
            </a:r>
            <a:r>
              <a:rPr lang="en-GB" sz="2400" b="1" dirty="0"/>
              <a:t>, enzymes in saliva and the intestine that break α- 1,4- </a:t>
            </a:r>
            <a:r>
              <a:rPr lang="en-GB" sz="2400" b="1" dirty="0" err="1"/>
              <a:t>glycosidic</a:t>
            </a:r>
            <a:r>
              <a:rPr lang="en-GB" sz="2400" b="1" dirty="0"/>
              <a:t>  linkage between glucose units. </a:t>
            </a:r>
          </a:p>
          <a:p>
            <a:pPr marL="731520" lvl="0" indent="-731520">
              <a:lnSpc>
                <a:spcPct val="100000"/>
              </a:lnSpc>
              <a:spcBef>
                <a:spcPts val="1200"/>
              </a:spcBef>
              <a:spcAft>
                <a:spcPts val="1200"/>
              </a:spcAft>
              <a:buFont typeface="Wingdings" pitchFamily="2"/>
              <a:buChar char="Ø"/>
            </a:pPr>
            <a:endParaRPr lang="en-GB" sz="2400" b="1" dirty="0"/>
          </a:p>
          <a:p>
            <a:pPr marL="0" lvl="0" indent="0">
              <a:lnSpc>
                <a:spcPct val="100000"/>
              </a:lnSpc>
              <a:spcBef>
                <a:spcPts val="1200"/>
              </a:spcBef>
              <a:spcAft>
                <a:spcPts val="1200"/>
              </a:spcAft>
              <a:buNone/>
            </a:pPr>
            <a:r>
              <a:rPr lang="en-GB" sz="2400" b="1" dirty="0"/>
              <a:t/>
            </a:r>
            <a:br>
              <a:rPr lang="en-GB" sz="2400" b="1" dirty="0"/>
            </a:br>
            <a:endParaRPr lang="en-GB" sz="2400" b="1" dirty="0"/>
          </a:p>
        </p:txBody>
      </p:sp>
      <p:sp>
        <p:nvSpPr>
          <p:cNvPr id="3" name="Date Placeholder 2"/>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4" name="Slide Number Placeholder 3"/>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37870FF-061C-49C1-9C2F-0FEF02A989A0}" type="slidenum">
              <a:t>4</a:t>
            </a:fld>
            <a:endParaRPr lang="en-GB" sz="1200" b="0" i="0" u="none" strike="noStrike" kern="1200" cap="none" spc="0" baseline="0">
              <a:solidFill>
                <a:srgbClr val="898989"/>
              </a:solidFill>
              <a:uFillTx/>
              <a:latin typeface="Calibri"/>
            </a:endParaRPr>
          </a:p>
        </p:txBody>
      </p:sp>
      <p:sp>
        <p:nvSpPr>
          <p:cNvPr id="5" name="Date Placeholder 4"/>
          <p:cNvSpPr>
            <a:spLocks noGrp="1"/>
          </p:cNvSpPr>
          <p:nvPr>
            <p:ph type="dt" sz="half" idx="7"/>
          </p:nvPr>
        </p:nvSpPr>
        <p:spPr/>
        <p:txBody>
          <a:bodyPr/>
          <a:lstStyle/>
          <a:p>
            <a:pPr lvl="0"/>
            <a:r>
              <a:rPr lang="en-US" smtClean="0"/>
              <a:t>10/10/2018</a:t>
            </a:r>
            <a:endParaRPr lang="en-GB"/>
          </a:p>
        </p:txBody>
      </p:sp>
      <p:sp>
        <p:nvSpPr>
          <p:cNvPr id="6" name="Slide Number Placeholder 5"/>
          <p:cNvSpPr>
            <a:spLocks noGrp="1"/>
          </p:cNvSpPr>
          <p:nvPr>
            <p:ph type="sldNum" sz="quarter" idx="8"/>
          </p:nvPr>
        </p:nvSpPr>
        <p:spPr/>
        <p:txBody>
          <a:bodyPr/>
          <a:lstStyle/>
          <a:p>
            <a:pPr lvl="0"/>
            <a:fld id="{0A472CA3-27D6-48A9-9BED-4038997C8248}" type="slidenum">
              <a:rPr lang="en-GB" smtClean="0"/>
              <a:t>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pic>
        <p:nvPicPr>
          <p:cNvPr id="3" name="Picture 12">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1738491" y="2545114"/>
            <a:ext cx="8032656" cy="2518120"/>
          </a:xfrm>
          <a:prstGeom prst="rect">
            <a:avLst/>
          </a:prstGeom>
          <a:noFill/>
          <a:ln>
            <a:noFill/>
          </a:ln>
        </p:spPr>
      </p:pic>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BFAB803-9B38-4C10-98A9-10624424AF36}" type="slidenum">
              <a:t>5</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Calibri"/>
              </a:rPr>
              <a:t>APPLICATIONS OF CELLULOSE:</a:t>
            </a:r>
          </a:p>
        </p:txBody>
      </p:sp>
      <p:sp>
        <p:nvSpPr>
          <p:cNvPr id="3" name="Content Placeholder 2"/>
          <p:cNvSpPr txBox="1">
            <a:spLocks noGrp="1"/>
          </p:cNvSpPr>
          <p:nvPr>
            <p:ph idx="1"/>
          </p:nvPr>
        </p:nvSpPr>
        <p:spPr>
          <a:xfrm>
            <a:off x="457200" y="1371600"/>
            <a:ext cx="7404289" cy="5231209"/>
          </a:xfrm>
        </p:spPr>
        <p:txBody>
          <a:bodyPr/>
          <a:lstStyle/>
          <a:p>
            <a:pPr marL="742950" lvl="0" indent="-742950">
              <a:lnSpc>
                <a:spcPct val="150000"/>
              </a:lnSpc>
              <a:buAutoNum type="arabicPeriod"/>
            </a:pPr>
            <a:r>
              <a:rPr lang="en-GB" sz="4400" b="1"/>
              <a:t>Cotton</a:t>
            </a:r>
            <a:r>
              <a:rPr lang="en-GB" sz="4100" b="1"/>
              <a:t>:</a:t>
            </a:r>
          </a:p>
          <a:p>
            <a:pPr marL="731520" lvl="0" indent="-731520">
              <a:lnSpc>
                <a:spcPct val="100000"/>
              </a:lnSpc>
              <a:spcBef>
                <a:spcPts val="1200"/>
              </a:spcBef>
              <a:spcAft>
                <a:spcPts val="1200"/>
              </a:spcAft>
              <a:buFont typeface="Wingdings" pitchFamily="2"/>
              <a:buChar char="Ø"/>
            </a:pPr>
            <a:r>
              <a:rPr lang="en-GB" sz="2400" b="1"/>
              <a:t>Cotton is composed of 87 -90% cellulose</a:t>
            </a:r>
            <a:br>
              <a:rPr lang="en-GB" sz="2400" b="1"/>
            </a:br>
            <a:r>
              <a:rPr lang="en-GB" sz="2400" b="1"/>
              <a:t>with the cotton fibers containing polymer</a:t>
            </a:r>
            <a:br>
              <a:rPr lang="en-GB" sz="2400" b="1"/>
            </a:br>
            <a:r>
              <a:rPr lang="en-GB" sz="2400" b="1"/>
              <a:t>chains in both amorphous and crystalline</a:t>
            </a:r>
            <a:br>
              <a:rPr lang="en-GB" sz="2400" b="1"/>
            </a:br>
            <a:r>
              <a:rPr lang="en-GB" sz="2400" b="1"/>
              <a:t>forms</a:t>
            </a:r>
          </a:p>
          <a:p>
            <a:pPr marL="731520" lvl="0" indent="-731520">
              <a:lnSpc>
                <a:spcPct val="100000"/>
              </a:lnSpc>
              <a:spcBef>
                <a:spcPts val="1200"/>
              </a:spcBef>
              <a:spcAft>
                <a:spcPts val="1200"/>
              </a:spcAft>
              <a:buFont typeface="Wingdings" pitchFamily="2"/>
              <a:buChar char="Ø"/>
            </a:pPr>
            <a:r>
              <a:rPr lang="en-GB" sz="2400" b="1"/>
              <a:t>It is stiff and has a high tensile strength</a:t>
            </a:r>
          </a:p>
          <a:p>
            <a:pPr marL="731520" lvl="0" indent="-731520">
              <a:lnSpc>
                <a:spcPct val="100000"/>
              </a:lnSpc>
              <a:spcBef>
                <a:spcPts val="1200"/>
              </a:spcBef>
              <a:spcAft>
                <a:spcPts val="1200"/>
              </a:spcAft>
              <a:buFont typeface="Wingdings" pitchFamily="2"/>
              <a:buChar char="Ø"/>
            </a:pPr>
            <a:r>
              <a:rPr lang="en-GB" sz="2400" b="1"/>
              <a:t>Absorbs water without feeling wet</a:t>
            </a:r>
          </a:p>
          <a:p>
            <a:pPr marL="731520" lvl="0" indent="-731520">
              <a:lnSpc>
                <a:spcPct val="100000"/>
              </a:lnSpc>
              <a:spcBef>
                <a:spcPts val="1200"/>
              </a:spcBef>
              <a:spcAft>
                <a:spcPts val="1200"/>
              </a:spcAft>
              <a:buFont typeface="Wingdings" pitchFamily="2"/>
              <a:buChar char="Ø"/>
            </a:pPr>
            <a:r>
              <a:rPr lang="en-GB" sz="2400" b="1"/>
              <a:t>Absorbs heat</a:t>
            </a:r>
          </a:p>
          <a:p>
            <a:pPr marL="731520" lvl="0" indent="-731520">
              <a:lnSpc>
                <a:spcPct val="100000"/>
              </a:lnSpc>
              <a:spcBef>
                <a:spcPts val="1200"/>
              </a:spcBef>
              <a:spcAft>
                <a:spcPts val="1200"/>
              </a:spcAft>
              <a:buFont typeface="Wingdings" pitchFamily="2"/>
              <a:buChar char="Ø"/>
            </a:pPr>
            <a:r>
              <a:rPr lang="en-GB" sz="2400" b="1"/>
              <a:t>Clothes, dyes, building materials, and papers</a:t>
            </a:r>
            <a:br>
              <a:rPr lang="en-GB" sz="2400" b="1"/>
            </a:br>
            <a:endParaRPr lang="en-GB" sz="2400" b="1"/>
          </a:p>
        </p:txBody>
      </p:sp>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8080059" y="1831369"/>
            <a:ext cx="3667640" cy="4190850"/>
          </a:xfrm>
          <a:prstGeom prst="rect">
            <a:avLst/>
          </a:prstGeom>
          <a:noFill/>
          <a:ln>
            <a:noFill/>
          </a:ln>
        </p:spPr>
      </p:pic>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367C859-54B0-423C-AB25-D675E893277F}" type="slidenum">
              <a:t>6</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6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Calibri"/>
              </a:rPr>
              <a:t>2. Pharmaceuticals:</a:t>
            </a:r>
            <a:endParaRPr lang="en-GB" sz="4800">
              <a:latin typeface="Calibri"/>
            </a:endParaRPr>
          </a:p>
        </p:txBody>
      </p:sp>
      <p:sp>
        <p:nvSpPr>
          <p:cNvPr id="3" name="Content Placeholder 2"/>
          <p:cNvSpPr txBox="1">
            <a:spLocks noGrp="1"/>
          </p:cNvSpPr>
          <p:nvPr>
            <p:ph idx="1"/>
          </p:nvPr>
        </p:nvSpPr>
        <p:spPr>
          <a:xfrm>
            <a:off x="838203" y="1981203"/>
            <a:ext cx="5791196" cy="4351336"/>
          </a:xfrm>
        </p:spPr>
        <p:txBody>
          <a:bodyPr/>
          <a:lstStyle/>
          <a:p>
            <a:pPr marL="731520" lvl="0" indent="-731520">
              <a:lnSpc>
                <a:spcPct val="100000"/>
              </a:lnSpc>
              <a:spcBef>
                <a:spcPts val="1200"/>
              </a:spcBef>
              <a:spcAft>
                <a:spcPts val="1200"/>
              </a:spcAft>
              <a:buFont typeface="Wingdings" pitchFamily="2"/>
              <a:buChar char="Ø"/>
            </a:pPr>
            <a:r>
              <a:rPr lang="en-GB" sz="2000" b="1" dirty="0" smtClean="0"/>
              <a:t>They are used in </a:t>
            </a:r>
            <a:r>
              <a:rPr lang="en-GB" sz="2000" b="1" dirty="0"/>
              <a:t/>
            </a:r>
            <a:br>
              <a:rPr lang="en-GB" sz="2000" b="1" dirty="0"/>
            </a:br>
            <a:r>
              <a:rPr lang="en-GB" sz="2400" b="1" dirty="0"/>
              <a:t>chemically</a:t>
            </a:r>
            <a:r>
              <a:rPr lang="en-GB" sz="2000" b="1" dirty="0"/>
              <a:t> </a:t>
            </a:r>
            <a:r>
              <a:rPr lang="en-GB" sz="2400" b="1" dirty="0" smtClean="0"/>
              <a:t>synthesized </a:t>
            </a:r>
            <a:r>
              <a:rPr lang="en-GB" sz="2400" b="1" dirty="0" err="1" smtClean="0"/>
              <a:t>madicen</a:t>
            </a:r>
            <a:r>
              <a:rPr lang="en-GB" sz="2400" b="1" dirty="0"/>
              <a:t/>
            </a:r>
            <a:br>
              <a:rPr lang="en-GB" sz="2400" b="1" dirty="0"/>
            </a:br>
            <a:r>
              <a:rPr lang="en-GB" sz="2400" b="1" dirty="0" smtClean="0"/>
              <a:t> </a:t>
            </a:r>
            <a:r>
              <a:rPr lang="en-GB" sz="2400" b="1" dirty="0" err="1" smtClean="0"/>
              <a:t>e.g</a:t>
            </a:r>
            <a:r>
              <a:rPr lang="en-GB" sz="2400" b="1" dirty="0" smtClean="0"/>
              <a:t> (cellulose </a:t>
            </a:r>
            <a:r>
              <a:rPr lang="en-GB" sz="2400" b="1" dirty="0"/>
              <a:t>acetate phthalate</a:t>
            </a:r>
            <a:r>
              <a:rPr lang="en-GB" sz="1800" b="1" dirty="0"/>
              <a:t>)</a:t>
            </a:r>
          </a:p>
          <a:p>
            <a:pPr marL="0" lvl="0" indent="0">
              <a:lnSpc>
                <a:spcPct val="100000"/>
              </a:lnSpc>
              <a:spcBef>
                <a:spcPts val="1200"/>
              </a:spcBef>
              <a:spcAft>
                <a:spcPts val="1200"/>
              </a:spcAft>
              <a:buNone/>
            </a:pPr>
            <a:r>
              <a:rPr lang="en-GB" sz="1800" b="1" dirty="0"/>
              <a:t/>
            </a:r>
            <a:br>
              <a:rPr lang="en-GB" sz="1800" b="1" dirty="0"/>
            </a:br>
            <a:r>
              <a:rPr lang="en-GB" sz="1800" b="1" dirty="0"/>
              <a:t/>
            </a:r>
            <a:br>
              <a:rPr lang="en-GB" sz="1800" b="1" dirty="0"/>
            </a:br>
            <a:endParaRPr lang="en-GB" sz="1800" b="1" dirty="0"/>
          </a:p>
        </p:txBody>
      </p:sp>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9144000" y="3047996"/>
            <a:ext cx="2772031" cy="2606168"/>
          </a:xfrm>
          <a:prstGeom prst="rect">
            <a:avLst/>
          </a:prstGeom>
          <a:noFill/>
          <a:ln>
            <a:noFill/>
          </a:ln>
        </p:spPr>
      </p:pic>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85C550D-4C66-4BFC-894F-3613B82E7C57}" type="slidenum">
              <a:t>7</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6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b="1">
                <a:latin typeface="Calibri"/>
              </a:rPr>
              <a:t>3. Cellophane</a:t>
            </a:r>
          </a:p>
        </p:txBody>
      </p:sp>
      <p:sp>
        <p:nvSpPr>
          <p:cNvPr id="3" name="Content Placeholder 2"/>
          <p:cNvSpPr txBox="1">
            <a:spLocks noGrp="1"/>
          </p:cNvSpPr>
          <p:nvPr>
            <p:ph idx="1"/>
          </p:nvPr>
        </p:nvSpPr>
        <p:spPr>
          <a:xfrm>
            <a:off x="838203" y="1828800"/>
            <a:ext cx="6248396" cy="5289447"/>
          </a:xfrm>
        </p:spPr>
        <p:txBody>
          <a:bodyPr/>
          <a:lstStyle/>
          <a:p>
            <a:pPr marL="731520" lvl="0" indent="-731520">
              <a:lnSpc>
                <a:spcPct val="100000"/>
              </a:lnSpc>
              <a:spcBef>
                <a:spcPts val="1200"/>
              </a:spcBef>
              <a:spcAft>
                <a:spcPts val="1200"/>
              </a:spcAft>
              <a:buFont typeface="Wingdings" pitchFamily="2"/>
              <a:buChar char="Ø"/>
            </a:pPr>
            <a:r>
              <a:rPr lang="en-GB" sz="2400" b="1"/>
              <a:t>Can be obtained when a</a:t>
            </a:r>
            <a:br>
              <a:rPr lang="en-GB" sz="2400" b="1"/>
            </a:br>
            <a:r>
              <a:rPr lang="en-GB" sz="2400" b="1"/>
              <a:t>viscous cellulose reacts with</a:t>
            </a:r>
            <a:br>
              <a:rPr lang="en-GB" sz="2400" b="1"/>
            </a:br>
            <a:r>
              <a:rPr lang="en-GB" sz="2400" b="1"/>
              <a:t>acid (sulfuric acid) to produce</a:t>
            </a:r>
            <a:br>
              <a:rPr lang="en-GB" sz="2400" b="1"/>
            </a:br>
            <a:r>
              <a:rPr lang="en-GB" sz="2400" b="1"/>
              <a:t>cellophane, further treatment</a:t>
            </a:r>
            <a:br>
              <a:rPr lang="en-GB" sz="2400" b="1"/>
            </a:br>
            <a:r>
              <a:rPr lang="en-GB" sz="2400" b="1"/>
              <a:t>such as washing and</a:t>
            </a:r>
            <a:br>
              <a:rPr lang="en-GB" sz="2400" b="1"/>
            </a:br>
            <a:r>
              <a:rPr lang="en-GB" sz="2400" b="1"/>
              <a:t>bleaching.</a:t>
            </a:r>
          </a:p>
          <a:p>
            <a:pPr marL="731520" lvl="0" indent="-731520">
              <a:lnSpc>
                <a:spcPct val="100000"/>
              </a:lnSpc>
              <a:spcBef>
                <a:spcPts val="1200"/>
              </a:spcBef>
              <a:spcAft>
                <a:spcPts val="1200"/>
              </a:spcAft>
              <a:buFont typeface="Wingdings" pitchFamily="2"/>
              <a:buChar char="Ø"/>
            </a:pPr>
            <a:r>
              <a:rPr lang="en-GB" sz="2400" b="1"/>
              <a:t>Highly impermeable to dry</a:t>
            </a:r>
            <a:br>
              <a:rPr lang="en-GB" sz="2400" b="1"/>
            </a:br>
            <a:r>
              <a:rPr lang="en-GB" sz="2400" b="1"/>
              <a:t>gases and bacteria</a:t>
            </a:r>
            <a:r>
              <a:rPr lang="en-GB" sz="2600" b="1"/>
              <a:t/>
            </a:r>
            <a:br>
              <a:rPr lang="en-GB" sz="2600" b="1"/>
            </a:br>
            <a:r>
              <a:rPr lang="en-GB" sz="2600" b="1"/>
              <a:t/>
            </a:r>
            <a:br>
              <a:rPr lang="en-GB" sz="2600" b="1"/>
            </a:br>
            <a:endParaRPr lang="en-GB" sz="2600" b="1"/>
          </a:p>
        </p:txBody>
      </p:sp>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7768047" y="3200400"/>
            <a:ext cx="4018531" cy="2936083"/>
          </a:xfrm>
          <a:prstGeom prst="rect">
            <a:avLst/>
          </a:prstGeom>
          <a:noFill/>
          <a:ln>
            <a:noFill/>
          </a:ln>
        </p:spPr>
      </p:pic>
      <p:sp>
        <p:nvSpPr>
          <p:cNvPr id="5" name="Date Placeholder 4"/>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6" name="Slide Number Placeholder 5"/>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28B4EE-6698-46D9-BB54-D50FF1AFA64A}" type="slidenum">
              <a:t>8</a:t>
            </a:fld>
            <a:endParaRPr lang="en-GB" sz="1200" b="0" i="0" u="none" strike="noStrike" kern="1200" cap="none" spc="0" baseline="0">
              <a:solidFill>
                <a:srgbClr val="898989"/>
              </a:solidFill>
              <a:uFillTx/>
              <a:latin typeface="Calibri"/>
            </a:endParaRPr>
          </a:p>
        </p:txBody>
      </p:sp>
      <p:sp>
        <p:nvSpPr>
          <p:cNvPr id="7" name="Date Placeholder 6"/>
          <p:cNvSpPr>
            <a:spLocks noGrp="1"/>
          </p:cNvSpPr>
          <p:nvPr>
            <p:ph type="dt" sz="half" idx="7"/>
          </p:nvPr>
        </p:nvSpPr>
        <p:spPr/>
        <p:txBody>
          <a:bodyPr/>
          <a:lstStyle/>
          <a:p>
            <a:pPr lvl="0"/>
            <a:r>
              <a:rPr lang="en-US" smtClean="0"/>
              <a:t>10/10/2018</a:t>
            </a:r>
            <a:endParaRPr lang="en-GB"/>
          </a:p>
        </p:txBody>
      </p:sp>
      <p:sp>
        <p:nvSpPr>
          <p:cNvPr id="8" name="Slide Number Placeholder 7"/>
          <p:cNvSpPr>
            <a:spLocks noGrp="1"/>
          </p:cNvSpPr>
          <p:nvPr>
            <p:ph type="sldNum" sz="quarter" idx="8"/>
          </p:nvPr>
        </p:nvSpPr>
        <p:spPr/>
        <p:txBody>
          <a:bodyPr/>
          <a:lstStyle/>
          <a:p>
            <a:pPr lvl="0"/>
            <a:fld id="{0A472CA3-27D6-48A9-9BED-4038997C8248}" type="slidenum">
              <a:rPr lang="en-GB" smtClean="0"/>
              <a:t>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2"/>
          <p:cNvSpPr txBox="1">
            <a:spLocks noGrp="1"/>
          </p:cNvSpPr>
          <p:nvPr>
            <p:ph type="title"/>
          </p:nvPr>
        </p:nvSpPr>
        <p:spPr/>
        <p:txBody>
          <a:bodyPr/>
          <a:lstStyle/>
          <a:p>
            <a:pPr lvl="0"/>
            <a:r>
              <a:rPr lang="en-US" b="1" dirty="0" smtClean="0">
                <a:latin typeface="Calibri"/>
              </a:rPr>
              <a:t>LIGNIN </a:t>
            </a:r>
            <a:endParaRPr lang="en-US" dirty="0"/>
          </a:p>
        </p:txBody>
      </p:sp>
      <p:sp>
        <p:nvSpPr>
          <p:cNvPr id="3" name="Content Placeholder 2"/>
          <p:cNvSpPr txBox="1">
            <a:spLocks noGrp="1"/>
          </p:cNvSpPr>
          <p:nvPr>
            <p:ph idx="1"/>
          </p:nvPr>
        </p:nvSpPr>
        <p:spPr/>
        <p:txBody>
          <a:bodyPr/>
          <a:lstStyle/>
          <a:p>
            <a:pPr marL="731520" lvl="0" indent="-731520">
              <a:lnSpc>
                <a:spcPct val="100000"/>
              </a:lnSpc>
              <a:spcBef>
                <a:spcPts val="1200"/>
              </a:spcBef>
              <a:spcAft>
                <a:spcPts val="1200"/>
              </a:spcAft>
              <a:buFont typeface="Wingdings" pitchFamily="2"/>
              <a:buChar char="Ø"/>
            </a:pPr>
            <a:r>
              <a:rPr lang="en-GB" sz="2400" b="1"/>
              <a:t>Lignin is a structural polysaccharide.</a:t>
            </a:r>
          </a:p>
          <a:p>
            <a:pPr marL="731520" lvl="0" indent="-731520">
              <a:lnSpc>
                <a:spcPct val="100000"/>
              </a:lnSpc>
              <a:spcBef>
                <a:spcPts val="1200"/>
              </a:spcBef>
              <a:spcAft>
                <a:spcPts val="1200"/>
              </a:spcAft>
              <a:buFont typeface="Wingdings" pitchFamily="2"/>
              <a:buChar char="Ø"/>
            </a:pPr>
            <a:r>
              <a:rPr lang="en-GB" sz="2400" b="1"/>
              <a:t> It is  second abundant and important organic</a:t>
            </a:r>
            <a:br>
              <a:rPr lang="en-GB" sz="2400" b="1"/>
            </a:br>
            <a:r>
              <a:rPr lang="en-GB" sz="2400" b="1"/>
              <a:t>substance  on earth.</a:t>
            </a:r>
            <a:br>
              <a:rPr lang="en-GB" sz="2400" b="1"/>
            </a:br>
            <a:endParaRPr lang="en-GB" sz="2400" b="1"/>
          </a:p>
          <a:p>
            <a:pPr marL="731520" lvl="0" indent="-731520">
              <a:lnSpc>
                <a:spcPct val="100000"/>
              </a:lnSpc>
              <a:spcBef>
                <a:spcPts val="1200"/>
              </a:spcBef>
              <a:spcAft>
                <a:spcPts val="1200"/>
              </a:spcAft>
              <a:buFont typeface="Wingdings" pitchFamily="2"/>
              <a:buChar char="Ø"/>
            </a:pPr>
            <a:r>
              <a:rPr lang="en-GB" sz="2400" b="1"/>
              <a:t> The incorporation of lignin into the cell walls of plants</a:t>
            </a:r>
            <a:br>
              <a:rPr lang="en-GB" sz="2400" b="1"/>
            </a:br>
            <a:r>
              <a:rPr lang="en-GB" sz="2400" b="1"/>
              <a:t>gave them rigid  and woody.</a:t>
            </a:r>
            <a:br>
              <a:rPr lang="en-GB" sz="2400" b="1"/>
            </a:br>
            <a:endParaRPr lang="en-GB" sz="2400" b="1"/>
          </a:p>
          <a:p>
            <a:pPr marL="731520" lvl="0" indent="-731520">
              <a:lnSpc>
                <a:spcPct val="100000"/>
              </a:lnSpc>
              <a:spcBef>
                <a:spcPts val="1200"/>
              </a:spcBef>
              <a:spcAft>
                <a:spcPts val="1200"/>
              </a:spcAft>
              <a:buFont typeface="Wingdings" pitchFamily="2"/>
              <a:buChar char="Ø"/>
            </a:pPr>
            <a:r>
              <a:rPr lang="en-GB" sz="2400" b="1"/>
              <a:t> Lignin increased the mechanical strength properties to</a:t>
            </a:r>
            <a:br>
              <a:rPr lang="en-GB" sz="2400" b="1"/>
            </a:br>
            <a:r>
              <a:rPr lang="en-GB" sz="2400" b="1"/>
              <a:t>such an extent that huge plants such as trees with</a:t>
            </a:r>
            <a:br>
              <a:rPr lang="en-GB" sz="2400" b="1"/>
            </a:br>
            <a:r>
              <a:rPr lang="en-GB" sz="2400" b="1"/>
              <a:t>heights of even more than 100 m can remain upright.</a:t>
            </a:r>
            <a:br>
              <a:rPr lang="en-GB" sz="2400" b="1"/>
            </a:br>
            <a:endParaRPr lang="en-GB" sz="2400" b="1"/>
          </a:p>
          <a:p>
            <a:pPr marL="731520" lvl="0" indent="-731520">
              <a:lnSpc>
                <a:spcPct val="100000"/>
              </a:lnSpc>
              <a:spcBef>
                <a:spcPts val="1200"/>
              </a:spcBef>
              <a:spcAft>
                <a:spcPts val="1200"/>
              </a:spcAft>
              <a:buFont typeface="Wingdings" pitchFamily="2"/>
              <a:buChar char="Ø"/>
            </a:pPr>
            <a:endParaRPr lang="en-US" sz="2400" b="1"/>
          </a:p>
        </p:txBody>
      </p:sp>
      <p:sp>
        <p:nvSpPr>
          <p:cNvPr id="4" name="Date Placeholder 3"/>
          <p:cNvSpPr txBox="1"/>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898989"/>
                </a:solidFill>
                <a:uFillTx/>
                <a:latin typeface="Calibri"/>
              </a:rPr>
              <a:t>10/10/2018</a:t>
            </a:r>
            <a:endParaRPr lang="en-GB" sz="1200" b="0" i="0" u="none" strike="noStrike" kern="1200" cap="none" spc="0" baseline="0">
              <a:solidFill>
                <a:srgbClr val="898989"/>
              </a:solidFill>
              <a:uFillTx/>
              <a:latin typeface="Calibri"/>
            </a:endParaRPr>
          </a:p>
        </p:txBody>
      </p:sp>
      <p:sp>
        <p:nvSpPr>
          <p:cNvPr id="5" name="Slide Number Placeholder 4"/>
          <p:cNvSpPr txBox="1"/>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AC47BE-ABA1-4DF1-BD58-99ADDAAAD4AF}" type="slidenum">
              <a:t>9</a:t>
            </a:fld>
            <a:endParaRPr lang="en-GB" sz="1200" b="0" i="0" u="none" strike="noStrike" kern="1200" cap="none" spc="0" baseline="0">
              <a:solidFill>
                <a:srgbClr val="898989"/>
              </a:solidFill>
              <a:uFillTx/>
              <a:latin typeface="Calibri"/>
            </a:endParaRPr>
          </a:p>
        </p:txBody>
      </p:sp>
      <p:sp>
        <p:nvSpPr>
          <p:cNvPr id="6" name="Date Placeholder 5"/>
          <p:cNvSpPr>
            <a:spLocks noGrp="1"/>
          </p:cNvSpPr>
          <p:nvPr>
            <p:ph type="dt" sz="half" idx="7"/>
          </p:nvPr>
        </p:nvSpPr>
        <p:spPr/>
        <p:txBody>
          <a:bodyPr/>
          <a:lstStyle/>
          <a:p>
            <a:pPr lvl="0"/>
            <a:r>
              <a:rPr lang="en-US" smtClean="0"/>
              <a:t>10/10/2018</a:t>
            </a:r>
            <a:endParaRPr lang="en-GB"/>
          </a:p>
        </p:txBody>
      </p:sp>
      <p:sp>
        <p:nvSpPr>
          <p:cNvPr id="7" name="Slide Number Placeholder 6"/>
          <p:cNvSpPr>
            <a:spLocks noGrp="1"/>
          </p:cNvSpPr>
          <p:nvPr>
            <p:ph type="sldNum" sz="quarter" idx="8"/>
          </p:nvPr>
        </p:nvSpPr>
        <p:spPr/>
        <p:txBody>
          <a:bodyPr/>
          <a:lstStyle/>
          <a:p>
            <a:pPr lvl="0"/>
            <a:fld id="{0A472CA3-27D6-48A9-9BED-4038997C8248}" type="slidenum">
              <a:rPr lang="en-GB" smtClean="0"/>
              <a:t>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1002</Words>
  <Application>Microsoft Office PowerPoint</Application>
  <PresentationFormat>Widescreen</PresentationFormat>
  <Paragraphs>275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STRUCTURAL POLYSACCHRIDE</vt:lpstr>
      <vt:lpstr>INTRODUCTION</vt:lpstr>
      <vt:lpstr>CELLULOSE</vt:lpstr>
      <vt:lpstr>PowerPoint Presentation</vt:lpstr>
      <vt:lpstr>PowerPoint Presentation</vt:lpstr>
      <vt:lpstr>APPLICATIONS OF CELLULOSE:</vt:lpstr>
      <vt:lpstr>2. Pharmaceuticals:</vt:lpstr>
      <vt:lpstr>3. Cellophane</vt:lpstr>
      <vt:lpstr>LIGNIN </vt:lpstr>
      <vt:lpstr>STRUCTURE</vt:lpstr>
      <vt:lpstr>Lignin Linkage</vt:lpstr>
      <vt:lpstr>PowerPoint Presentation</vt:lpstr>
      <vt:lpstr>FUNCTIONS</vt:lpstr>
      <vt:lpstr>Dextran</vt:lpstr>
      <vt:lpstr>STRUCTURE</vt:lpstr>
      <vt:lpstr>α 1-3 and α 1-6 linkage</vt:lpstr>
      <vt:lpstr>PROPERTIES </vt:lpstr>
      <vt:lpstr>USES</vt:lpstr>
      <vt:lpstr>CHITIN</vt:lpstr>
      <vt:lpstr>Occurrence </vt:lpstr>
      <vt:lpstr>In Arthopods</vt:lpstr>
      <vt:lpstr>In fungi</vt:lpstr>
      <vt:lpstr>HYALURONIC ACID</vt:lpstr>
      <vt:lpstr>INTRODUCTION</vt:lpstr>
      <vt:lpstr>STRUCTURE</vt:lpstr>
      <vt:lpstr>OCCURENCE</vt:lpstr>
      <vt:lpstr>Medical uses</vt:lpstr>
      <vt:lpstr>PowerPoint Presentation</vt:lpstr>
      <vt:lpstr>SYNOVIAL FLUID</vt:lpstr>
      <vt:lpstr>Viscosupplementation.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LIGNIN</dc:title>
  <dc:creator>Adeel Taha</dc:creator>
  <cp:lastModifiedBy>Student</cp:lastModifiedBy>
  <cp:revision>34</cp:revision>
  <dcterms:created xsi:type="dcterms:W3CDTF">2018-10-07T07:10:04Z</dcterms:created>
  <dcterms:modified xsi:type="dcterms:W3CDTF">2019-06-10T03:19:08Z</dcterms:modified>
</cp:coreProperties>
</file>