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8" r:id="rId10"/>
    <p:sldId id="260" r:id="rId11"/>
    <p:sldId id="265" r:id="rId12"/>
    <p:sldId id="266" r:id="rId13"/>
    <p:sldId id="267" r:id="rId14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9" d="100"/>
          <a:sy n="39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96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173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296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9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0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47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52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954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989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30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7231-74CB-4FA9-B8FC-5A1E3B243DF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D224-6653-4A1A-8833-DA59A54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828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883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572"/>
            <a:ext cx="1452422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780110" y="1839998"/>
            <a:ext cx="7477601" cy="1003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36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Intel 8087 Family Microprocessor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780110" y="2585099"/>
            <a:ext cx="7477601" cy="960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latin typeface="Nobile" pitchFamily="34" charset="0"/>
                <a:ea typeface="Nobile" pitchFamily="34" charset="-122"/>
                <a:cs typeface="Nobile" pitchFamily="34" charset="-120"/>
              </a:rPr>
              <a:t>In this presentation, we will explore the features, capabilities and inner workings of these microprocessors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833199" y="61892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05508562-1165-60E4-C2E8-6DC2728E0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5486400" cy="8233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9E13FA-644E-FFFD-EE6B-0E66EE35C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2" y="238943"/>
            <a:ext cx="1536862" cy="1706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EC621C9-452F-9CBB-237E-0C0B3B2BD40C}"/>
              </a:ext>
            </a:extLst>
          </p:cNvPr>
          <p:cNvSpPr/>
          <p:nvPr/>
        </p:nvSpPr>
        <p:spPr>
          <a:xfrm>
            <a:off x="833199" y="3740372"/>
            <a:ext cx="3635285" cy="848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Course Title: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b="1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Microprocessor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Course Code: CSE 315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     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F4C59-B759-D84F-AA7E-46BF31D283E5}"/>
              </a:ext>
            </a:extLst>
          </p:cNvPr>
          <p:cNvSpPr/>
          <p:nvPr/>
        </p:nvSpPr>
        <p:spPr>
          <a:xfrm>
            <a:off x="4427340" y="3605740"/>
            <a:ext cx="4233582" cy="1117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Nourin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Khandaker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Lecturer, Department of Computer Science and Engineering, BUBT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3F6BD-E417-7132-35AA-C073E46D5414}"/>
              </a:ext>
            </a:extLst>
          </p:cNvPr>
          <p:cNvSpPr/>
          <p:nvPr/>
        </p:nvSpPr>
        <p:spPr>
          <a:xfrm>
            <a:off x="886676" y="4504254"/>
            <a:ext cx="603849" cy="5617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By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B29449-4BE3-8669-4BC0-8A9F381ACEBD}"/>
              </a:ext>
            </a:extLst>
          </p:cNvPr>
          <p:cNvSpPr/>
          <p:nvPr/>
        </p:nvSpPr>
        <p:spPr>
          <a:xfrm>
            <a:off x="1953593" y="357911"/>
            <a:ext cx="7007265" cy="15581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obster 1.4" panose="02000506000000020003" pitchFamily="50" charset="0"/>
              </a:rPr>
              <a:t>Bangladesh University of Business and Technology (BUBT)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C89907-51A3-BA98-E32F-A8C8D48BE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41542"/>
              </p:ext>
            </p:extLst>
          </p:nvPr>
        </p:nvGraphicFramePr>
        <p:xfrm>
          <a:off x="886676" y="5066002"/>
          <a:ext cx="7371035" cy="2938272"/>
        </p:xfrm>
        <a:graphic>
          <a:graphicData uri="http://schemas.openxmlformats.org/drawingml/2006/table">
            <a:tbl>
              <a:tblPr/>
              <a:tblGrid>
                <a:gridCol w="1006292">
                  <a:extLst>
                    <a:ext uri="{9D8B030D-6E8A-4147-A177-3AD203B41FA5}">
                      <a16:colId xmlns:a16="http://schemas.microsoft.com/office/drawing/2014/main" val="4015466354"/>
                    </a:ext>
                  </a:extLst>
                </a:gridCol>
                <a:gridCol w="2813081">
                  <a:extLst>
                    <a:ext uri="{9D8B030D-6E8A-4147-A177-3AD203B41FA5}">
                      <a16:colId xmlns:a16="http://schemas.microsoft.com/office/drawing/2014/main" val="3071380279"/>
                    </a:ext>
                  </a:extLst>
                </a:gridCol>
                <a:gridCol w="3551662">
                  <a:extLst>
                    <a:ext uri="{9D8B030D-6E8A-4147-A177-3AD203B41FA5}">
                      <a16:colId xmlns:a16="http://schemas.microsoft.com/office/drawing/2014/main" val="3856382601"/>
                    </a:ext>
                  </a:extLst>
                </a:gridCol>
              </a:tblGrid>
              <a:tr h="351009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21224103083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Yasir Rabbani Tanvir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03362"/>
                  </a:ext>
                </a:extLst>
              </a:tr>
              <a:tr h="351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21224103184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Raihan Sheikh Joy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08731"/>
                  </a:ext>
                </a:extLst>
              </a:tr>
              <a:tr h="351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21224103074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Abu Rayhan Emon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15459"/>
                  </a:ext>
                </a:extLst>
              </a:tr>
              <a:tr h="351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21224103053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M.Ridwane Islam Roky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028077"/>
                  </a:ext>
                </a:extLst>
              </a:tr>
              <a:tr h="351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21224103068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Mejbahul Islam Murad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86972"/>
                  </a:ext>
                </a:extLst>
              </a:tr>
              <a:tr h="351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20215103051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Shema Akter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70656"/>
                  </a:ext>
                </a:extLst>
              </a:tr>
              <a:tr h="351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19203103035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Shahinur Islam Popy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06939"/>
                  </a:ext>
                </a:extLst>
              </a:tr>
              <a:tr h="351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21224103050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 err="1">
                          <a:effectLst/>
                        </a:rPr>
                        <a:t>Pervej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Khandakar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519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9644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3807976" y="3244514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Functionality and Operation of Each Block</a:t>
            </a:r>
            <a:endParaRPr lang="en-US" sz="3062" dirty="0"/>
          </a:p>
        </p:txBody>
      </p:sp>
      <p:sp>
        <p:nvSpPr>
          <p:cNvPr id="5" name="Shape 2"/>
          <p:cNvSpPr/>
          <p:nvPr/>
        </p:nvSpPr>
        <p:spPr>
          <a:xfrm>
            <a:off x="7299722" y="3658672"/>
            <a:ext cx="31075" cy="4061698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7490162" y="3939480"/>
            <a:ext cx="544354" cy="31075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7140238" y="3780115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2D9F9"/>
          </a:solidFill>
          <a:ln w="9644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280850" y="3809167"/>
            <a:ext cx="6858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1837" dirty="0"/>
          </a:p>
        </p:txBody>
      </p:sp>
      <p:sp>
        <p:nvSpPr>
          <p:cNvPr id="9" name="Text 6"/>
          <p:cNvSpPr/>
          <p:nvPr/>
        </p:nvSpPr>
        <p:spPr>
          <a:xfrm>
            <a:off x="8170664" y="3814167"/>
            <a:ext cx="18135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Input/Output Block</a:t>
            </a:r>
            <a:endParaRPr lang="en-US" sz="1531" dirty="0"/>
          </a:p>
        </p:txBody>
      </p:sp>
      <p:sp>
        <p:nvSpPr>
          <p:cNvPr id="10" name="Text 7"/>
          <p:cNvSpPr/>
          <p:nvPr/>
        </p:nvSpPr>
        <p:spPr>
          <a:xfrm>
            <a:off x="8170664" y="4212669"/>
            <a:ext cx="2838569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input/output block manages the transfer of data between the microprocessor and peripheral devices, enabling communication and external interfacing functionalities.</a:t>
            </a:r>
            <a:endParaRPr lang="en-US" sz="1225" dirty="0"/>
          </a:p>
        </p:txBody>
      </p:sp>
      <p:sp>
        <p:nvSpPr>
          <p:cNvPr id="11" name="Shape 8"/>
          <p:cNvSpPr/>
          <p:nvPr/>
        </p:nvSpPr>
        <p:spPr>
          <a:xfrm>
            <a:off x="6595884" y="4717078"/>
            <a:ext cx="544354" cy="31075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7140238" y="4557713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2D9F9"/>
          </a:solidFill>
          <a:ln w="9644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7254180" y="4586764"/>
            <a:ext cx="1219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1837" dirty="0"/>
          </a:p>
        </p:txBody>
      </p:sp>
      <p:sp>
        <p:nvSpPr>
          <p:cNvPr id="14" name="Text 11"/>
          <p:cNvSpPr/>
          <p:nvPr/>
        </p:nvSpPr>
        <p:spPr>
          <a:xfrm>
            <a:off x="3807976" y="4591764"/>
            <a:ext cx="26517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Arithmetic Logic Unit (ALU)</a:t>
            </a:r>
            <a:endParaRPr lang="en-US" sz="1531" dirty="0"/>
          </a:p>
        </p:txBody>
      </p:sp>
      <p:sp>
        <p:nvSpPr>
          <p:cNvPr id="15" name="Text 12"/>
          <p:cNvSpPr/>
          <p:nvPr/>
        </p:nvSpPr>
        <p:spPr>
          <a:xfrm>
            <a:off x="3621167" y="4990267"/>
            <a:ext cx="2838569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22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ALU performs arithmetic calculations, logical operations, and bitwise manipulation to process data and perform complex mathematical operations within the microprocessor.</a:t>
            </a:r>
            <a:endParaRPr lang="en-US" sz="1225" dirty="0"/>
          </a:p>
        </p:txBody>
      </p:sp>
      <p:sp>
        <p:nvSpPr>
          <p:cNvPr id="16" name="Shape 13"/>
          <p:cNvSpPr/>
          <p:nvPr/>
        </p:nvSpPr>
        <p:spPr>
          <a:xfrm>
            <a:off x="7490162" y="6048077"/>
            <a:ext cx="544354" cy="31075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7140238" y="5888712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2D9F9"/>
          </a:solidFill>
          <a:ln w="9644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7250370" y="5917763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1837" dirty="0"/>
          </a:p>
        </p:txBody>
      </p:sp>
      <p:sp>
        <p:nvSpPr>
          <p:cNvPr id="19" name="Text 16"/>
          <p:cNvSpPr/>
          <p:nvPr/>
        </p:nvSpPr>
        <p:spPr>
          <a:xfrm>
            <a:off x="8170664" y="5922764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Control Unit</a:t>
            </a:r>
            <a:endParaRPr lang="en-US" sz="1531" dirty="0"/>
          </a:p>
        </p:txBody>
      </p:sp>
      <p:sp>
        <p:nvSpPr>
          <p:cNvPr id="20" name="Text 17"/>
          <p:cNvSpPr/>
          <p:nvPr/>
        </p:nvSpPr>
        <p:spPr>
          <a:xfrm>
            <a:off x="8170664" y="6321266"/>
            <a:ext cx="2838569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control unit coordinates and directs the flow of data and instructions within the microprocessor, managing the execution of operations and ensuring proper sequencing.</a:t>
            </a:r>
            <a:endParaRPr lang="en-US" sz="1225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CDC95D-A6FE-82A1-4A2B-60A10AEFC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78" y="14355"/>
            <a:ext cx="14630400" cy="32009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ED7B8-337D-6587-4DC0-0310B97FB83C}"/>
              </a:ext>
            </a:extLst>
          </p:cNvPr>
          <p:cNvSpPr txBox="1"/>
          <p:nvPr/>
        </p:nvSpPr>
        <p:spPr>
          <a:xfrm>
            <a:off x="1187117" y="902280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Nobile"/>
              </a:rPr>
              <a:t>Subsequent members of the 8087 family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9C69B-DCC0-76E1-5E6D-733C543D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89" y="2101517"/>
            <a:ext cx="2932618" cy="2199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EC212-C682-62F5-F67B-CD4D7FE0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572" y="4542922"/>
            <a:ext cx="2556249" cy="2584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65A73E-46EE-B755-A6D9-D913C41F9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169" y="4993886"/>
            <a:ext cx="1682724" cy="16827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9687A9-715F-EBB1-3672-8F04EE128530}"/>
              </a:ext>
            </a:extLst>
          </p:cNvPr>
          <p:cNvSpPr txBox="1"/>
          <p:nvPr/>
        </p:nvSpPr>
        <p:spPr>
          <a:xfrm>
            <a:off x="3048461" y="4229737"/>
            <a:ext cx="1071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8087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933DF-F46D-B25E-7D08-8859690F96EA}"/>
              </a:ext>
            </a:extLst>
          </p:cNvPr>
          <p:cNvSpPr txBox="1"/>
          <p:nvPr/>
        </p:nvSpPr>
        <p:spPr>
          <a:xfrm>
            <a:off x="7692190" y="3930134"/>
            <a:ext cx="882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80387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308A5-CCFB-ADC0-B091-851FA57CCF86}"/>
              </a:ext>
            </a:extLst>
          </p:cNvPr>
          <p:cNvSpPr txBox="1"/>
          <p:nvPr/>
        </p:nvSpPr>
        <p:spPr>
          <a:xfrm>
            <a:off x="5238209" y="6897924"/>
            <a:ext cx="1071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80387SL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99800-40E0-BD33-050A-F3DAD47295FC}"/>
              </a:ext>
            </a:extLst>
          </p:cNvPr>
          <p:cNvSpPr txBox="1"/>
          <p:nvPr/>
        </p:nvSpPr>
        <p:spPr>
          <a:xfrm>
            <a:off x="9929059" y="6897924"/>
            <a:ext cx="1071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80387SX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99A694-56B0-75D2-21AE-80D2223E6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639" y="2187431"/>
            <a:ext cx="1937418" cy="17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87454C-56F2-325D-F9C4-1BCE56D8E163}"/>
              </a:ext>
            </a:extLst>
          </p:cNvPr>
          <p:cNvSpPr/>
          <p:nvPr/>
        </p:nvSpPr>
        <p:spPr>
          <a:xfrm>
            <a:off x="4060658" y="3489158"/>
            <a:ext cx="6509084" cy="12512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Nobile"/>
                <a:ea typeface="Nobile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4130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95FFC0-693E-991B-86C7-91F9FA6FF7FE}"/>
              </a:ext>
            </a:extLst>
          </p:cNvPr>
          <p:cNvSpPr/>
          <p:nvPr/>
        </p:nvSpPr>
        <p:spPr>
          <a:xfrm>
            <a:off x="4323347" y="2879557"/>
            <a:ext cx="5983705" cy="2470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Nobile"/>
                <a:ea typeface="Nobile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839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2037993" y="1758553"/>
            <a:ext cx="7627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Overview of Microprocessors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2959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2238375" y="3001447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760107" y="3036094"/>
            <a:ext cx="2647950" cy="724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Brain of Computers 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760107" y="3983117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Microprocessors serve as the brains of computers, handling complex calculations and executing instructions.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630228" y="2959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5792510" y="300144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352342" y="3036094"/>
            <a:ext cx="2647950" cy="724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Small yet Powerful 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352342" y="3983117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Microprocessors are compact electronic circuits that combine various components, such as arithmetic logic units and control units, on a single chip.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222462" y="2959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2"/>
          <p:cNvSpPr/>
          <p:nvPr/>
        </p:nvSpPr>
        <p:spPr>
          <a:xfrm>
            <a:off x="9377124" y="300144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944576" y="3036094"/>
            <a:ext cx="2647950" cy="724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Scalable and Versatile 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944576" y="3983117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Microprocessors come in different sizes and performance levels, catering to a wide range of applications, from smartphones to server farms.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91C9A9-B604-BA88-AF38-E5A1287A0F15}"/>
              </a:ext>
            </a:extLst>
          </p:cNvPr>
          <p:cNvSpPr txBox="1"/>
          <p:nvPr/>
        </p:nvSpPr>
        <p:spPr>
          <a:xfrm>
            <a:off x="2128542" y="3699299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Intel 8087 family microprocessors are powerful integrated circuits that revolutionized computing. </a:t>
            </a:r>
            <a:endParaRPr lang="en-US" sz="2400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B5CEEA20-E4A6-6434-E127-E7A25C1C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742" y="1716655"/>
            <a:ext cx="3196137" cy="47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2037993" y="12559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63"/>
              </a:lnSpc>
              <a:buNone/>
            </a:pPr>
            <a:r>
              <a:rPr lang="en-US" sz="4400" b="1" kern="0" spc="-126" dirty="0">
                <a:latin typeface="Inter" pitchFamily="34" charset="0"/>
                <a:ea typeface="Inter" pitchFamily="34" charset="-122"/>
                <a:cs typeface="Inter" pitchFamily="34" charset="-120"/>
              </a:rPr>
              <a:t>Features of the 8087 Microprocessor</a:t>
            </a: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2037993" y="3200162"/>
            <a:ext cx="3156347" cy="8634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2800" b="1" kern="0" spc="-63" dirty="0">
                <a:latin typeface="Inter" pitchFamily="34" charset="0"/>
                <a:ea typeface="Inter" pitchFamily="34" charset="-122"/>
                <a:cs typeface="Inter" pitchFamily="34" charset="-120"/>
              </a:rPr>
              <a:t>Architecture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2037993" y="4285773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1800" kern="0" spc="-34" dirty="0">
                <a:solidFill>
                  <a:schemeClr val="tx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8087 microprocessor utilized a unique architecture that enabled efficient floating-point arithmetic operations.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5743932" y="3200162"/>
            <a:ext cx="3156347" cy="8634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2800" b="1" kern="0" spc="-63" dirty="0">
                <a:latin typeface="Inter" pitchFamily="34" charset="0"/>
                <a:ea typeface="Inter" pitchFamily="34" charset="-122"/>
                <a:cs typeface="Inter" pitchFamily="34" charset="-120"/>
              </a:rPr>
              <a:t>Instruction Set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5743932" y="4285774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1800" kern="0" spc="-34" dirty="0">
                <a:solidFill>
                  <a:schemeClr val="tx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instruction set of the 8087 microprocessor allowed for complex mathematical calculations with high precision.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9449872" y="3200162"/>
            <a:ext cx="3156347" cy="8634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2800" b="1" kern="0" spc="-63" dirty="0">
                <a:latin typeface="Inter" pitchFamily="34" charset="0"/>
                <a:ea typeface="Inter" pitchFamily="34" charset="-122"/>
                <a:cs typeface="Inter" pitchFamily="34" charset="-120"/>
              </a:rPr>
              <a:t>Floating-Point Operations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9449872" y="4285774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1800" kern="0" spc="-34" dirty="0">
                <a:solidFill>
                  <a:schemeClr val="tx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the 8087 microprocessor, floating-point operations became faster and more precise, enabling accurate scientific and engineering calculations.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454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162056" y="596979"/>
            <a:ext cx="10306288" cy="1356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39"/>
              </a:lnSpc>
              <a:buNone/>
            </a:pPr>
            <a:r>
              <a:rPr lang="en-US" sz="427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Block Diagram of Intel 8087 Family Microprocessor</a:t>
            </a:r>
            <a:endParaRPr lang="en-US" sz="4271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056" y="2386965"/>
            <a:ext cx="3218498" cy="198917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162056" y="4647248"/>
            <a:ext cx="2514600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Input/Output Block</a:t>
            </a:r>
            <a:endParaRPr lang="en-US" sz="2136" dirty="0"/>
          </a:p>
        </p:txBody>
      </p:sp>
      <p:sp>
        <p:nvSpPr>
          <p:cNvPr id="7" name="Text 3"/>
          <p:cNvSpPr/>
          <p:nvPr/>
        </p:nvSpPr>
        <p:spPr>
          <a:xfrm>
            <a:off x="2162056" y="5203150"/>
            <a:ext cx="3218498" cy="2429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input/output block facilitates the exchange of data between the microprocessor and external devices, enabling communication and interfacing capabilities.</a:t>
            </a:r>
            <a:endParaRPr lang="en-US" sz="1708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951" y="2386965"/>
            <a:ext cx="3218498" cy="198917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05951" y="4647248"/>
            <a:ext cx="3218498" cy="677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Arithmetic Logic Unit (ALU</a:t>
            </a:r>
            <a:endParaRPr lang="en-US" sz="2136" dirty="0"/>
          </a:p>
        </p:txBody>
      </p:sp>
      <p:sp>
        <p:nvSpPr>
          <p:cNvPr id="10" name="Text 5"/>
          <p:cNvSpPr/>
          <p:nvPr/>
        </p:nvSpPr>
        <p:spPr>
          <a:xfrm>
            <a:off x="5705951" y="5241618"/>
            <a:ext cx="3218498" cy="2082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ALU performs complex arithmetic and logical operations, enabling mathematical calculations and decision-making within the microprocessor.</a:t>
            </a:r>
            <a:endParaRPr lang="en-US" sz="1708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847" y="2386965"/>
            <a:ext cx="3218498" cy="198917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49847" y="4647248"/>
            <a:ext cx="2169676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Control Unit</a:t>
            </a:r>
            <a:endParaRPr lang="en-US" sz="2136" dirty="0"/>
          </a:p>
        </p:txBody>
      </p:sp>
      <p:sp>
        <p:nvSpPr>
          <p:cNvPr id="13" name="Text 7"/>
          <p:cNvSpPr/>
          <p:nvPr/>
        </p:nvSpPr>
        <p:spPr>
          <a:xfrm>
            <a:off x="9249847" y="5203150"/>
            <a:ext cx="3218498" cy="2082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control unit coordinates and controls the operations of other components within the microprocessor, ensuring proper execution of instructions.</a:t>
            </a:r>
            <a:endParaRPr lang="en-US" sz="170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5F2E1322-632A-6B6F-5FDF-9FB323D8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62" y="1520037"/>
            <a:ext cx="8396676" cy="518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A234B-1A7F-1804-D999-21FB755A92DA}"/>
              </a:ext>
            </a:extLst>
          </p:cNvPr>
          <p:cNvSpPr txBox="1"/>
          <p:nvPr/>
        </p:nvSpPr>
        <p:spPr>
          <a:xfrm>
            <a:off x="6031832" y="7021367"/>
            <a:ext cx="2037347" cy="41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1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Input/Output Block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333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3ADFCA21-1124-CCB9-E635-7F501E07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25" y="1547044"/>
            <a:ext cx="7341950" cy="5135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A7DD5-0C40-E436-1877-E46205E04568}"/>
              </a:ext>
            </a:extLst>
          </p:cNvPr>
          <p:cNvSpPr txBox="1"/>
          <p:nvPr/>
        </p:nvSpPr>
        <p:spPr>
          <a:xfrm>
            <a:off x="6112042" y="6988417"/>
            <a:ext cx="2951747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1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Arithmetic Logic Unit (ALU)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143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9954EB5E-190D-0C3A-8E86-11AD345F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40" y="1102905"/>
            <a:ext cx="9746520" cy="6023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3B50F-C7AD-40B3-83BC-83BD078203AE}"/>
              </a:ext>
            </a:extLst>
          </p:cNvPr>
          <p:cNvSpPr txBox="1"/>
          <p:nvPr/>
        </p:nvSpPr>
        <p:spPr>
          <a:xfrm>
            <a:off x="5374105" y="7126694"/>
            <a:ext cx="2358190" cy="446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Control Unit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855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B0C78-4FDA-B388-AF49-8333439D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54" y="790282"/>
            <a:ext cx="10362133" cy="66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</TotalTime>
  <Words>443</Words>
  <Application>Microsoft Office PowerPoint</Application>
  <PresentationFormat>Custom</PresentationFormat>
  <Paragraphs>76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Corben</vt:lpstr>
      <vt:lpstr>Inter</vt:lpstr>
      <vt:lpstr>Lobster 1.4</vt:lpstr>
      <vt:lpstr>Nobile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Yasir Tanvir</cp:lastModifiedBy>
  <cp:revision>30</cp:revision>
  <dcterms:created xsi:type="dcterms:W3CDTF">2023-10-29T06:42:32Z</dcterms:created>
  <dcterms:modified xsi:type="dcterms:W3CDTF">2023-11-10T11:28:25Z</dcterms:modified>
</cp:coreProperties>
</file>