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72AD-6A1D-4D74-9C0E-772002744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124CB-F7DF-440C-AEDF-CD51CB94E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368D2-6F4D-480E-B5C7-D8DCE1B93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43F3-B9B5-4EA2-8A21-B65AA1A7640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FBB5C-24F3-4217-A97B-C904180C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0EDBB-2986-4E2E-9C69-42C1C60F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1A20A-4F04-4C95-A02D-05D81F701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766A-71B6-43E2-AE5F-28F09F74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00B35-9AD1-4414-80C5-BD98A8AA9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DE053-CEC2-401F-AC92-BEA8D6C10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43F3-B9B5-4EA2-8A21-B65AA1A7640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B6B57-8ED7-48C9-BA55-0496F0F3A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E034A-5F94-4DE8-A524-18443610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1A20A-4F04-4C95-A02D-05D81F701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E17464-DD12-4AD8-8F74-A2A8B26D2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149C4-9926-4E8D-85BD-47914B006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B92B1-AC71-4E4A-8B41-ACC54D75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43F3-B9B5-4EA2-8A21-B65AA1A7640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6FF28-57F2-4453-8F73-247EFB1F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E9401-8DE5-4F93-865F-ECBAA6AB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1A20A-4F04-4C95-A02D-05D81F701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5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C984-7843-4E1C-9E1D-C2830FF8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5CAD7-0261-4811-89FB-F1C099026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DBE49-8738-4548-8D98-20A3C4B9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43F3-B9B5-4EA2-8A21-B65AA1A7640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FD92C-0291-473F-A679-F73B2D64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86957-204F-4392-A6ED-BEE60E3E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1A20A-4F04-4C95-A02D-05D81F701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2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8FC3-5C94-48EF-ACFC-E3F03C8C7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897E7-D080-4F3A-BE4A-FFBBF79EB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06B07-EE67-4F76-B3E1-7AB83A23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43F3-B9B5-4EA2-8A21-B65AA1A7640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5698-AF3B-4C83-A730-DDBD74E9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4D509-475B-425B-B8A8-A3D61C57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1A20A-4F04-4C95-A02D-05D81F701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8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9AF4-D93A-47E9-B49B-72D4FFE96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6EC75-22EC-4FAC-A757-FC37E11D8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4A919-7AD1-49B4-95C4-305655CCB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FA2A9-B64D-41C3-A7C8-1CC00F1A7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43F3-B9B5-4EA2-8A21-B65AA1A7640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8A0CC-AD2B-411B-8E49-1C3692272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FE5B4-383B-4081-8700-5AF7FAB7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1A20A-4F04-4C95-A02D-05D81F701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6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C329-5484-4B15-A15D-BAA3B6B89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AA058-BE88-4CCF-81E5-550C29D1D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B101A-9E19-468B-8BE8-27B38F493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E6D25D-419A-4E05-BD29-92DA57989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11F87E-B424-4473-9B05-5C18C8706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CC6DDA-40C0-49C0-BB4D-115C588F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43F3-B9B5-4EA2-8A21-B65AA1A7640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B6A91-0E5E-48C4-A14F-047F785D4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BDD34-2C82-442A-9BD9-BA44DE56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1A20A-4F04-4C95-A02D-05D81F701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2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542F-DF67-4D7C-92B1-0130970C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AD5EF-C283-4970-9116-12BD3E03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43F3-B9B5-4EA2-8A21-B65AA1A7640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259E5-56FC-4A60-BABC-6BD9824A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06430A-A181-42DF-81F5-E1EFEEEA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1A20A-4F04-4C95-A02D-05D81F701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2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4B682E-81C3-4CBD-B223-DF35BF8E4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43F3-B9B5-4EA2-8A21-B65AA1A7640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83777-675E-44B1-8882-D836F54F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5A6B5-1F6D-4DA5-90AC-4CCC3068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1A20A-4F04-4C95-A02D-05D81F701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8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CD97-DDA6-4FD8-B047-95255C1B3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ABBC7-4E30-43F5-8FFC-84FD81929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4F12C-A2B5-4DFF-B00E-A18B2883E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89994-DB06-4C4C-9E1C-EB281FDE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43F3-B9B5-4EA2-8A21-B65AA1A7640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906E9-AA08-4D38-8C5C-1C1B522E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F1434-6422-47B3-8561-76352F5B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1A20A-4F04-4C95-A02D-05D81F701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2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02D51-FB9D-4C63-929C-6E40D457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A8458-ABD9-48BE-890F-42105ABC5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CD83D-3FE3-4920-9B4A-32437923B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CFC1F-3337-4BDF-904E-D46BA28B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943F3-B9B5-4EA2-8A21-B65AA1A7640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AD7D5-79CE-46D6-A2E8-0C3D6684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F3A03-FB50-47FF-A40B-4D64729C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1A20A-4F04-4C95-A02D-05D81F701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9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66B9D2-E63C-4272-AC55-698009003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9A5FE-1DEC-4D25-A24D-A56430152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4E06E-A869-4FA5-AA05-7D59E7DE1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43F3-B9B5-4EA2-8A21-B65AA1A76409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482F7-6323-4BC3-83C9-D5A71F57EA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BEB04-83DB-4F7A-9E22-FA19B41FE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1A20A-4F04-4C95-A02D-05D81F701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2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2312FC-92EF-49D4-AD04-E4021D070BE3}"/>
              </a:ext>
            </a:extLst>
          </p:cNvPr>
          <p:cNvSpPr txBox="1"/>
          <p:nvPr/>
        </p:nvSpPr>
        <p:spPr>
          <a:xfrm>
            <a:off x="2167268" y="446753"/>
            <a:ext cx="78574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+mj-lt"/>
              </a:rPr>
              <a:t>Classification Model for Prognosis of Breast Cancer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7A2211-4802-4125-866E-59D535952F43}"/>
              </a:ext>
            </a:extLst>
          </p:cNvPr>
          <p:cNvSpPr txBox="1"/>
          <p:nvPr/>
        </p:nvSpPr>
        <p:spPr>
          <a:xfrm>
            <a:off x="2167268" y="5482996"/>
            <a:ext cx="7857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By: Yasiru Makavita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6B17B-B970-47CA-8B95-F8ACF65A7410}"/>
              </a:ext>
            </a:extLst>
          </p:cNvPr>
          <p:cNvSpPr txBox="1"/>
          <p:nvPr/>
        </p:nvSpPr>
        <p:spPr>
          <a:xfrm>
            <a:off x="2167267" y="2026414"/>
            <a:ext cx="7857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Dialog Data Science Academy – Machine Learning Foundation Capstone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B1A8F-2927-4591-971B-CFC8E3F306F1}"/>
              </a:ext>
            </a:extLst>
          </p:cNvPr>
          <p:cNvSpPr txBox="1"/>
          <p:nvPr/>
        </p:nvSpPr>
        <p:spPr>
          <a:xfrm>
            <a:off x="4757182" y="5883106"/>
            <a:ext cx="2677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2021.11.27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4B0143-3F3F-431A-8CC6-9020EF60D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862" y="2626579"/>
            <a:ext cx="1992272" cy="265636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01984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C579-8F3C-44B1-90C3-C73403F6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Conclusion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25C7C-6C92-461A-B68A-A47C4D288F20}"/>
              </a:ext>
            </a:extLst>
          </p:cNvPr>
          <p:cNvSpPr txBox="1"/>
          <p:nvPr/>
        </p:nvSpPr>
        <p:spPr>
          <a:xfrm>
            <a:off x="1125270" y="1365382"/>
            <a:ext cx="974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Model has a </a:t>
            </a:r>
            <a:r>
              <a:rPr lang="en-US" b="1" dirty="0">
                <a:latin typeface="+mj-lt"/>
              </a:rPr>
              <a:t>true positive </a:t>
            </a:r>
            <a:r>
              <a:rPr lang="en-US" dirty="0">
                <a:latin typeface="+mj-lt"/>
              </a:rPr>
              <a:t>rate of </a:t>
            </a:r>
            <a:r>
              <a:rPr lang="en-US" b="1" dirty="0">
                <a:latin typeface="+mj-lt"/>
              </a:rPr>
              <a:t>62.5% </a:t>
            </a:r>
            <a:r>
              <a:rPr lang="en-US" dirty="0">
                <a:latin typeface="+mj-lt"/>
              </a:rPr>
              <a:t>and </a:t>
            </a:r>
            <a:r>
              <a:rPr lang="en-US" b="1" dirty="0">
                <a:latin typeface="+mj-lt"/>
              </a:rPr>
              <a:t>true negative </a:t>
            </a:r>
            <a:r>
              <a:rPr lang="en-US" dirty="0">
                <a:latin typeface="+mj-lt"/>
              </a:rPr>
              <a:t>rate of </a:t>
            </a:r>
            <a:r>
              <a:rPr lang="en-US" b="1" dirty="0">
                <a:latin typeface="+mj-lt"/>
              </a:rPr>
              <a:t>83.4%. </a:t>
            </a:r>
            <a:endParaRPr lang="en-US" sz="2000" b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C3AAAC-E802-411E-9BDF-4B8B592A2709}"/>
              </a:ext>
            </a:extLst>
          </p:cNvPr>
          <p:cNvSpPr txBox="1"/>
          <p:nvPr/>
        </p:nvSpPr>
        <p:spPr>
          <a:xfrm>
            <a:off x="1125269" y="1908697"/>
            <a:ext cx="974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Therefore the model accurately predicts negatives cases than positive case. </a:t>
            </a:r>
            <a:endParaRPr lang="en-US" sz="20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D3B40-29BA-4552-85FF-F8C2FEAEC620}"/>
              </a:ext>
            </a:extLst>
          </p:cNvPr>
          <p:cNvSpPr txBox="1"/>
          <p:nvPr/>
        </p:nvSpPr>
        <p:spPr>
          <a:xfrm>
            <a:off x="1125269" y="2452012"/>
            <a:ext cx="974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It was identified that randomly removing values to balance the dataset can affect the scores of the model. </a:t>
            </a:r>
            <a:endParaRPr lang="en-US" sz="20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20AF7-4F43-48C1-BF07-3D5BAC96273C}"/>
              </a:ext>
            </a:extLst>
          </p:cNvPr>
          <p:cNvSpPr txBox="1"/>
          <p:nvPr/>
        </p:nvSpPr>
        <p:spPr>
          <a:xfrm>
            <a:off x="1125268" y="3272326"/>
            <a:ext cx="974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Above fact shows that selected 4 features must be cleaned (remove outliers and standardize) before balancing the dataset. </a:t>
            </a:r>
            <a:endParaRPr lang="en-US" sz="20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E8B233-8AC4-4521-85CF-43765131A02B}"/>
              </a:ext>
            </a:extLst>
          </p:cNvPr>
          <p:cNvSpPr txBox="1"/>
          <p:nvPr/>
        </p:nvSpPr>
        <p:spPr>
          <a:xfrm>
            <a:off x="1125268" y="4092640"/>
            <a:ext cx="974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Even though the model isn’t super accurate, it had achieved the objective by predicting cancer recurrence. Further tuning is needed before deployment.  </a:t>
            </a:r>
            <a:endParaRPr lang="en-US" sz="2000" b="1" dirty="0"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CD15189-5E49-49FF-8809-D413BA047B93}"/>
              </a:ext>
            </a:extLst>
          </p:cNvPr>
          <p:cNvSpPr txBox="1">
            <a:spLocks/>
          </p:cNvSpPr>
          <p:nvPr/>
        </p:nvSpPr>
        <p:spPr>
          <a:xfrm>
            <a:off x="838200" y="5217980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C00000"/>
                </a:solidFill>
              </a:rPr>
              <a:t>END </a:t>
            </a:r>
          </a:p>
        </p:txBody>
      </p:sp>
    </p:spTree>
    <p:extLst>
      <p:ext uri="{BB962C8B-B14F-4D97-AF65-F5344CB8AC3E}">
        <p14:creationId xmlns:p14="http://schemas.microsoft.com/office/powerpoint/2010/main" val="369544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C579-8F3C-44B1-90C3-C73403F6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25C7C-6C92-461A-B68A-A47C4D288F20}"/>
              </a:ext>
            </a:extLst>
          </p:cNvPr>
          <p:cNvSpPr txBox="1"/>
          <p:nvPr/>
        </p:nvSpPr>
        <p:spPr>
          <a:xfrm>
            <a:off x="1391092" y="1665908"/>
            <a:ext cx="7857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Use 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283EB0-FACF-4D7A-AD28-CE954B7F97D0}"/>
              </a:ext>
            </a:extLst>
          </p:cNvPr>
          <p:cNvSpPr txBox="1"/>
          <p:nvPr/>
        </p:nvSpPr>
        <p:spPr>
          <a:xfrm>
            <a:off x="1391091" y="2147918"/>
            <a:ext cx="7857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D14009-8AC7-40EA-9F35-463F54883772}"/>
              </a:ext>
            </a:extLst>
          </p:cNvPr>
          <p:cNvSpPr txBox="1"/>
          <p:nvPr/>
        </p:nvSpPr>
        <p:spPr>
          <a:xfrm>
            <a:off x="1391090" y="2629928"/>
            <a:ext cx="7857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Data Cleaning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E58FF9-3742-4083-9DEE-418D13DC93B8}"/>
              </a:ext>
            </a:extLst>
          </p:cNvPr>
          <p:cNvSpPr txBox="1"/>
          <p:nvPr/>
        </p:nvSpPr>
        <p:spPr>
          <a:xfrm>
            <a:off x="1391090" y="3111938"/>
            <a:ext cx="7857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Data Balancing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486ACD-6E8A-4AD2-9712-706E805612A9}"/>
              </a:ext>
            </a:extLst>
          </p:cNvPr>
          <p:cNvSpPr txBox="1"/>
          <p:nvPr/>
        </p:nvSpPr>
        <p:spPr>
          <a:xfrm>
            <a:off x="1391089" y="3593948"/>
            <a:ext cx="7857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Feature Selection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DA09A-18B5-411A-B50F-25DF41F4EC32}"/>
              </a:ext>
            </a:extLst>
          </p:cNvPr>
          <p:cNvSpPr txBox="1"/>
          <p:nvPr/>
        </p:nvSpPr>
        <p:spPr>
          <a:xfrm>
            <a:off x="1391089" y="4075958"/>
            <a:ext cx="7857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Model Selection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346FFB-28F0-45A3-A54F-E1A4017214FA}"/>
              </a:ext>
            </a:extLst>
          </p:cNvPr>
          <p:cNvSpPr txBox="1"/>
          <p:nvPr/>
        </p:nvSpPr>
        <p:spPr>
          <a:xfrm>
            <a:off x="1391089" y="4557968"/>
            <a:ext cx="7857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Model Tuning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875CCE-D849-46C8-8227-3942E0ABF121}"/>
              </a:ext>
            </a:extLst>
          </p:cNvPr>
          <p:cNvSpPr txBox="1"/>
          <p:nvPr/>
        </p:nvSpPr>
        <p:spPr>
          <a:xfrm>
            <a:off x="1391088" y="5039978"/>
            <a:ext cx="7857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Finalization and conclusion </a:t>
            </a:r>
          </a:p>
        </p:txBody>
      </p:sp>
      <p:pic>
        <p:nvPicPr>
          <p:cNvPr id="1026" name="Picture 2" descr="Clipboard Checklist Check List List Form - Clip Board Clip Art Png,  Cliparts &amp;amp; Cartoons - Jing.fm">
            <a:extLst>
              <a:ext uri="{FF2B5EF4-FFF2-40B4-BE49-F238E27FC236}">
                <a16:creationId xmlns:a16="http://schemas.microsoft.com/office/drawing/2014/main" id="{4F5CCBB0-4932-40A4-BBC2-EF1AB7254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84" y="1794054"/>
            <a:ext cx="3466435" cy="322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B59347-C7BD-4B8E-94B2-9703B08075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937"/>
          <a:stretch/>
        </p:blipFill>
        <p:spPr>
          <a:xfrm>
            <a:off x="3026797" y="2576909"/>
            <a:ext cx="448273" cy="4311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051832-5FED-499F-85F1-D069A9083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618" y="3118449"/>
            <a:ext cx="475470" cy="3621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3EEA0D-FE28-43A0-897E-3BF005239C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6357" y="3611584"/>
            <a:ext cx="1513294" cy="7314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C000D2-5D92-4B5E-98C3-C0AE9536C7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181" y="2136019"/>
            <a:ext cx="324343" cy="4001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5C3800-E954-4B76-B0F0-CEBA9E190A5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5132" r="27070"/>
          <a:stretch/>
        </p:blipFill>
        <p:spPr>
          <a:xfrm>
            <a:off x="915617" y="4490958"/>
            <a:ext cx="475470" cy="5222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BFFBB07-224C-4780-B12B-C4A834D6F9A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3879" t="12093" r="22777" b="34342"/>
          <a:stretch/>
        </p:blipFill>
        <p:spPr>
          <a:xfrm>
            <a:off x="2453497" y="1525102"/>
            <a:ext cx="573300" cy="57568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DD4879-1104-447A-BFF7-FBC6890F17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7903115" flipH="1">
            <a:off x="4315679" y="4983077"/>
            <a:ext cx="571532" cy="39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6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C579-8F3C-44B1-90C3-C73403F6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Use Case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25C7C-6C92-461A-B68A-A47C4D288F20}"/>
              </a:ext>
            </a:extLst>
          </p:cNvPr>
          <p:cNvSpPr txBox="1"/>
          <p:nvPr/>
        </p:nvSpPr>
        <p:spPr>
          <a:xfrm>
            <a:off x="1125271" y="1167215"/>
            <a:ext cx="9454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After a cancer patient has been cured, there is a chance that the cancer might recur.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7750D7-37FD-4174-A901-4F93BE5B5068}"/>
              </a:ext>
            </a:extLst>
          </p:cNvPr>
          <p:cNvSpPr txBox="1"/>
          <p:nvPr/>
        </p:nvSpPr>
        <p:spPr>
          <a:xfrm>
            <a:off x="1125271" y="1805067"/>
            <a:ext cx="9454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Periodic checkups must be done to identify if cancer has recurred or not.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7CC3B0-ED23-4EC9-9A4A-4B213BC9C9E4}"/>
              </a:ext>
            </a:extLst>
          </p:cNvPr>
          <p:cNvSpPr txBox="1"/>
          <p:nvPr/>
        </p:nvSpPr>
        <p:spPr>
          <a:xfrm>
            <a:off x="1125272" y="2442919"/>
            <a:ext cx="9454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Every cured patient does not continue this testing process due to several reasons and it is too late when the recurred cancer is detected.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C68874-C53C-4A20-86FC-2754E8DD7068}"/>
              </a:ext>
            </a:extLst>
          </p:cNvPr>
          <p:cNvSpPr txBox="1"/>
          <p:nvPr/>
        </p:nvSpPr>
        <p:spPr>
          <a:xfrm>
            <a:off x="1125272" y="3388547"/>
            <a:ext cx="9454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If a system can be developed to predict of the patient has a chance of recurring cancer, they can keep aware and take the necessary precautions.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6679E1-0BA9-4FE7-8595-899D2ED352EF}"/>
              </a:ext>
            </a:extLst>
          </p:cNvPr>
          <p:cNvSpPr txBox="1"/>
          <p:nvPr/>
        </p:nvSpPr>
        <p:spPr>
          <a:xfrm>
            <a:off x="1125273" y="4334175"/>
            <a:ext cx="9454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Also the patients who do not have the risk of recurrence can save the time, money spent for testing and reduce the mental stress worrying about recurrence.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E776BB-8A56-40BB-B122-A1824DA2D5C1}"/>
              </a:ext>
            </a:extLst>
          </p:cNvPr>
          <p:cNvSpPr txBox="1"/>
          <p:nvPr/>
        </p:nvSpPr>
        <p:spPr>
          <a:xfrm>
            <a:off x="1125274" y="5279803"/>
            <a:ext cx="9454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This project is focused on developing a ML model to predict if the cancer can be recurred or not based on past cancer details.</a:t>
            </a:r>
          </a:p>
        </p:txBody>
      </p:sp>
    </p:spTree>
    <p:extLst>
      <p:ext uri="{BB962C8B-B14F-4D97-AF65-F5344CB8AC3E}">
        <p14:creationId xmlns:p14="http://schemas.microsoft.com/office/powerpoint/2010/main" val="181567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C579-8F3C-44B1-90C3-C73403F6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25C7C-6C92-461A-B68A-A47C4D288F20}"/>
              </a:ext>
            </a:extLst>
          </p:cNvPr>
          <p:cNvSpPr txBox="1"/>
          <p:nvPr/>
        </p:nvSpPr>
        <p:spPr>
          <a:xfrm>
            <a:off x="1125271" y="1167215"/>
            <a:ext cx="9454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Dataset</a:t>
            </a:r>
            <a:r>
              <a:rPr lang="en-US" sz="2000" dirty="0">
                <a:latin typeface="+mj-lt"/>
              </a:rPr>
              <a:t> was taken from UCI machine learning repository and the Data was collected by Dr. </a:t>
            </a:r>
            <a:r>
              <a:rPr lang="en-US" sz="2000" dirty="0" err="1">
                <a:latin typeface="+mj-lt"/>
              </a:rPr>
              <a:t>Wolberg</a:t>
            </a:r>
            <a:r>
              <a:rPr lang="en-US" sz="2000" dirty="0">
                <a:latin typeface="+mj-lt"/>
              </a:rPr>
              <a:t> on </a:t>
            </a:r>
            <a:r>
              <a:rPr lang="en-US" sz="2000" b="1" dirty="0">
                <a:latin typeface="+mj-lt"/>
              </a:rPr>
              <a:t>197 cancer patients </a:t>
            </a:r>
            <a:r>
              <a:rPr lang="en-US" sz="2000" dirty="0">
                <a:latin typeface="+mj-lt"/>
              </a:rPr>
              <a:t>seen by him since 1984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7750D7-37FD-4174-A901-4F93BE5B5068}"/>
              </a:ext>
            </a:extLst>
          </p:cNvPr>
          <p:cNvSpPr txBox="1"/>
          <p:nvPr/>
        </p:nvSpPr>
        <p:spPr>
          <a:xfrm>
            <a:off x="1125268" y="2005436"/>
            <a:ext cx="9454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It only includes data of patients who were exhibiting invasive breast cancer and no evidence of distant metastases at the time of diagnosis 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C68874-C53C-4A20-86FC-2754E8DD7068}"/>
              </a:ext>
            </a:extLst>
          </p:cNvPr>
          <p:cNvSpPr txBox="1"/>
          <p:nvPr/>
        </p:nvSpPr>
        <p:spPr>
          <a:xfrm>
            <a:off x="1125268" y="2843657"/>
            <a:ext cx="9454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Dataset includes: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AF29C1F-66BB-42A2-BA1F-31ED7AB679C2}"/>
              </a:ext>
            </a:extLst>
          </p:cNvPr>
          <p:cNvGrpSpPr/>
          <p:nvPr/>
        </p:nvGrpSpPr>
        <p:grpSpPr>
          <a:xfrm>
            <a:off x="2171247" y="3374102"/>
            <a:ext cx="7849506" cy="1997667"/>
            <a:chOff x="1634736" y="3596771"/>
            <a:chExt cx="7849506" cy="199766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7E63B2-BC80-45AA-B3D1-76F73D8472CC}"/>
                </a:ext>
              </a:extLst>
            </p:cNvPr>
            <p:cNvSpPr txBox="1"/>
            <p:nvPr/>
          </p:nvSpPr>
          <p:spPr>
            <a:xfrm>
              <a:off x="1634736" y="3596771"/>
              <a:ext cx="3542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000" dirty="0">
                  <a:latin typeface="+mj-lt"/>
                </a:rPr>
                <a:t>If the case is </a:t>
              </a:r>
              <a:r>
                <a:rPr lang="en-US" sz="2000" b="1" dirty="0">
                  <a:latin typeface="+mj-lt"/>
                </a:rPr>
                <a:t>recurrent or not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46619C-FDA9-4822-B1A3-AFE7F6B68693}"/>
                </a:ext>
              </a:extLst>
            </p:cNvPr>
            <p:cNvSpPr txBox="1"/>
            <p:nvPr/>
          </p:nvSpPr>
          <p:spPr>
            <a:xfrm>
              <a:off x="1634736" y="3996881"/>
              <a:ext cx="65523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Courier New" panose="02070309020205020404" pitchFamily="49" charset="0"/>
                <a:buChar char="o"/>
              </a:pPr>
              <a:r>
                <a:rPr lang="en-US" sz="2000" b="1" dirty="0">
                  <a:latin typeface="+mj-lt"/>
                </a:rPr>
                <a:t>Time for recurrence </a:t>
              </a:r>
              <a:r>
                <a:rPr lang="en-US" sz="2000" dirty="0">
                  <a:latin typeface="+mj-lt"/>
                </a:rPr>
                <a:t>/ </a:t>
              </a:r>
              <a:r>
                <a:rPr lang="en-US" sz="2000" b="1" dirty="0">
                  <a:latin typeface="+mj-lt"/>
                </a:rPr>
                <a:t>cancer free time </a:t>
              </a:r>
              <a:r>
                <a:rPr lang="en-US" sz="2000" dirty="0">
                  <a:latin typeface="+mj-lt"/>
                </a:rPr>
                <a:t>if non recurrence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756B10-CFD2-49CF-BECF-F5DFE9DF035D}"/>
                </a:ext>
              </a:extLst>
            </p:cNvPr>
            <p:cNvSpPr txBox="1"/>
            <p:nvPr/>
          </p:nvSpPr>
          <p:spPr>
            <a:xfrm>
              <a:off x="1634736" y="4396030"/>
              <a:ext cx="68925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000" b="1" dirty="0">
                  <a:latin typeface="+mj-lt"/>
                </a:rPr>
                <a:t>30 parameters </a:t>
              </a:r>
              <a:r>
                <a:rPr lang="en-US" sz="2000" dirty="0">
                  <a:latin typeface="+mj-lt"/>
                </a:rPr>
                <a:t>of a </a:t>
              </a:r>
              <a:r>
                <a:rPr lang="en-US" sz="2000" b="1" dirty="0">
                  <a:latin typeface="+mj-lt"/>
                </a:rPr>
                <a:t>nucleus</a:t>
              </a:r>
              <a:r>
                <a:rPr lang="en-US" sz="2000" dirty="0">
                  <a:latin typeface="+mj-lt"/>
                </a:rPr>
                <a:t> of a </a:t>
              </a:r>
              <a:r>
                <a:rPr lang="en-US" sz="2000" b="1" dirty="0">
                  <a:latin typeface="+mj-lt"/>
                </a:rPr>
                <a:t>cell</a:t>
              </a:r>
              <a:r>
                <a:rPr lang="en-US" sz="2000" dirty="0">
                  <a:latin typeface="+mj-lt"/>
                </a:rPr>
                <a:t> of the </a:t>
              </a:r>
              <a:r>
                <a:rPr lang="en-US" sz="2000" b="1" dirty="0">
                  <a:latin typeface="+mj-lt"/>
                </a:rPr>
                <a:t>previous cancer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FC660D-9D9E-4B8E-B66D-A40FCAF8521B}"/>
                </a:ext>
              </a:extLst>
            </p:cNvPr>
            <p:cNvSpPr txBox="1"/>
            <p:nvPr/>
          </p:nvSpPr>
          <p:spPr>
            <a:xfrm>
              <a:off x="1634736" y="4795179"/>
              <a:ext cx="35424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000" b="1" dirty="0">
                  <a:latin typeface="+mj-lt"/>
                </a:rPr>
                <a:t>Size</a:t>
              </a:r>
              <a:r>
                <a:rPr lang="en-US" sz="2000" dirty="0">
                  <a:latin typeface="+mj-lt"/>
                </a:rPr>
                <a:t> of the </a:t>
              </a:r>
              <a:r>
                <a:rPr lang="en-US" sz="2000" b="1" dirty="0">
                  <a:latin typeface="+mj-lt"/>
                </a:rPr>
                <a:t>previous tumor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3B33144-4D45-4DE0-98CF-4F207443735D}"/>
                </a:ext>
              </a:extLst>
            </p:cNvPr>
            <p:cNvSpPr txBox="1"/>
            <p:nvPr/>
          </p:nvSpPr>
          <p:spPr>
            <a:xfrm>
              <a:off x="1634736" y="5194328"/>
              <a:ext cx="78495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000" b="1" dirty="0">
                  <a:latin typeface="+mj-lt"/>
                </a:rPr>
                <a:t>Number of </a:t>
              </a:r>
              <a:r>
                <a:rPr lang="en-US" sz="2000" dirty="0">
                  <a:latin typeface="+mj-lt"/>
                </a:rPr>
                <a:t>positive axillary </a:t>
              </a:r>
              <a:r>
                <a:rPr lang="en-US" sz="2000" b="1" dirty="0">
                  <a:latin typeface="+mj-lt"/>
                </a:rPr>
                <a:t>lymph nodes </a:t>
              </a:r>
              <a:r>
                <a:rPr lang="en-US" sz="2000" dirty="0">
                  <a:latin typeface="+mj-lt"/>
                </a:rPr>
                <a:t>observed at time of surgery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1EDCB8D-65D8-457A-A8D1-0A2E78B15808}"/>
              </a:ext>
            </a:extLst>
          </p:cNvPr>
          <p:cNvSpPr txBox="1"/>
          <p:nvPr/>
        </p:nvSpPr>
        <p:spPr>
          <a:xfrm>
            <a:off x="986611" y="5593477"/>
            <a:ext cx="9454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The 30 parameter features are computed from a digitized image of a fine needle aspirate (FNA) of a breast mass. </a:t>
            </a:r>
          </a:p>
        </p:txBody>
      </p:sp>
    </p:spTree>
    <p:extLst>
      <p:ext uri="{BB962C8B-B14F-4D97-AF65-F5344CB8AC3E}">
        <p14:creationId xmlns:p14="http://schemas.microsoft.com/office/powerpoint/2010/main" val="2762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C579-8F3C-44B1-90C3-C73403F6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Development environment and 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25C7C-6C92-461A-B68A-A47C4D288F20}"/>
              </a:ext>
            </a:extLst>
          </p:cNvPr>
          <p:cNvSpPr txBox="1"/>
          <p:nvPr/>
        </p:nvSpPr>
        <p:spPr>
          <a:xfrm>
            <a:off x="1919172" y="1422395"/>
            <a:ext cx="3616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Environment	: Google </a:t>
            </a:r>
            <a:r>
              <a:rPr lang="en-US" sz="2000" dirty="0" err="1">
                <a:latin typeface="+mj-lt"/>
              </a:rPr>
              <a:t>Colab</a:t>
            </a:r>
            <a:endParaRPr lang="en-US" sz="2000" dirty="0">
              <a:latin typeface="+mj-lt"/>
            </a:endParaRPr>
          </a:p>
          <a:p>
            <a:endParaRPr lang="en-US" sz="20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Language	: Python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E776BB-8A56-40BB-B122-A1824DA2D5C1}"/>
              </a:ext>
            </a:extLst>
          </p:cNvPr>
          <p:cNvSpPr txBox="1"/>
          <p:nvPr/>
        </p:nvSpPr>
        <p:spPr>
          <a:xfrm>
            <a:off x="1919172" y="4419943"/>
            <a:ext cx="225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Libraries used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B5BA47-C56D-4826-B529-545483162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982" y="1308452"/>
            <a:ext cx="2799407" cy="1243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1A111C-91B4-4C4C-B672-6729927C0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216" y="3067201"/>
            <a:ext cx="2247567" cy="10063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BACCFD-362F-4DC0-8595-971A09458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216" y="4073574"/>
            <a:ext cx="2347951" cy="94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5BC478-0752-41D1-A567-B3C537BC6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4387" y="3250898"/>
            <a:ext cx="2662404" cy="6389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B30DCD-2458-4A53-8EDE-77386A67DB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4387" y="4166277"/>
            <a:ext cx="2662404" cy="7635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3876A0-92B4-43F2-8493-87861855868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549" b="12787"/>
          <a:stretch/>
        </p:blipFill>
        <p:spPr>
          <a:xfrm>
            <a:off x="6146191" y="5197971"/>
            <a:ext cx="2662404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0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C579-8F3C-44B1-90C3-C73403F6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Pre processing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25C7C-6C92-461A-B68A-A47C4D288F20}"/>
              </a:ext>
            </a:extLst>
          </p:cNvPr>
          <p:cNvSpPr txBox="1"/>
          <p:nvPr/>
        </p:nvSpPr>
        <p:spPr>
          <a:xfrm>
            <a:off x="1125271" y="1074796"/>
            <a:ext cx="945411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latin typeface="+mj-lt"/>
              </a:rPr>
              <a:t>Labeling was done since data frame did not contain column names.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latin typeface="+mj-lt"/>
              </a:rPr>
              <a:t>Dataset was scanned for missing values and removed the detected 4 missing values.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latin typeface="+mj-lt"/>
              </a:rPr>
              <a:t>Categorical variables were converted into numerical variables.</a:t>
            </a:r>
          </a:p>
          <a:p>
            <a:pPr marL="457200" indent="-457200" algn="just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latin typeface="+mj-lt"/>
              </a:rPr>
              <a:t>Histograms and box plots were used to understand the behavior of data.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412032-20B7-422F-A07C-5274528F3057}"/>
              </a:ext>
            </a:extLst>
          </p:cNvPr>
          <p:cNvGrpSpPr/>
          <p:nvPr/>
        </p:nvGrpSpPr>
        <p:grpSpPr>
          <a:xfrm>
            <a:off x="1723354" y="2783634"/>
            <a:ext cx="8856034" cy="1007225"/>
            <a:chOff x="1723355" y="3666799"/>
            <a:chExt cx="8856034" cy="1007225"/>
          </a:xfrm>
        </p:grpSpPr>
        <p:pic>
          <p:nvPicPr>
            <p:cNvPr id="7" name="Picture 6" descr="Chart, box and whisker chart&#10;&#10;Description automatically generated">
              <a:extLst>
                <a:ext uri="{FF2B5EF4-FFF2-40B4-BE49-F238E27FC236}">
                  <a16:creationId xmlns:a16="http://schemas.microsoft.com/office/drawing/2014/main" id="{89F6B184-8025-4351-9485-D71B3B6C7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3859" y="3716398"/>
              <a:ext cx="4185530" cy="908025"/>
            </a:xfrm>
            <a:prstGeom prst="rect">
              <a:avLst/>
            </a:prstGeom>
          </p:spPr>
        </p:pic>
        <p:pic>
          <p:nvPicPr>
            <p:cNvPr id="10" name="Picture 9" descr="Chart, histogram&#10;&#10;Description automatically generated">
              <a:extLst>
                <a:ext uri="{FF2B5EF4-FFF2-40B4-BE49-F238E27FC236}">
                  <a16:creationId xmlns:a16="http://schemas.microsoft.com/office/drawing/2014/main" id="{6D274A11-038D-4578-9475-4F466E9995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51"/>
            <a:stretch/>
          </p:blipFill>
          <p:spPr>
            <a:xfrm>
              <a:off x="1723355" y="3666799"/>
              <a:ext cx="4074788" cy="1007225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10A3C9B-FFEF-48E9-BE81-B46ECE2C4497}"/>
              </a:ext>
            </a:extLst>
          </p:cNvPr>
          <p:cNvSpPr txBox="1"/>
          <p:nvPr/>
        </p:nvSpPr>
        <p:spPr>
          <a:xfrm>
            <a:off x="1125271" y="4036522"/>
            <a:ext cx="94541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+mj-lt"/>
              </a:rPr>
              <a:t>5. Dataset had an uneven distribution with lot of outliers. Due to large number of outliers, removing them reduced the dataset where minority class (Y variable) was very small.  </a:t>
            </a:r>
          </a:p>
          <a:p>
            <a:pPr algn="just"/>
            <a:r>
              <a:rPr lang="en-US" sz="2000" dirty="0">
                <a:latin typeface="+mj-lt"/>
              </a:rPr>
              <a:t>Therefore, it was decided not to remove the outliers. Unpredictable behavior of cancer cell must have caused the above.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28FC2B-077E-48CA-9FB9-D02987D44E7E}"/>
              </a:ext>
            </a:extLst>
          </p:cNvPr>
          <p:cNvSpPr txBox="1"/>
          <p:nvPr/>
        </p:nvSpPr>
        <p:spPr>
          <a:xfrm>
            <a:off x="1125271" y="5429261"/>
            <a:ext cx="9454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+mj-lt"/>
              </a:rPr>
              <a:t>6. To balance the dataset, majority class of Y variable was under sampled by randomly removing values until it was equal to the minority class. </a:t>
            </a:r>
          </a:p>
        </p:txBody>
      </p:sp>
    </p:spTree>
    <p:extLst>
      <p:ext uri="{BB962C8B-B14F-4D97-AF65-F5344CB8AC3E}">
        <p14:creationId xmlns:p14="http://schemas.microsoft.com/office/powerpoint/2010/main" val="207775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C579-8F3C-44B1-90C3-C73403F6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Feature selection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25C7C-6C92-461A-B68A-A47C4D288F20}"/>
              </a:ext>
            </a:extLst>
          </p:cNvPr>
          <p:cNvSpPr txBox="1"/>
          <p:nvPr/>
        </p:nvSpPr>
        <p:spPr>
          <a:xfrm>
            <a:off x="1125271" y="1365382"/>
            <a:ext cx="7072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Correlation matric and pair plot was used to select the features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84B154-AF3A-42CF-95FE-F4F5340BDAFE}"/>
              </a:ext>
            </a:extLst>
          </p:cNvPr>
          <p:cNvGrpSpPr/>
          <p:nvPr/>
        </p:nvGrpSpPr>
        <p:grpSpPr>
          <a:xfrm>
            <a:off x="8782132" y="1076302"/>
            <a:ext cx="2935856" cy="4705395"/>
            <a:chOff x="5517936" y="1910092"/>
            <a:chExt cx="2935856" cy="4705395"/>
          </a:xfrm>
        </p:grpSpPr>
        <p:pic>
          <p:nvPicPr>
            <p:cNvPr id="5" name="Picture 4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D40B5842-19CC-4464-952E-7C22CD0FD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7936" y="1910092"/>
              <a:ext cx="2935856" cy="182341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ADEC9D8-1568-49ED-A315-8A6EE74F6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1043" y="4165096"/>
              <a:ext cx="2561213" cy="24503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4DA92ED-9419-4B02-ABF4-16676A13F3E2}"/>
              </a:ext>
            </a:extLst>
          </p:cNvPr>
          <p:cNvSpPr txBox="1"/>
          <p:nvPr/>
        </p:nvSpPr>
        <p:spPr>
          <a:xfrm>
            <a:off x="1125271" y="2216474"/>
            <a:ext cx="70724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+mj-lt"/>
              </a:rPr>
              <a:t>Features with the highest correlation with the ‘Y variable’ were selected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+mj-lt"/>
              </a:rPr>
              <a:t>Correlation between those features were inspected and highly corelated features were grouped.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latin typeface="+mj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latin typeface="+mj-lt"/>
              </a:rPr>
              <a:t>One feature each was selected from those groups, based on the correlation value to the y variable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076E17-0542-40A4-AF1D-B60EE3475691}"/>
              </a:ext>
            </a:extLst>
          </p:cNvPr>
          <p:cNvSpPr txBox="1"/>
          <p:nvPr/>
        </p:nvSpPr>
        <p:spPr>
          <a:xfrm>
            <a:off x="1125271" y="5156022"/>
            <a:ext cx="7072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Mean Area, Mean Concave, Area Standard Error &amp; Worst Perimeter were selected as the features</a:t>
            </a:r>
          </a:p>
        </p:txBody>
      </p:sp>
    </p:spTree>
    <p:extLst>
      <p:ext uri="{BB962C8B-B14F-4D97-AF65-F5344CB8AC3E}">
        <p14:creationId xmlns:p14="http://schemas.microsoft.com/office/powerpoint/2010/main" val="303968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C579-8F3C-44B1-90C3-C73403F6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Model selection &amp; Tuning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25C7C-6C92-461A-B68A-A47C4D288F20}"/>
              </a:ext>
            </a:extLst>
          </p:cNvPr>
          <p:cNvSpPr txBox="1"/>
          <p:nvPr/>
        </p:nvSpPr>
        <p:spPr>
          <a:xfrm>
            <a:off x="1125270" y="1365382"/>
            <a:ext cx="7225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5 ML classification models were selected for testing. Function for training and scoring models was created.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DA92ED-9419-4B02-ABF4-16676A13F3E2}"/>
              </a:ext>
            </a:extLst>
          </p:cNvPr>
          <p:cNvSpPr txBox="1"/>
          <p:nvPr/>
        </p:nvSpPr>
        <p:spPr>
          <a:xfrm>
            <a:off x="8862641" y="1365382"/>
            <a:ext cx="2085351" cy="1169551"/>
          </a:xfrm>
          <a:prstGeom prst="rect">
            <a:avLst/>
          </a:prstGeom>
          <a:noFill/>
        </p:spPr>
        <p:txBody>
          <a:bodyPr wrap="square" numCol="1" spcCol="274320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1400" dirty="0">
                <a:latin typeface="+mj-lt"/>
              </a:rPr>
              <a:t>Logistic Regression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400" dirty="0">
                <a:latin typeface="+mj-lt"/>
              </a:rPr>
              <a:t>Decision Tree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400" dirty="0">
                <a:latin typeface="+mj-lt"/>
              </a:rPr>
              <a:t>Random Forest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400" dirty="0" err="1">
                <a:latin typeface="+mj-lt"/>
              </a:rPr>
              <a:t>GaussianNB</a:t>
            </a:r>
            <a:endParaRPr lang="en-US" sz="1400" dirty="0">
              <a:latin typeface="+mj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1400" dirty="0" err="1">
                <a:latin typeface="+mj-lt"/>
              </a:rPr>
              <a:t>KNeighbours</a:t>
            </a:r>
            <a:endParaRPr lang="en-US" sz="14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076E17-0542-40A4-AF1D-B60EE3475691}"/>
              </a:ext>
            </a:extLst>
          </p:cNvPr>
          <p:cNvSpPr txBox="1"/>
          <p:nvPr/>
        </p:nvSpPr>
        <p:spPr>
          <a:xfrm>
            <a:off x="1125271" y="2324195"/>
            <a:ext cx="7072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Dataset was split into test (30%) and train (70%) sets.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20EDCD-DE42-4BEC-9BD4-2C65874F5EC2}"/>
              </a:ext>
            </a:extLst>
          </p:cNvPr>
          <p:cNvSpPr txBox="1"/>
          <p:nvPr/>
        </p:nvSpPr>
        <p:spPr>
          <a:xfrm>
            <a:off x="1125271" y="2975232"/>
            <a:ext cx="7225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Each model was passed through the above function and got scored. 4 scoring matrices were used.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DB4C7E-CEC5-403A-B77C-B67A3EEA31EF}"/>
              </a:ext>
            </a:extLst>
          </p:cNvPr>
          <p:cNvSpPr txBox="1"/>
          <p:nvPr/>
        </p:nvSpPr>
        <p:spPr>
          <a:xfrm>
            <a:off x="8862641" y="2975232"/>
            <a:ext cx="2085351" cy="954107"/>
          </a:xfrm>
          <a:prstGeom prst="rect">
            <a:avLst/>
          </a:prstGeom>
          <a:noFill/>
        </p:spPr>
        <p:txBody>
          <a:bodyPr wrap="square" numCol="1" spcCol="274320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1400" dirty="0">
                <a:latin typeface="+mj-lt"/>
              </a:rPr>
              <a:t>Accuracy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400" dirty="0">
                <a:latin typeface="+mj-lt"/>
              </a:rPr>
              <a:t>Precision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400" dirty="0">
                <a:latin typeface="+mj-lt"/>
              </a:rPr>
              <a:t>F1 Score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400" dirty="0">
                <a:latin typeface="+mj-lt"/>
              </a:rPr>
              <a:t>ROC_AUC</a:t>
            </a:r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0CE05AA-C6E4-4795-AA4B-67B6110CA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296" y="3929339"/>
            <a:ext cx="4657461" cy="1414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1E3EB0-2EDC-4AC4-9A1F-DC06D828A3A7}"/>
              </a:ext>
            </a:extLst>
          </p:cNvPr>
          <p:cNvSpPr txBox="1"/>
          <p:nvPr/>
        </p:nvSpPr>
        <p:spPr>
          <a:xfrm>
            <a:off x="1125271" y="5590485"/>
            <a:ext cx="7225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Logistic Regression </a:t>
            </a:r>
            <a:r>
              <a:rPr lang="en-US" sz="2000" dirty="0">
                <a:latin typeface="+mj-lt"/>
              </a:rPr>
              <a:t>was selected as the </a:t>
            </a:r>
            <a:r>
              <a:rPr lang="en-US" sz="2000" b="1" dirty="0">
                <a:latin typeface="+mj-lt"/>
              </a:rPr>
              <a:t>best model </a:t>
            </a:r>
            <a:r>
              <a:rPr lang="en-US" sz="2000" dirty="0">
                <a:latin typeface="+mj-lt"/>
              </a:rPr>
              <a:t>its </a:t>
            </a:r>
            <a:r>
              <a:rPr lang="en-US" sz="2000" b="1" dirty="0">
                <a:latin typeface="+mj-lt"/>
              </a:rPr>
              <a:t>hyper parameters</a:t>
            </a:r>
            <a:r>
              <a:rPr lang="en-US" sz="2000" dirty="0">
                <a:latin typeface="+mj-lt"/>
              </a:rPr>
              <a:t> were </a:t>
            </a:r>
            <a:r>
              <a:rPr lang="en-US" sz="2000" b="1" dirty="0">
                <a:latin typeface="+mj-lt"/>
              </a:rPr>
              <a:t>tuned</a:t>
            </a:r>
            <a:r>
              <a:rPr lang="en-US" sz="2000" dirty="0">
                <a:latin typeface="+mj-lt"/>
              </a:rPr>
              <a:t> using </a:t>
            </a:r>
            <a:r>
              <a:rPr lang="en-US" sz="2000" b="1" dirty="0">
                <a:latin typeface="+mj-lt"/>
              </a:rPr>
              <a:t>grid search </a:t>
            </a:r>
            <a:r>
              <a:rPr lang="en-US" sz="2000" dirty="0">
                <a:latin typeface="+mj-lt"/>
              </a:rPr>
              <a:t>method.</a:t>
            </a:r>
          </a:p>
        </p:txBody>
      </p:sp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39AB0E23-163D-471A-8DF8-60344445B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641" y="5128820"/>
            <a:ext cx="2443393" cy="116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10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C579-8F3C-44B1-90C3-C73403F6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Saving the best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25C7C-6C92-461A-B68A-A47C4D288F20}"/>
              </a:ext>
            </a:extLst>
          </p:cNvPr>
          <p:cNvSpPr txBox="1"/>
          <p:nvPr/>
        </p:nvSpPr>
        <p:spPr>
          <a:xfrm>
            <a:off x="1125270" y="1365382"/>
            <a:ext cx="9741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Model was scored using a sample dataset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076E17-0542-40A4-AF1D-B60EE3475691}"/>
              </a:ext>
            </a:extLst>
          </p:cNvPr>
          <p:cNvSpPr txBox="1"/>
          <p:nvPr/>
        </p:nvSpPr>
        <p:spPr>
          <a:xfrm>
            <a:off x="1125270" y="1976887"/>
            <a:ext cx="7072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Best trained logistic regression model was saved using pickle.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4945B6-EFA2-4EB6-AE4F-B269ECD43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744" y="1308735"/>
            <a:ext cx="3654056" cy="91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82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719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PowerPoint Presentation</vt:lpstr>
      <vt:lpstr>Content</vt:lpstr>
      <vt:lpstr>Use Case</vt:lpstr>
      <vt:lpstr>Dataset</vt:lpstr>
      <vt:lpstr>Development environment and tools</vt:lpstr>
      <vt:lpstr>Pre processing </vt:lpstr>
      <vt:lpstr>Feature selection</vt:lpstr>
      <vt:lpstr>Model selection &amp; Tuning </vt:lpstr>
      <vt:lpstr>Saving the best model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Yasiru Makavita</dc:creator>
  <cp:lastModifiedBy>Yasiru Makavita</cp:lastModifiedBy>
  <cp:revision>23</cp:revision>
  <dcterms:created xsi:type="dcterms:W3CDTF">2021-12-05T07:31:52Z</dcterms:created>
  <dcterms:modified xsi:type="dcterms:W3CDTF">2021-12-05T20:37:41Z</dcterms:modified>
</cp:coreProperties>
</file>