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77" r:id="rId5"/>
    <p:sldId id="258" r:id="rId6"/>
    <p:sldId id="259" r:id="rId7"/>
    <p:sldId id="261" r:id="rId8"/>
    <p:sldId id="260" r:id="rId9"/>
    <p:sldId id="263" r:id="rId10"/>
    <p:sldId id="264" r:id="rId11"/>
    <p:sldId id="262" r:id="rId12"/>
    <p:sldId id="268" r:id="rId13"/>
    <p:sldId id="271" r:id="rId14"/>
    <p:sldId id="273" r:id="rId15"/>
    <p:sldId id="275" r:id="rId16"/>
    <p:sldId id="274" r:id="rId17"/>
    <p:sldId id="278" r:id="rId18"/>
    <p:sldId id="270" r:id="rId19"/>
    <p:sldId id="281" r:id="rId20"/>
    <p:sldId id="269" r:id="rId21"/>
    <p:sldId id="266" r:id="rId22"/>
    <p:sldId id="276" r:id="rId23"/>
    <p:sldId id="285"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ya Hapuarachchi" userId="447a2eb7-9e92-4a63-b25c-8f4766a8fc7c" providerId="ADAL" clId="{FAF8E015-E3E9-4A97-9A03-18E6950E4FDF}"/>
    <pc:docChg chg="undo custSel addSld delSld modSld">
      <pc:chgData name="Bhagya Hapuarachchi" userId="447a2eb7-9e92-4a63-b25c-8f4766a8fc7c" providerId="ADAL" clId="{FAF8E015-E3E9-4A97-9A03-18E6950E4FDF}" dt="2020-12-20T02:57:23.633" v="32" actId="47"/>
      <pc:docMkLst>
        <pc:docMk/>
      </pc:docMkLst>
      <pc:sldChg chg="del">
        <pc:chgData name="Bhagya Hapuarachchi" userId="447a2eb7-9e92-4a63-b25c-8f4766a8fc7c" providerId="ADAL" clId="{FAF8E015-E3E9-4A97-9A03-18E6950E4FDF}" dt="2020-12-20T02:56:15.459" v="0" actId="47"/>
        <pc:sldMkLst>
          <pc:docMk/>
          <pc:sldMk cId="1437203512" sldId="265"/>
        </pc:sldMkLst>
      </pc:sldChg>
      <pc:sldChg chg="add del">
        <pc:chgData name="Bhagya Hapuarachchi" userId="447a2eb7-9e92-4a63-b25c-8f4766a8fc7c" providerId="ADAL" clId="{FAF8E015-E3E9-4A97-9A03-18E6950E4FDF}" dt="2020-12-20T02:57:23.633" v="32" actId="47"/>
        <pc:sldMkLst>
          <pc:docMk/>
          <pc:sldMk cId="768452586" sldId="270"/>
        </pc:sldMkLst>
      </pc:sldChg>
      <pc:sldChg chg="modSp mod">
        <pc:chgData name="Bhagya Hapuarachchi" userId="447a2eb7-9e92-4a63-b25c-8f4766a8fc7c" providerId="ADAL" clId="{FAF8E015-E3E9-4A97-9A03-18E6950E4FDF}" dt="2020-12-20T02:56:42.520" v="17" actId="6549"/>
        <pc:sldMkLst>
          <pc:docMk/>
          <pc:sldMk cId="1935404123" sldId="271"/>
        </pc:sldMkLst>
        <pc:spChg chg="mod">
          <ac:chgData name="Bhagya Hapuarachchi" userId="447a2eb7-9e92-4a63-b25c-8f4766a8fc7c" providerId="ADAL" clId="{FAF8E015-E3E9-4A97-9A03-18E6950E4FDF}" dt="2020-12-20T02:56:42.520" v="17" actId="6549"/>
          <ac:spMkLst>
            <pc:docMk/>
            <pc:sldMk cId="1935404123" sldId="271"/>
            <ac:spMk id="4" creationId="{DD5341E4-D5A1-4C63-AE0E-BA05F3336FFF}"/>
          </ac:spMkLst>
        </pc:spChg>
      </pc:sldChg>
      <pc:sldChg chg="del">
        <pc:chgData name="Bhagya Hapuarachchi" userId="447a2eb7-9e92-4a63-b25c-8f4766a8fc7c" providerId="ADAL" clId="{FAF8E015-E3E9-4A97-9A03-18E6950E4FDF}" dt="2020-12-20T02:57:09.456" v="23" actId="47"/>
        <pc:sldMkLst>
          <pc:docMk/>
          <pc:sldMk cId="1080743579" sldId="272"/>
        </pc:sldMkLst>
      </pc:sldChg>
      <pc:sldChg chg="modSp mod">
        <pc:chgData name="Bhagya Hapuarachchi" userId="447a2eb7-9e92-4a63-b25c-8f4766a8fc7c" providerId="ADAL" clId="{FAF8E015-E3E9-4A97-9A03-18E6950E4FDF}" dt="2020-12-20T02:56:59.201" v="22" actId="6549"/>
        <pc:sldMkLst>
          <pc:docMk/>
          <pc:sldMk cId="567257446" sldId="273"/>
        </pc:sldMkLst>
        <pc:spChg chg="mod">
          <ac:chgData name="Bhagya Hapuarachchi" userId="447a2eb7-9e92-4a63-b25c-8f4766a8fc7c" providerId="ADAL" clId="{FAF8E015-E3E9-4A97-9A03-18E6950E4FDF}" dt="2020-12-20T02:56:59.201" v="22" actId="6549"/>
          <ac:spMkLst>
            <pc:docMk/>
            <pc:sldMk cId="567257446" sldId="273"/>
            <ac:spMk id="3" creationId="{392F94FF-8F79-4E74-9B49-3E07B26FF63F}"/>
          </ac:spMkLst>
        </pc:spChg>
      </pc:sldChg>
      <pc:sldChg chg="add del">
        <pc:chgData name="Bhagya Hapuarachchi" userId="447a2eb7-9e92-4a63-b25c-8f4766a8fc7c" providerId="ADAL" clId="{FAF8E015-E3E9-4A97-9A03-18E6950E4FDF}" dt="2020-12-20T02:57:12.624" v="25" actId="47"/>
        <pc:sldMkLst>
          <pc:docMk/>
          <pc:sldMk cId="3456253602" sldId="278"/>
        </pc:sldMkLst>
      </pc:sldChg>
      <pc:sldChg chg="del">
        <pc:chgData name="Bhagya Hapuarachchi" userId="447a2eb7-9e92-4a63-b25c-8f4766a8fc7c" providerId="ADAL" clId="{FAF8E015-E3E9-4A97-9A03-18E6950E4FDF}" dt="2020-12-20T02:57:18.325" v="27" actId="47"/>
        <pc:sldMkLst>
          <pc:docMk/>
          <pc:sldMk cId="493480595" sldId="279"/>
        </pc:sldMkLst>
      </pc:sldChg>
      <pc:sldChg chg="del">
        <pc:chgData name="Bhagya Hapuarachchi" userId="447a2eb7-9e92-4a63-b25c-8f4766a8fc7c" providerId="ADAL" clId="{FAF8E015-E3E9-4A97-9A03-18E6950E4FDF}" dt="2020-12-20T02:57:18.913" v="28" actId="47"/>
        <pc:sldMkLst>
          <pc:docMk/>
          <pc:sldMk cId="3048270729" sldId="280"/>
        </pc:sldMkLst>
      </pc:sldChg>
      <pc:sldChg chg="add del">
        <pc:chgData name="Bhagya Hapuarachchi" userId="447a2eb7-9e92-4a63-b25c-8f4766a8fc7c" providerId="ADAL" clId="{FAF8E015-E3E9-4A97-9A03-18E6950E4FDF}" dt="2020-12-20T02:57:23.241" v="31" actId="47"/>
        <pc:sldMkLst>
          <pc:docMk/>
          <pc:sldMk cId="3326480132" sldId="281"/>
        </pc:sldMkLst>
      </pc:sldChg>
      <pc:sldChg chg="del">
        <pc:chgData name="Bhagya Hapuarachchi" userId="447a2eb7-9e92-4a63-b25c-8f4766a8fc7c" providerId="ADAL" clId="{FAF8E015-E3E9-4A97-9A03-18E6950E4FDF}" dt="2020-12-20T02:57:16.667" v="26" actId="47"/>
        <pc:sldMkLst>
          <pc:docMk/>
          <pc:sldMk cId="636284360"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7707-D325-49CE-BDD4-B7B01F6530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C94787-2489-4E3E-B889-D5033728C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8A297E-D1EC-4B29-9AFD-0623ED89F00F}"/>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5" name="Footer Placeholder 4">
            <a:extLst>
              <a:ext uri="{FF2B5EF4-FFF2-40B4-BE49-F238E27FC236}">
                <a16:creationId xmlns:a16="http://schemas.microsoft.com/office/drawing/2014/main" id="{4CF340A1-9A3C-4B22-BBCB-F6B4A85AE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90AFF-C8BB-4776-8075-B54CFF5F9EE9}"/>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130789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2AD8-E1A6-44C1-B57B-ACDF02FD12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A03829-9D33-4C11-BD41-B6482336F6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C4C1D-5458-4F11-A131-1F897732CE7E}"/>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5" name="Footer Placeholder 4">
            <a:extLst>
              <a:ext uri="{FF2B5EF4-FFF2-40B4-BE49-F238E27FC236}">
                <a16:creationId xmlns:a16="http://schemas.microsoft.com/office/drawing/2014/main" id="{A6975B6B-EE7F-4C28-A1F1-6246C4D94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CEE24-D7C3-4946-AC6C-EAF346A88829}"/>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427458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6D2C0-2F0B-42AB-B15A-E33736151A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66444A-95C5-4CD3-866E-3613A684E1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B6689-FFD7-4FC0-B626-57A9FA216BB3}"/>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5" name="Footer Placeholder 4">
            <a:extLst>
              <a:ext uri="{FF2B5EF4-FFF2-40B4-BE49-F238E27FC236}">
                <a16:creationId xmlns:a16="http://schemas.microsoft.com/office/drawing/2014/main" id="{C125F81D-B8AA-40A1-A146-7B775860F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C44BF-E452-4A62-8CB9-2EC7591542EF}"/>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259644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FB31-9D76-4ED9-91BD-4F6E561601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93A9-D6AE-4165-A001-A1E70716DC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7F13E-FFF7-495E-8640-77C0FFDB6EA0}"/>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5" name="Footer Placeholder 4">
            <a:extLst>
              <a:ext uri="{FF2B5EF4-FFF2-40B4-BE49-F238E27FC236}">
                <a16:creationId xmlns:a16="http://schemas.microsoft.com/office/drawing/2014/main" id="{FC610305-CCA9-42EA-BD84-9690EC718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6201C-D866-4F68-BE20-13EC1B1D5EE4}"/>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339923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D34F-2EA6-48CA-9733-D88A0D323D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D1343-45FA-4FFC-994F-3860B180E4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032165-8EBE-450E-84A8-D380D3BA94EB}"/>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5" name="Footer Placeholder 4">
            <a:extLst>
              <a:ext uri="{FF2B5EF4-FFF2-40B4-BE49-F238E27FC236}">
                <a16:creationId xmlns:a16="http://schemas.microsoft.com/office/drawing/2014/main" id="{A7A6420E-B2E2-4543-990C-37A021F0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DE211-25BA-4181-8C5A-1088301081A1}"/>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391848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9CE1-1A83-4AF4-8F6D-23E17B61F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F41B4-3CF4-42FA-B08D-36A68B9B6C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C2896D-EED8-4346-8E2C-26B1C13563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7FD3D-2769-46A5-95C3-8675DE1339BA}"/>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6" name="Footer Placeholder 5">
            <a:extLst>
              <a:ext uri="{FF2B5EF4-FFF2-40B4-BE49-F238E27FC236}">
                <a16:creationId xmlns:a16="http://schemas.microsoft.com/office/drawing/2014/main" id="{2DE6F0C8-8CE6-4C7D-82A7-3CF49213E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37FF1-0BED-4CAB-864A-1C9B5B049157}"/>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188769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12B7-B4F6-4DB1-8166-0F58FBEF25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2DFC91-8B02-436E-9825-4459B11C6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C8C0FE-8FAA-4431-BDD4-23931E8A1BE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E8B4B-80A9-43B3-83DA-EBC103C22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DBBD9A-2218-4B19-A593-448866BE6A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F36A38-B139-426E-83A2-C43E44614B6F}"/>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8" name="Footer Placeholder 7">
            <a:extLst>
              <a:ext uri="{FF2B5EF4-FFF2-40B4-BE49-F238E27FC236}">
                <a16:creationId xmlns:a16="http://schemas.microsoft.com/office/drawing/2014/main" id="{3F9B3676-9E14-473C-B1FF-519F102A1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D7B1BF-FD88-4E8F-9D58-12C05E09A7BF}"/>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98598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A909-EF81-426D-8F44-C5E09A7F54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748E22-3CF8-4096-B23F-BEEF09400612}"/>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4" name="Footer Placeholder 3">
            <a:extLst>
              <a:ext uri="{FF2B5EF4-FFF2-40B4-BE49-F238E27FC236}">
                <a16:creationId xmlns:a16="http://schemas.microsoft.com/office/drawing/2014/main" id="{E3C9668B-5E26-43D4-ACE3-58C3E9A7FF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543C3-3794-4E2A-B6ED-5278FF232735}"/>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37308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A444B-F1CA-4E47-A9C8-12AEDCECB78F}"/>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3" name="Footer Placeholder 2">
            <a:extLst>
              <a:ext uri="{FF2B5EF4-FFF2-40B4-BE49-F238E27FC236}">
                <a16:creationId xmlns:a16="http://schemas.microsoft.com/office/drawing/2014/main" id="{B7901AF3-C99D-4DEE-A591-424A450223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3C343-EFBD-404F-8B2E-5A07B8E1F8C8}"/>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25015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8361-67E5-458E-BFC3-A54A42296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0CC6C-B663-468D-9499-B4EF54F82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CBA83-F50E-4E66-857C-C55DB2F9E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03E896-5C73-4366-83B1-8DBF25EC7A0F}"/>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6" name="Footer Placeholder 5">
            <a:extLst>
              <a:ext uri="{FF2B5EF4-FFF2-40B4-BE49-F238E27FC236}">
                <a16:creationId xmlns:a16="http://schemas.microsoft.com/office/drawing/2014/main" id="{F5EB14FF-68CB-4C50-A696-86C70B954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8563B-FF1A-4F54-95BF-19DE0B64680B}"/>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184998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4B3A-5733-4C88-93A9-DCD0FECF5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D17AB-BFB3-45F8-99E7-B3045FEB1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82EB86-E622-468A-B809-BB3C531AC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593BE2-B6D8-4369-A0AF-F7610BF598EC}"/>
              </a:ext>
            </a:extLst>
          </p:cNvPr>
          <p:cNvSpPr>
            <a:spLocks noGrp="1"/>
          </p:cNvSpPr>
          <p:nvPr>
            <p:ph type="dt" sz="half" idx="10"/>
          </p:nvPr>
        </p:nvSpPr>
        <p:spPr/>
        <p:txBody>
          <a:bodyPr/>
          <a:lstStyle/>
          <a:p>
            <a:fld id="{AC32AB22-2659-46C5-B512-31642200D1A2}" type="datetimeFigureOut">
              <a:rPr lang="en-US" smtClean="0"/>
              <a:t>12/20/2020</a:t>
            </a:fld>
            <a:endParaRPr lang="en-US"/>
          </a:p>
        </p:txBody>
      </p:sp>
      <p:sp>
        <p:nvSpPr>
          <p:cNvPr id="6" name="Footer Placeholder 5">
            <a:extLst>
              <a:ext uri="{FF2B5EF4-FFF2-40B4-BE49-F238E27FC236}">
                <a16:creationId xmlns:a16="http://schemas.microsoft.com/office/drawing/2014/main" id="{5D93D86A-17A6-4AEF-8D14-AAC4A5211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B8A8F-7DEC-4896-AEE2-A7941FC00F72}"/>
              </a:ext>
            </a:extLst>
          </p:cNvPr>
          <p:cNvSpPr>
            <a:spLocks noGrp="1"/>
          </p:cNvSpPr>
          <p:nvPr>
            <p:ph type="sldNum" sz="quarter" idx="12"/>
          </p:nvPr>
        </p:nvSpPr>
        <p:spPr/>
        <p:txBody>
          <a:bodyPr/>
          <a:lstStyle/>
          <a:p>
            <a:fld id="{EB25EFD3-6EA4-4F7F-BB3B-69971CCFC8F4}" type="slidenum">
              <a:rPr lang="en-US" smtClean="0"/>
              <a:t>‹#›</a:t>
            </a:fld>
            <a:endParaRPr lang="en-US"/>
          </a:p>
        </p:txBody>
      </p:sp>
    </p:spTree>
    <p:extLst>
      <p:ext uri="{BB962C8B-B14F-4D97-AF65-F5344CB8AC3E}">
        <p14:creationId xmlns:p14="http://schemas.microsoft.com/office/powerpoint/2010/main" val="101633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9DDEE1-8850-4E02-9C89-1B83C499E5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25149E-F5A9-4882-8AA7-49C716D38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42238-F6ED-42B8-85F5-9789E426D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2AB22-2659-46C5-B512-31642200D1A2}" type="datetimeFigureOut">
              <a:rPr lang="en-US" smtClean="0"/>
              <a:t>12/20/2020</a:t>
            </a:fld>
            <a:endParaRPr lang="en-US"/>
          </a:p>
        </p:txBody>
      </p:sp>
      <p:sp>
        <p:nvSpPr>
          <p:cNvPr id="5" name="Footer Placeholder 4">
            <a:extLst>
              <a:ext uri="{FF2B5EF4-FFF2-40B4-BE49-F238E27FC236}">
                <a16:creationId xmlns:a16="http://schemas.microsoft.com/office/drawing/2014/main" id="{DB18CB1F-3D94-4F19-A920-A76FA428B3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D34BB-F8B2-40A6-9DAD-E812B3A20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5EFD3-6EA4-4F7F-BB3B-69971CCFC8F4}" type="slidenum">
              <a:rPr lang="en-US" smtClean="0"/>
              <a:t>‹#›</a:t>
            </a:fld>
            <a:endParaRPr lang="en-US"/>
          </a:p>
        </p:txBody>
      </p:sp>
    </p:spTree>
    <p:extLst>
      <p:ext uri="{BB962C8B-B14F-4D97-AF65-F5344CB8AC3E}">
        <p14:creationId xmlns:p14="http://schemas.microsoft.com/office/powerpoint/2010/main" val="327896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053C-C684-4A9A-8509-B0EEF750AD16}"/>
              </a:ext>
            </a:extLst>
          </p:cNvPr>
          <p:cNvSpPr>
            <a:spLocks noGrp="1"/>
          </p:cNvSpPr>
          <p:nvPr>
            <p:ph type="ctrTitle"/>
          </p:nvPr>
        </p:nvSpPr>
        <p:spPr>
          <a:xfrm>
            <a:off x="1641617" y="2216713"/>
            <a:ext cx="8908765" cy="2547160"/>
          </a:xfrm>
        </p:spPr>
        <p:txBody>
          <a:bodyPr>
            <a:normAutofit/>
          </a:bodyPr>
          <a:lstStyle/>
          <a:p>
            <a:r>
              <a:rPr lang="en-US" sz="6600" b="1" dirty="0">
                <a:ln w="0"/>
                <a:effectLst>
                  <a:outerShdw blurRad="38100" dist="19050" dir="2700000" algn="tl" rotWithShape="0">
                    <a:schemeClr val="dk1">
                      <a:alpha val="40000"/>
                    </a:schemeClr>
                  </a:outerShdw>
                </a:effectLst>
              </a:rPr>
              <a:t>Assertive Communication </a:t>
            </a:r>
          </a:p>
        </p:txBody>
      </p:sp>
      <p:sp>
        <p:nvSpPr>
          <p:cNvPr id="3" name="Subtitle 2">
            <a:extLst>
              <a:ext uri="{FF2B5EF4-FFF2-40B4-BE49-F238E27FC236}">
                <a16:creationId xmlns:a16="http://schemas.microsoft.com/office/drawing/2014/main" id="{66391BBE-0089-4534-9D90-D35CB5BCA4EC}"/>
              </a:ext>
            </a:extLst>
          </p:cNvPr>
          <p:cNvSpPr>
            <a:spLocks noGrp="1"/>
          </p:cNvSpPr>
          <p:nvPr>
            <p:ph type="subTitle" idx="1"/>
          </p:nvPr>
        </p:nvSpPr>
        <p:spPr>
          <a:xfrm>
            <a:off x="2411207" y="4763873"/>
            <a:ext cx="6795540" cy="1655762"/>
          </a:xfrm>
        </p:spPr>
        <p:txBody>
          <a:bodyPr>
            <a:normAutofit/>
          </a:bodyPr>
          <a:lstStyle/>
          <a:p>
            <a:r>
              <a:rPr lang="en-US" sz="2800" b="1" dirty="0"/>
              <a:t>Bhagya Hapuarachchi</a:t>
            </a:r>
          </a:p>
          <a:p>
            <a:r>
              <a:rPr lang="en-US" sz="2800" b="1" dirty="0"/>
              <a:t>National Institute of Business Management</a:t>
            </a:r>
          </a:p>
        </p:txBody>
      </p:sp>
    </p:spTree>
    <p:extLst>
      <p:ext uri="{BB962C8B-B14F-4D97-AF65-F5344CB8AC3E}">
        <p14:creationId xmlns:p14="http://schemas.microsoft.com/office/powerpoint/2010/main" val="137265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B186-D602-4C1C-84EE-309B06617682}"/>
              </a:ext>
            </a:extLst>
          </p:cNvPr>
          <p:cNvSpPr>
            <a:spLocks noGrp="1"/>
          </p:cNvSpPr>
          <p:nvPr>
            <p:ph type="title"/>
          </p:nvPr>
        </p:nvSpPr>
        <p:spPr>
          <a:xfrm>
            <a:off x="838200" y="377000"/>
            <a:ext cx="10515600" cy="1325563"/>
          </a:xfrm>
        </p:spPr>
        <p:txBody>
          <a:bodyPr/>
          <a:lstStyle/>
          <a:p>
            <a:r>
              <a:rPr lang="en-US" b="1" dirty="0">
                <a:effectLst>
                  <a:outerShdw blurRad="60007" dist="310007" dir="7680000" sy="30000" kx="1300200" algn="ctr" rotWithShape="0">
                    <a:prstClr val="black">
                      <a:alpha val="32000"/>
                    </a:prstClr>
                  </a:outerShdw>
                </a:effectLst>
              </a:rPr>
              <a:t>What is Assertive Communication?</a:t>
            </a:r>
          </a:p>
        </p:txBody>
      </p:sp>
      <p:sp>
        <p:nvSpPr>
          <p:cNvPr id="3" name="Content Placeholder 2">
            <a:extLst>
              <a:ext uri="{FF2B5EF4-FFF2-40B4-BE49-F238E27FC236}">
                <a16:creationId xmlns:a16="http://schemas.microsoft.com/office/drawing/2014/main" id="{4716F77E-CBF2-4628-AC48-360650B14B92}"/>
              </a:ext>
            </a:extLst>
          </p:cNvPr>
          <p:cNvSpPr>
            <a:spLocks noGrp="1"/>
          </p:cNvSpPr>
          <p:nvPr>
            <p:ph idx="1"/>
          </p:nvPr>
        </p:nvSpPr>
        <p:spPr/>
        <p:txBody>
          <a:bodyPr>
            <a:normAutofit fontScale="92500"/>
          </a:bodyPr>
          <a:lstStyle/>
          <a:p>
            <a:pPr>
              <a:lnSpc>
                <a:spcPct val="150000"/>
              </a:lnSpc>
            </a:pPr>
            <a:r>
              <a:rPr lang="en-US" dirty="0"/>
              <a:t>Humans are taught that they should always concede or defer to others.</a:t>
            </a:r>
          </a:p>
          <a:p>
            <a:pPr marL="0" indent="0">
              <a:lnSpc>
                <a:spcPct val="150000"/>
              </a:lnSpc>
              <a:buNone/>
            </a:pPr>
            <a:r>
              <a:rPr lang="en-US" dirty="0"/>
              <a:t>			</a:t>
            </a:r>
            <a:r>
              <a:rPr lang="en-US" b="1" dirty="0">
                <a:solidFill>
                  <a:srgbClr val="002060"/>
                </a:solidFill>
                <a:effectLst>
                  <a:reflection blurRad="6350" stA="55000" endA="50" endPos="85000" dist="29997" dir="5400000" sy="-100000" algn="bl" rotWithShape="0"/>
                </a:effectLst>
              </a:rPr>
              <a:t>What is your stance on this?</a:t>
            </a:r>
          </a:p>
          <a:p>
            <a:pPr marL="0" indent="0">
              <a:lnSpc>
                <a:spcPct val="150000"/>
              </a:lnSpc>
              <a:buNone/>
            </a:pPr>
            <a:r>
              <a:rPr lang="en-US" dirty="0">
                <a:ln w="0"/>
                <a:effectLst>
                  <a:outerShdw blurRad="38100" dist="19050" dir="2700000" algn="tl" rotWithShape="0">
                    <a:schemeClr val="dk1">
                      <a:alpha val="40000"/>
                    </a:schemeClr>
                  </a:outerShdw>
                </a:effectLst>
              </a:rPr>
              <a:t>Assertive communication helps individuals avoid: </a:t>
            </a:r>
          </a:p>
          <a:p>
            <a:pPr marL="0" indent="0">
              <a:lnSpc>
                <a:spcPct val="150000"/>
              </a:lnSpc>
              <a:buNone/>
            </a:pPr>
            <a:r>
              <a:rPr lang="en-US" dirty="0">
                <a:ln w="0"/>
                <a:effectLst>
                  <a:outerShdw blurRad="38100" dist="19050" dir="2700000" algn="tl" rotWithShape="0">
                    <a:schemeClr val="dk1">
                      <a:alpha val="40000"/>
                    </a:schemeClr>
                  </a:outerShdw>
                </a:effectLst>
              </a:rPr>
              <a:t>			- resentment</a:t>
            </a:r>
          </a:p>
          <a:p>
            <a:pPr marL="0" indent="0">
              <a:lnSpc>
                <a:spcPct val="150000"/>
              </a:lnSpc>
              <a:buNone/>
            </a:pPr>
            <a:r>
              <a:rPr lang="en-US" dirty="0">
                <a:ln w="0"/>
                <a:effectLst>
                  <a:outerShdw blurRad="38100" dist="19050" dir="2700000" algn="tl" rotWithShape="0">
                    <a:schemeClr val="dk1">
                      <a:alpha val="40000"/>
                    </a:schemeClr>
                  </a:outerShdw>
                </a:effectLst>
              </a:rPr>
              <a:t>			- frustration</a:t>
            </a:r>
          </a:p>
          <a:p>
            <a:pPr marL="0" indent="0">
              <a:lnSpc>
                <a:spcPct val="150000"/>
              </a:lnSpc>
              <a:buNone/>
            </a:pPr>
            <a:r>
              <a:rPr lang="en-US" dirty="0">
                <a:ln w="0"/>
                <a:effectLst>
                  <a:outerShdw blurRad="38100" dist="19050" dir="2700000" algn="tl" rotWithShape="0">
                    <a:schemeClr val="dk1">
                      <a:alpha val="40000"/>
                    </a:schemeClr>
                  </a:outerShdw>
                </a:effectLst>
              </a:rPr>
              <a:t>			- anxiety and avoidance</a:t>
            </a:r>
          </a:p>
        </p:txBody>
      </p:sp>
    </p:spTree>
    <p:extLst>
      <p:ext uri="{BB962C8B-B14F-4D97-AF65-F5344CB8AC3E}">
        <p14:creationId xmlns:p14="http://schemas.microsoft.com/office/powerpoint/2010/main" val="325925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EE074-AF26-4674-BC43-7D394C16122C}"/>
              </a:ext>
            </a:extLst>
          </p:cNvPr>
          <p:cNvSpPr>
            <a:spLocks noGrp="1"/>
          </p:cNvSpPr>
          <p:nvPr>
            <p:ph idx="1"/>
          </p:nvPr>
        </p:nvSpPr>
        <p:spPr>
          <a:xfrm>
            <a:off x="838200" y="1304144"/>
            <a:ext cx="10515600" cy="5411449"/>
          </a:xfrm>
        </p:spPr>
        <p:txBody>
          <a:bodyPr>
            <a:normAutofit/>
          </a:bodyPr>
          <a:lstStyle/>
          <a:p>
            <a:pPr>
              <a:lnSpc>
                <a:spcPct val="150000"/>
              </a:lnSpc>
            </a:pPr>
            <a:r>
              <a:rPr lang="en-US" dirty="0"/>
              <a:t>Having dignity and self-respect</a:t>
            </a:r>
          </a:p>
          <a:p>
            <a:pPr>
              <a:lnSpc>
                <a:spcPct val="150000"/>
              </a:lnSpc>
            </a:pPr>
            <a:r>
              <a:rPr lang="en-US" dirty="0"/>
              <a:t>Saying NO when justified without feeling guilty</a:t>
            </a:r>
          </a:p>
          <a:p>
            <a:pPr>
              <a:lnSpc>
                <a:spcPct val="150000"/>
              </a:lnSpc>
            </a:pPr>
            <a:r>
              <a:rPr lang="en-US" dirty="0"/>
              <a:t>Asking for what he/she wants directly</a:t>
            </a:r>
          </a:p>
          <a:p>
            <a:pPr>
              <a:lnSpc>
                <a:spcPct val="150000"/>
              </a:lnSpc>
            </a:pPr>
            <a:r>
              <a:rPr lang="en-US" dirty="0"/>
              <a:t>Feeling good about oneself</a:t>
            </a:r>
          </a:p>
          <a:p>
            <a:pPr>
              <a:lnSpc>
                <a:spcPct val="150000"/>
              </a:lnSpc>
            </a:pPr>
            <a:r>
              <a:rPr lang="en-US" dirty="0"/>
              <a:t>Being able to change one’s mind</a:t>
            </a:r>
          </a:p>
          <a:p>
            <a:pPr>
              <a:lnSpc>
                <a:spcPct val="150000"/>
              </a:lnSpc>
            </a:pPr>
            <a:r>
              <a:rPr lang="en-US" dirty="0"/>
              <a:t>Being able to make mistakes and take responsibility for them</a:t>
            </a:r>
          </a:p>
          <a:p>
            <a:pPr>
              <a:lnSpc>
                <a:spcPct val="150000"/>
              </a:lnSpc>
            </a:pPr>
            <a:r>
              <a:rPr lang="en-US" dirty="0"/>
              <a:t>Negotiating and reaching compromises when conflicts exist</a:t>
            </a:r>
          </a:p>
          <a:p>
            <a:pPr>
              <a:lnSpc>
                <a:spcPct val="150000"/>
              </a:lnSpc>
            </a:pPr>
            <a:endParaRPr lang="en-US" dirty="0"/>
          </a:p>
        </p:txBody>
      </p:sp>
      <p:sp>
        <p:nvSpPr>
          <p:cNvPr id="4" name="Title 1">
            <a:extLst>
              <a:ext uri="{FF2B5EF4-FFF2-40B4-BE49-F238E27FC236}">
                <a16:creationId xmlns:a16="http://schemas.microsoft.com/office/drawing/2014/main" id="{3BA8637E-64B9-4D61-8CB2-C3DD28E7EA17}"/>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Basic Assertive Rights</a:t>
            </a:r>
          </a:p>
        </p:txBody>
      </p:sp>
    </p:spTree>
    <p:extLst>
      <p:ext uri="{BB962C8B-B14F-4D97-AF65-F5344CB8AC3E}">
        <p14:creationId xmlns:p14="http://schemas.microsoft.com/office/powerpoint/2010/main" val="198959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D407E-6B6A-4B51-88CA-D474D344B713}"/>
              </a:ext>
            </a:extLst>
          </p:cNvPr>
          <p:cNvSpPr>
            <a:spLocks noGrp="1"/>
          </p:cNvSpPr>
          <p:nvPr>
            <p:ph idx="1"/>
          </p:nvPr>
        </p:nvSpPr>
        <p:spPr/>
        <p:txBody>
          <a:bodyPr/>
          <a:lstStyle/>
          <a:p>
            <a:pPr>
              <a:lnSpc>
                <a:spcPct val="150000"/>
              </a:lnSpc>
            </a:pPr>
            <a:r>
              <a:rPr lang="en-US" dirty="0"/>
              <a:t>Win-win situations</a:t>
            </a:r>
          </a:p>
          <a:p>
            <a:pPr>
              <a:lnSpc>
                <a:spcPct val="150000"/>
              </a:lnSpc>
            </a:pPr>
            <a:r>
              <a:rPr lang="en-US" dirty="0"/>
              <a:t>Mutually satisfactory compromise</a:t>
            </a:r>
          </a:p>
          <a:p>
            <a:pPr>
              <a:lnSpc>
                <a:spcPct val="150000"/>
              </a:lnSpc>
            </a:pPr>
            <a:r>
              <a:rPr lang="en-US" dirty="0"/>
              <a:t>Effective communication and negotiation</a:t>
            </a:r>
          </a:p>
        </p:txBody>
      </p:sp>
      <p:sp>
        <p:nvSpPr>
          <p:cNvPr id="4" name="Title 1">
            <a:extLst>
              <a:ext uri="{FF2B5EF4-FFF2-40B4-BE49-F238E27FC236}">
                <a16:creationId xmlns:a16="http://schemas.microsoft.com/office/drawing/2014/main" id="{4BCFAC3B-FAFF-4941-9200-4FC4C5797BF4}"/>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Goals in Assertive Communication</a:t>
            </a:r>
          </a:p>
        </p:txBody>
      </p:sp>
    </p:spTree>
    <p:extLst>
      <p:ext uri="{BB962C8B-B14F-4D97-AF65-F5344CB8AC3E}">
        <p14:creationId xmlns:p14="http://schemas.microsoft.com/office/powerpoint/2010/main" val="184184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F53D6-09EB-4EB3-8F00-E5901003D3AB}"/>
              </a:ext>
            </a:extLst>
          </p:cNvPr>
          <p:cNvSpPr>
            <a:spLocks noGrp="1"/>
          </p:cNvSpPr>
          <p:nvPr>
            <p:ph idx="1"/>
          </p:nvPr>
        </p:nvSpPr>
        <p:spPr>
          <a:xfrm>
            <a:off x="838200" y="1457490"/>
            <a:ext cx="10515600" cy="4351338"/>
          </a:xfrm>
        </p:spPr>
        <p:txBody>
          <a:bodyPr>
            <a:normAutofit lnSpcReduction="10000"/>
          </a:bodyPr>
          <a:lstStyle/>
          <a:p>
            <a:pPr>
              <a:lnSpc>
                <a:spcPct val="150000"/>
              </a:lnSpc>
            </a:pPr>
            <a:r>
              <a:rPr lang="en-US" dirty="0"/>
              <a:t>Fogging		- giving a minimal calm response to slow down a situation which is likely to become unpleasant </a:t>
            </a:r>
          </a:p>
          <a:p>
            <a:pPr>
              <a:lnSpc>
                <a:spcPct val="150000"/>
              </a:lnSpc>
            </a:pPr>
            <a:r>
              <a:rPr lang="en-US" dirty="0"/>
              <a:t>Repetition/ Broken record technique</a:t>
            </a:r>
          </a:p>
          <a:p>
            <a:pPr>
              <a:lnSpc>
                <a:spcPct val="150000"/>
              </a:lnSpc>
            </a:pPr>
            <a:r>
              <a:rPr lang="en-US" dirty="0"/>
              <a:t>Self-disclosure	- using ‘I’ statements</a:t>
            </a:r>
          </a:p>
          <a:p>
            <a:pPr>
              <a:lnSpc>
                <a:spcPct val="150000"/>
              </a:lnSpc>
            </a:pPr>
            <a:r>
              <a:rPr lang="en-US" dirty="0"/>
              <a:t>Workable compromise</a:t>
            </a:r>
          </a:p>
          <a:p>
            <a:pPr>
              <a:lnSpc>
                <a:spcPct val="150000"/>
              </a:lnSpc>
            </a:pPr>
            <a:r>
              <a:rPr lang="en-US" dirty="0"/>
              <a:t>Active listening</a:t>
            </a:r>
          </a:p>
        </p:txBody>
      </p:sp>
      <p:sp>
        <p:nvSpPr>
          <p:cNvPr id="4" name="Title 1">
            <a:extLst>
              <a:ext uri="{FF2B5EF4-FFF2-40B4-BE49-F238E27FC236}">
                <a16:creationId xmlns:a16="http://schemas.microsoft.com/office/drawing/2014/main" id="{DD5341E4-D5A1-4C63-AE0E-BA05F3336FFF}"/>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Assertive Skills</a:t>
            </a:r>
          </a:p>
        </p:txBody>
      </p:sp>
    </p:spTree>
    <p:extLst>
      <p:ext uri="{BB962C8B-B14F-4D97-AF65-F5344CB8AC3E}">
        <p14:creationId xmlns:p14="http://schemas.microsoft.com/office/powerpoint/2010/main" val="193540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F94FF-8F79-4E74-9B49-3E07B26FF63F}"/>
              </a:ext>
            </a:extLst>
          </p:cNvPr>
          <p:cNvSpPr>
            <a:spLocks noGrp="1"/>
          </p:cNvSpPr>
          <p:nvPr>
            <p:ph idx="1"/>
          </p:nvPr>
        </p:nvSpPr>
        <p:spPr/>
        <p:txBody>
          <a:bodyPr>
            <a:normAutofit/>
          </a:bodyPr>
          <a:lstStyle/>
          <a:p>
            <a:pPr>
              <a:lnSpc>
                <a:spcPct val="150000"/>
              </a:lnSpc>
            </a:pPr>
            <a:r>
              <a:rPr lang="en-US" dirty="0"/>
              <a:t>Boundaries and expectations</a:t>
            </a:r>
          </a:p>
          <a:p>
            <a:pPr>
              <a:lnSpc>
                <a:spcPct val="150000"/>
              </a:lnSpc>
            </a:pPr>
            <a:r>
              <a:rPr lang="en-US" dirty="0"/>
              <a:t>De-triangulation</a:t>
            </a:r>
          </a:p>
          <a:p>
            <a:pPr>
              <a:lnSpc>
                <a:spcPct val="150000"/>
              </a:lnSpc>
            </a:pPr>
            <a:r>
              <a:rPr lang="en-US" dirty="0"/>
              <a:t>Addressing faulty cognitions: magnification, overgeneralization, 						       personalization, splitting</a:t>
            </a:r>
          </a:p>
        </p:txBody>
      </p:sp>
      <p:sp>
        <p:nvSpPr>
          <p:cNvPr id="4" name="Title 1">
            <a:extLst>
              <a:ext uri="{FF2B5EF4-FFF2-40B4-BE49-F238E27FC236}">
                <a16:creationId xmlns:a16="http://schemas.microsoft.com/office/drawing/2014/main" id="{ECF22AA3-E7C9-4CA6-821E-202F3C9F84D1}"/>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Developing Assertiveness: Techniques</a:t>
            </a:r>
          </a:p>
        </p:txBody>
      </p:sp>
    </p:spTree>
    <p:extLst>
      <p:ext uri="{BB962C8B-B14F-4D97-AF65-F5344CB8AC3E}">
        <p14:creationId xmlns:p14="http://schemas.microsoft.com/office/powerpoint/2010/main" val="56725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37E6A-CBAF-4B21-989D-DD80F9A43499}"/>
              </a:ext>
            </a:extLst>
          </p:cNvPr>
          <p:cNvSpPr>
            <a:spLocks noGrp="1"/>
          </p:cNvSpPr>
          <p:nvPr>
            <p:ph idx="1"/>
          </p:nvPr>
        </p:nvSpPr>
        <p:spPr/>
        <p:txBody>
          <a:bodyPr/>
          <a:lstStyle/>
          <a:p>
            <a:pPr>
              <a:lnSpc>
                <a:spcPct val="150000"/>
              </a:lnSpc>
            </a:pPr>
            <a:r>
              <a:rPr lang="en-US" dirty="0"/>
              <a:t>Empathy/ validation – respond to criticism with empathy </a:t>
            </a:r>
          </a:p>
          <a:p>
            <a:pPr>
              <a:lnSpc>
                <a:spcPct val="150000"/>
              </a:lnSpc>
            </a:pPr>
            <a:r>
              <a:rPr lang="en-US" dirty="0"/>
              <a:t>Statement of problem</a:t>
            </a:r>
          </a:p>
          <a:p>
            <a:pPr>
              <a:lnSpc>
                <a:spcPct val="150000"/>
              </a:lnSpc>
            </a:pPr>
            <a:r>
              <a:rPr lang="en-US" dirty="0"/>
              <a:t>Statement of what you want</a:t>
            </a:r>
          </a:p>
          <a:p>
            <a:pPr>
              <a:lnSpc>
                <a:spcPct val="150000"/>
              </a:lnSpc>
            </a:pPr>
            <a:r>
              <a:rPr lang="en-US" dirty="0"/>
              <a:t>Timing</a:t>
            </a:r>
          </a:p>
          <a:p>
            <a:pPr>
              <a:lnSpc>
                <a:spcPct val="150000"/>
              </a:lnSpc>
            </a:pPr>
            <a:r>
              <a:rPr lang="en-US" dirty="0"/>
              <a:t>Content</a:t>
            </a:r>
          </a:p>
          <a:p>
            <a:pPr marL="0" indent="0">
              <a:lnSpc>
                <a:spcPct val="150000"/>
              </a:lnSpc>
              <a:buNone/>
            </a:pPr>
            <a:endParaRPr lang="en-US" dirty="0"/>
          </a:p>
          <a:p>
            <a:pPr>
              <a:lnSpc>
                <a:spcPct val="150000"/>
              </a:lnSpc>
            </a:pPr>
            <a:endParaRPr lang="en-US" dirty="0"/>
          </a:p>
        </p:txBody>
      </p:sp>
      <p:sp>
        <p:nvSpPr>
          <p:cNvPr id="4" name="Title 1">
            <a:extLst>
              <a:ext uri="{FF2B5EF4-FFF2-40B4-BE49-F238E27FC236}">
                <a16:creationId xmlns:a16="http://schemas.microsoft.com/office/drawing/2014/main" id="{66DB0077-5910-48AF-BF5C-364084FB08B3}"/>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Assertive Communication: Components</a:t>
            </a:r>
          </a:p>
        </p:txBody>
      </p:sp>
    </p:spTree>
    <p:extLst>
      <p:ext uri="{BB962C8B-B14F-4D97-AF65-F5344CB8AC3E}">
        <p14:creationId xmlns:p14="http://schemas.microsoft.com/office/powerpoint/2010/main" val="244468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9D385-E392-441C-AAD2-388956ED1827}"/>
              </a:ext>
            </a:extLst>
          </p:cNvPr>
          <p:cNvSpPr>
            <a:spLocks noGrp="1"/>
          </p:cNvSpPr>
          <p:nvPr>
            <p:ph idx="1"/>
          </p:nvPr>
        </p:nvSpPr>
        <p:spPr/>
        <p:txBody>
          <a:bodyPr/>
          <a:lstStyle/>
          <a:p>
            <a:pPr>
              <a:lnSpc>
                <a:spcPct val="150000"/>
              </a:lnSpc>
            </a:pPr>
            <a:r>
              <a:rPr lang="en-US" dirty="0">
                <a:solidFill>
                  <a:srgbClr val="002060"/>
                </a:solidFill>
              </a:rPr>
              <a:t>I feel X </a:t>
            </a:r>
            <a:r>
              <a:rPr lang="en-US" dirty="0">
                <a:solidFill>
                  <a:schemeClr val="accent6">
                    <a:lumMod val="50000"/>
                  </a:schemeClr>
                </a:solidFill>
              </a:rPr>
              <a:t>when you do Y </a:t>
            </a:r>
            <a:r>
              <a:rPr lang="en-US" dirty="0">
                <a:solidFill>
                  <a:schemeClr val="accent5">
                    <a:lumMod val="50000"/>
                  </a:schemeClr>
                </a:solidFill>
              </a:rPr>
              <a:t>in situation Z</a:t>
            </a:r>
            <a:r>
              <a:rPr lang="en-US" dirty="0"/>
              <a:t> and I would like you………..</a:t>
            </a:r>
          </a:p>
          <a:p>
            <a:pPr>
              <a:lnSpc>
                <a:spcPct val="150000"/>
              </a:lnSpc>
            </a:pPr>
            <a:r>
              <a:rPr lang="en-US" dirty="0"/>
              <a:t>This formula helps an individual express what he/she feels.</a:t>
            </a:r>
          </a:p>
        </p:txBody>
      </p:sp>
      <p:sp>
        <p:nvSpPr>
          <p:cNvPr id="4" name="Title 1">
            <a:extLst>
              <a:ext uri="{FF2B5EF4-FFF2-40B4-BE49-F238E27FC236}">
                <a16:creationId xmlns:a16="http://schemas.microsoft.com/office/drawing/2014/main" id="{836B0A5F-FFA3-44CB-BF85-F9A657A43238}"/>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XYZ Formula: Communication</a:t>
            </a:r>
          </a:p>
        </p:txBody>
      </p:sp>
    </p:spTree>
    <p:extLst>
      <p:ext uri="{BB962C8B-B14F-4D97-AF65-F5344CB8AC3E}">
        <p14:creationId xmlns:p14="http://schemas.microsoft.com/office/powerpoint/2010/main" val="187335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DBC2F-996D-4832-8AD2-FA8340221F1B}"/>
              </a:ext>
            </a:extLst>
          </p:cNvPr>
          <p:cNvSpPr>
            <a:spLocks noGrp="1"/>
          </p:cNvSpPr>
          <p:nvPr>
            <p:ph idx="1"/>
          </p:nvPr>
        </p:nvSpPr>
        <p:spPr>
          <a:xfrm>
            <a:off x="838200" y="1364105"/>
            <a:ext cx="10515600" cy="5128770"/>
          </a:xfrm>
        </p:spPr>
        <p:txBody>
          <a:bodyPr>
            <a:normAutofit/>
          </a:bodyPr>
          <a:lstStyle/>
          <a:p>
            <a:pPr marL="0" indent="0">
              <a:lnSpc>
                <a:spcPct val="150000"/>
              </a:lnSpc>
              <a:buNone/>
            </a:pPr>
            <a:r>
              <a:rPr lang="en-US" b="1" u="sng" dirty="0" err="1"/>
              <a:t>Minimise</a:t>
            </a:r>
            <a:r>
              <a:rPr lang="en-US" b="1" u="sng" dirty="0"/>
              <a:t> prefaces such as:</a:t>
            </a:r>
          </a:p>
          <a:p>
            <a:pPr>
              <a:lnSpc>
                <a:spcPct val="150000"/>
              </a:lnSpc>
            </a:pPr>
            <a:r>
              <a:rPr lang="en-US" dirty="0"/>
              <a:t>This may not be important...</a:t>
            </a:r>
          </a:p>
          <a:p>
            <a:pPr>
              <a:lnSpc>
                <a:spcPct val="150000"/>
              </a:lnSpc>
            </a:pPr>
            <a:r>
              <a:rPr lang="en-US" dirty="0"/>
              <a:t>I know this sounds silly...</a:t>
            </a:r>
          </a:p>
          <a:p>
            <a:pPr>
              <a:lnSpc>
                <a:spcPct val="150000"/>
              </a:lnSpc>
            </a:pPr>
            <a:r>
              <a:rPr lang="en-US" dirty="0"/>
              <a:t>I may be wrong...</a:t>
            </a:r>
          </a:p>
          <a:p>
            <a:pPr>
              <a:lnSpc>
                <a:spcPct val="150000"/>
              </a:lnSpc>
            </a:pPr>
            <a:r>
              <a:rPr lang="en-US" dirty="0"/>
              <a:t>It’s just that...</a:t>
            </a:r>
          </a:p>
          <a:p>
            <a:pPr>
              <a:lnSpc>
                <a:spcPct val="150000"/>
              </a:lnSpc>
            </a:pPr>
            <a:r>
              <a:rPr lang="en-US" dirty="0"/>
              <a:t>I was just wondering if...		          		 (</a:t>
            </a:r>
            <a:r>
              <a:rPr lang="en-US" dirty="0" err="1"/>
              <a:t>Boschen</a:t>
            </a:r>
            <a:r>
              <a:rPr lang="en-US" dirty="0"/>
              <a:t> 2013)</a:t>
            </a:r>
          </a:p>
        </p:txBody>
      </p:sp>
      <p:sp>
        <p:nvSpPr>
          <p:cNvPr id="4" name="Title 1">
            <a:extLst>
              <a:ext uri="{FF2B5EF4-FFF2-40B4-BE49-F238E27FC236}">
                <a16:creationId xmlns:a16="http://schemas.microsoft.com/office/drawing/2014/main" id="{AF543BCA-8C43-45AB-8905-9F00D19F2F57}"/>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Language in Assertive Communication Cont.</a:t>
            </a:r>
          </a:p>
        </p:txBody>
      </p:sp>
    </p:spTree>
    <p:extLst>
      <p:ext uri="{BB962C8B-B14F-4D97-AF65-F5344CB8AC3E}">
        <p14:creationId xmlns:p14="http://schemas.microsoft.com/office/powerpoint/2010/main" val="3456253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A3187-801E-4480-9827-C0D138499CC4}"/>
              </a:ext>
            </a:extLst>
          </p:cNvPr>
          <p:cNvSpPr>
            <a:spLocks noGrp="1"/>
          </p:cNvSpPr>
          <p:nvPr>
            <p:ph idx="1"/>
          </p:nvPr>
        </p:nvSpPr>
        <p:spPr/>
        <p:txBody>
          <a:bodyPr>
            <a:normAutofit/>
          </a:bodyPr>
          <a:lstStyle/>
          <a:p>
            <a:pPr>
              <a:lnSpc>
                <a:spcPct val="150000"/>
              </a:lnSpc>
            </a:pPr>
            <a:r>
              <a:rPr lang="en-US" dirty="0"/>
              <a:t>Plan your outcome</a:t>
            </a:r>
          </a:p>
          <a:p>
            <a:pPr>
              <a:lnSpc>
                <a:spcPct val="150000"/>
              </a:lnSpc>
            </a:pPr>
            <a:r>
              <a:rPr lang="en-US" dirty="0"/>
              <a:t>Acknowledge your rights – you have the right to say no</a:t>
            </a:r>
          </a:p>
          <a:p>
            <a:pPr>
              <a:lnSpc>
                <a:spcPct val="150000"/>
              </a:lnSpc>
            </a:pPr>
            <a:r>
              <a:rPr lang="en-US" dirty="0"/>
              <a:t>You are rejecting the request not the person</a:t>
            </a:r>
          </a:p>
          <a:p>
            <a:pPr>
              <a:lnSpc>
                <a:spcPct val="150000"/>
              </a:lnSpc>
            </a:pPr>
            <a:r>
              <a:rPr lang="en-US" dirty="0"/>
              <a:t>Use self-disclosure to show how you feel (say I think, I feel)</a:t>
            </a:r>
          </a:p>
          <a:p>
            <a:pPr>
              <a:lnSpc>
                <a:spcPct val="150000"/>
              </a:lnSpc>
            </a:pPr>
            <a:r>
              <a:rPr lang="en-US" dirty="0"/>
              <a:t>Be clear and specific</a:t>
            </a:r>
          </a:p>
        </p:txBody>
      </p:sp>
      <p:sp>
        <p:nvSpPr>
          <p:cNvPr id="4" name="Title 1">
            <a:extLst>
              <a:ext uri="{FF2B5EF4-FFF2-40B4-BE49-F238E27FC236}">
                <a16:creationId xmlns:a16="http://schemas.microsoft.com/office/drawing/2014/main" id="{1DEA0B96-E52F-4256-8527-65390B92DC0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effectLst>
                  <a:outerShdw blurRad="60007" dist="310007" dir="7680000" sy="30000" kx="1300200" algn="ctr" rotWithShape="0">
                    <a:prstClr val="black">
                      <a:alpha val="32000"/>
                    </a:prstClr>
                  </a:outerShdw>
                </a:effectLst>
              </a:rPr>
              <a:t>Saying “NO”</a:t>
            </a:r>
          </a:p>
        </p:txBody>
      </p:sp>
    </p:spTree>
    <p:extLst>
      <p:ext uri="{BB962C8B-B14F-4D97-AF65-F5344CB8AC3E}">
        <p14:creationId xmlns:p14="http://schemas.microsoft.com/office/powerpoint/2010/main" val="76845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84A97-9C6C-42DF-A9E6-5FEE010087A5}"/>
              </a:ext>
            </a:extLst>
          </p:cNvPr>
          <p:cNvSpPr>
            <a:spLocks noGrp="1"/>
          </p:cNvSpPr>
          <p:nvPr>
            <p:ph idx="1"/>
          </p:nvPr>
        </p:nvSpPr>
        <p:spPr/>
        <p:txBody>
          <a:bodyPr/>
          <a:lstStyle/>
          <a:p>
            <a:pPr>
              <a:lnSpc>
                <a:spcPct val="150000"/>
              </a:lnSpc>
            </a:pPr>
            <a:r>
              <a:rPr lang="en-US" dirty="0"/>
              <a:t>Pay attention to your body language</a:t>
            </a:r>
          </a:p>
          <a:p>
            <a:pPr>
              <a:lnSpc>
                <a:spcPct val="150000"/>
              </a:lnSpc>
            </a:pPr>
            <a:r>
              <a:rPr lang="en-US" dirty="0"/>
              <a:t>Empathise with the other person (show you understand their perspective)</a:t>
            </a:r>
          </a:p>
          <a:p>
            <a:pPr>
              <a:lnSpc>
                <a:spcPct val="150000"/>
              </a:lnSpc>
            </a:pPr>
            <a:r>
              <a:rPr lang="en-US" dirty="0"/>
              <a:t>Seek to reach a workable compromise (when appropriate/relevant)</a:t>
            </a:r>
          </a:p>
          <a:p>
            <a:pPr>
              <a:lnSpc>
                <a:spcPct val="150000"/>
              </a:lnSpc>
            </a:pPr>
            <a:r>
              <a:rPr lang="en-US" dirty="0"/>
              <a:t>Save yourself stress by asking for time and/or change your mind if necessary</a:t>
            </a:r>
          </a:p>
          <a:p>
            <a:pPr>
              <a:lnSpc>
                <a:spcPct val="150000"/>
              </a:lnSpc>
            </a:pPr>
            <a:endParaRPr lang="en-US" dirty="0"/>
          </a:p>
        </p:txBody>
      </p:sp>
      <p:sp>
        <p:nvSpPr>
          <p:cNvPr id="4" name="Title 1">
            <a:extLst>
              <a:ext uri="{FF2B5EF4-FFF2-40B4-BE49-F238E27FC236}">
                <a16:creationId xmlns:a16="http://schemas.microsoft.com/office/drawing/2014/main" id="{494E33DB-3D1C-4D4E-995A-1ED19F439B0C}"/>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effectLst>
                  <a:outerShdw blurRad="60007" dist="310007" dir="7680000" sy="30000" kx="1300200" algn="ctr" rotWithShape="0">
                    <a:prstClr val="black">
                      <a:alpha val="32000"/>
                    </a:prstClr>
                  </a:outerShdw>
                </a:effectLst>
              </a:rPr>
              <a:t>Saying “NO”</a:t>
            </a:r>
          </a:p>
        </p:txBody>
      </p:sp>
    </p:spTree>
    <p:extLst>
      <p:ext uri="{BB962C8B-B14F-4D97-AF65-F5344CB8AC3E}">
        <p14:creationId xmlns:p14="http://schemas.microsoft.com/office/powerpoint/2010/main" val="332648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7A-3BC7-4FB9-8BDD-7B2E24DD7850}"/>
              </a:ext>
            </a:extLst>
          </p:cNvPr>
          <p:cNvSpPr>
            <a:spLocks noGrp="1"/>
          </p:cNvSpPr>
          <p:nvPr>
            <p:ph type="title"/>
          </p:nvPr>
        </p:nvSpPr>
        <p:spPr/>
        <p:txBody>
          <a:bodyPr/>
          <a:lstStyle/>
          <a:p>
            <a:r>
              <a:rPr lang="en-US" b="1" dirty="0"/>
              <a:t>Aims of the Session</a:t>
            </a:r>
          </a:p>
        </p:txBody>
      </p:sp>
      <p:sp>
        <p:nvSpPr>
          <p:cNvPr id="3" name="Content Placeholder 2">
            <a:extLst>
              <a:ext uri="{FF2B5EF4-FFF2-40B4-BE49-F238E27FC236}">
                <a16:creationId xmlns:a16="http://schemas.microsoft.com/office/drawing/2014/main" id="{818CC6A5-1D11-4E24-B895-60CC70353733}"/>
              </a:ext>
            </a:extLst>
          </p:cNvPr>
          <p:cNvSpPr>
            <a:spLocks noGrp="1"/>
          </p:cNvSpPr>
          <p:nvPr>
            <p:ph idx="1"/>
          </p:nvPr>
        </p:nvSpPr>
        <p:spPr/>
        <p:txBody>
          <a:bodyPr/>
          <a:lstStyle/>
          <a:p>
            <a:pPr>
              <a:lnSpc>
                <a:spcPct val="150000"/>
              </a:lnSpc>
            </a:pPr>
            <a:r>
              <a:rPr lang="en-US" dirty="0"/>
              <a:t>To discuss what assertive communication is </a:t>
            </a:r>
          </a:p>
          <a:p>
            <a:pPr>
              <a:lnSpc>
                <a:spcPct val="150000"/>
              </a:lnSpc>
            </a:pPr>
            <a:r>
              <a:rPr lang="en-US" dirty="0"/>
              <a:t>To understand how assertive communication can be used for effective communication.</a:t>
            </a:r>
          </a:p>
          <a:p>
            <a:pPr>
              <a:lnSpc>
                <a:spcPct val="150000"/>
              </a:lnSpc>
            </a:pPr>
            <a:r>
              <a:rPr lang="en-US" dirty="0"/>
              <a:t>To discuss barriers of assertive communication</a:t>
            </a:r>
          </a:p>
        </p:txBody>
      </p:sp>
    </p:spTree>
    <p:extLst>
      <p:ext uri="{BB962C8B-B14F-4D97-AF65-F5344CB8AC3E}">
        <p14:creationId xmlns:p14="http://schemas.microsoft.com/office/powerpoint/2010/main" val="196323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29B12-1D24-430B-9491-A40817E3A745}"/>
              </a:ext>
            </a:extLst>
          </p:cNvPr>
          <p:cNvSpPr>
            <a:spLocks noGrp="1"/>
          </p:cNvSpPr>
          <p:nvPr>
            <p:ph idx="1"/>
          </p:nvPr>
        </p:nvSpPr>
        <p:spPr/>
        <p:txBody>
          <a:bodyPr>
            <a:normAutofit/>
          </a:bodyPr>
          <a:lstStyle/>
          <a:p>
            <a:pPr>
              <a:lnSpc>
                <a:spcPct val="150000"/>
              </a:lnSpc>
            </a:pPr>
            <a:r>
              <a:rPr lang="en-US" sz="3200" dirty="0"/>
              <a:t>Cultural factors</a:t>
            </a:r>
          </a:p>
          <a:p>
            <a:pPr>
              <a:lnSpc>
                <a:spcPct val="150000"/>
              </a:lnSpc>
            </a:pPr>
            <a:r>
              <a:rPr lang="en-US" sz="3200" dirty="0"/>
              <a:t>Conflict resolution techniques practiced in families</a:t>
            </a:r>
          </a:p>
          <a:p>
            <a:pPr>
              <a:lnSpc>
                <a:spcPct val="150000"/>
              </a:lnSpc>
            </a:pPr>
            <a:endParaRPr lang="en-US" sz="3200" dirty="0"/>
          </a:p>
        </p:txBody>
      </p:sp>
      <p:sp>
        <p:nvSpPr>
          <p:cNvPr id="4" name="Title 1">
            <a:extLst>
              <a:ext uri="{FF2B5EF4-FFF2-40B4-BE49-F238E27FC236}">
                <a16:creationId xmlns:a16="http://schemas.microsoft.com/office/drawing/2014/main" id="{5FA73E31-2594-44BE-85D6-600132B7FDDE}"/>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Barriers to Assertive Communication</a:t>
            </a:r>
          </a:p>
        </p:txBody>
      </p:sp>
    </p:spTree>
    <p:extLst>
      <p:ext uri="{BB962C8B-B14F-4D97-AF65-F5344CB8AC3E}">
        <p14:creationId xmlns:p14="http://schemas.microsoft.com/office/powerpoint/2010/main" val="364663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0D51B-132D-49BF-B8F6-400512C087EC}"/>
              </a:ext>
            </a:extLst>
          </p:cNvPr>
          <p:cNvSpPr>
            <a:spLocks noGrp="1"/>
          </p:cNvSpPr>
          <p:nvPr>
            <p:ph idx="1"/>
          </p:nvPr>
        </p:nvSpPr>
        <p:spPr/>
        <p:txBody>
          <a:bodyPr>
            <a:normAutofit/>
          </a:bodyPr>
          <a:lstStyle/>
          <a:p>
            <a:pPr>
              <a:lnSpc>
                <a:spcPct val="150000"/>
              </a:lnSpc>
            </a:pPr>
            <a:r>
              <a:rPr lang="en-US" sz="3200" dirty="0"/>
              <a:t>Voice, tone, pitch</a:t>
            </a:r>
          </a:p>
          <a:p>
            <a:pPr>
              <a:lnSpc>
                <a:spcPct val="150000"/>
              </a:lnSpc>
            </a:pPr>
            <a:r>
              <a:rPr lang="en-US" sz="3200" dirty="0"/>
              <a:t>Facial expressions – eye contact</a:t>
            </a:r>
          </a:p>
          <a:p>
            <a:pPr>
              <a:lnSpc>
                <a:spcPct val="150000"/>
              </a:lnSpc>
            </a:pPr>
            <a:r>
              <a:rPr lang="en-US" sz="3200" dirty="0"/>
              <a:t>Body language	  - hand gestures and posture </a:t>
            </a:r>
          </a:p>
          <a:p>
            <a:pPr>
              <a:lnSpc>
                <a:spcPct val="150000"/>
              </a:lnSpc>
            </a:pPr>
            <a:endParaRPr lang="en-US" sz="3200" dirty="0"/>
          </a:p>
        </p:txBody>
      </p:sp>
      <p:sp>
        <p:nvSpPr>
          <p:cNvPr id="4" name="Title 1">
            <a:extLst>
              <a:ext uri="{FF2B5EF4-FFF2-40B4-BE49-F238E27FC236}">
                <a16:creationId xmlns:a16="http://schemas.microsoft.com/office/drawing/2014/main" id="{00F4B4D6-B835-4F07-B34A-6AAB7B781F9C}"/>
              </a:ext>
            </a:extLst>
          </p:cNvPr>
          <p:cNvSpPr txBox="1">
            <a:spLocks/>
          </p:cNvSpPr>
          <p:nvPr/>
        </p:nvSpPr>
        <p:spPr>
          <a:xfrm>
            <a:off x="838200" y="2443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effectLst>
                  <a:outerShdw blurRad="60007" dist="310007" dir="7680000" sy="30000" kx="1300200" algn="ctr" rotWithShape="0">
                    <a:prstClr val="black">
                      <a:alpha val="32000"/>
                    </a:prstClr>
                  </a:outerShdw>
                </a:effectLst>
              </a:rPr>
              <a:t>NVC - Paralanguage </a:t>
            </a:r>
          </a:p>
        </p:txBody>
      </p:sp>
    </p:spTree>
    <p:extLst>
      <p:ext uri="{BB962C8B-B14F-4D97-AF65-F5344CB8AC3E}">
        <p14:creationId xmlns:p14="http://schemas.microsoft.com/office/powerpoint/2010/main" val="76256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DF8FE-88C1-456E-BBEF-E48F6D7F5AFF}"/>
              </a:ext>
            </a:extLst>
          </p:cNvPr>
          <p:cNvSpPr>
            <a:spLocks noGrp="1"/>
          </p:cNvSpPr>
          <p:nvPr>
            <p:ph idx="1"/>
          </p:nvPr>
        </p:nvSpPr>
        <p:spPr/>
        <p:txBody>
          <a:bodyPr/>
          <a:lstStyle/>
          <a:p>
            <a:pPr>
              <a:lnSpc>
                <a:spcPct val="150000"/>
              </a:lnSpc>
            </a:pPr>
            <a:r>
              <a:rPr lang="en-US" dirty="0"/>
              <a:t>Active participation in decision making</a:t>
            </a:r>
          </a:p>
          <a:p>
            <a:pPr>
              <a:lnSpc>
                <a:spcPct val="150000"/>
              </a:lnSpc>
            </a:pPr>
            <a:r>
              <a:rPr lang="en-US" dirty="0"/>
              <a:t>Being able to get what you want without  alienating others</a:t>
            </a:r>
          </a:p>
          <a:p>
            <a:pPr>
              <a:lnSpc>
                <a:spcPct val="150000"/>
              </a:lnSpc>
            </a:pPr>
            <a:r>
              <a:rPr lang="en-US" dirty="0"/>
              <a:t>Emotional and intellectual satisfaction</a:t>
            </a:r>
          </a:p>
          <a:p>
            <a:pPr>
              <a:lnSpc>
                <a:spcPct val="150000"/>
              </a:lnSpc>
            </a:pPr>
            <a:r>
              <a:rPr lang="en-US" dirty="0"/>
              <a:t>High self-esteem</a:t>
            </a:r>
          </a:p>
        </p:txBody>
      </p:sp>
      <p:sp>
        <p:nvSpPr>
          <p:cNvPr id="4" name="Title 1">
            <a:extLst>
              <a:ext uri="{FF2B5EF4-FFF2-40B4-BE49-F238E27FC236}">
                <a16:creationId xmlns:a16="http://schemas.microsoft.com/office/drawing/2014/main" id="{0AD3BFBE-BCE4-4CAD-AB23-E8CBCF4880A7}"/>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Advantages of Assertive Communication</a:t>
            </a:r>
          </a:p>
        </p:txBody>
      </p:sp>
    </p:spTree>
    <p:extLst>
      <p:ext uri="{BB962C8B-B14F-4D97-AF65-F5344CB8AC3E}">
        <p14:creationId xmlns:p14="http://schemas.microsoft.com/office/powerpoint/2010/main" val="410450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7224-68A1-4F18-98DE-F129977A847E}"/>
              </a:ext>
            </a:extLst>
          </p:cNvPr>
          <p:cNvSpPr>
            <a:spLocks noGrp="1"/>
          </p:cNvSpPr>
          <p:nvPr>
            <p:ph type="title"/>
          </p:nvPr>
        </p:nvSpPr>
        <p:spPr/>
        <p:txBody>
          <a:bodyPr>
            <a:normAutofit/>
          </a:bodyPr>
          <a:lstStyle/>
          <a:p>
            <a:r>
              <a:rPr lang="en-US" sz="4800" b="1" dirty="0"/>
              <a:t>Assertive Communication: Activity</a:t>
            </a:r>
          </a:p>
        </p:txBody>
      </p:sp>
      <p:sp>
        <p:nvSpPr>
          <p:cNvPr id="3" name="Content Placeholder 2">
            <a:extLst>
              <a:ext uri="{FF2B5EF4-FFF2-40B4-BE49-F238E27FC236}">
                <a16:creationId xmlns:a16="http://schemas.microsoft.com/office/drawing/2014/main" id="{708CD49D-AE27-42D2-8A8C-4F2CE760DBFB}"/>
              </a:ext>
            </a:extLst>
          </p:cNvPr>
          <p:cNvSpPr>
            <a:spLocks noGrp="1"/>
          </p:cNvSpPr>
          <p:nvPr>
            <p:ph idx="1"/>
          </p:nvPr>
        </p:nvSpPr>
        <p:spPr/>
        <p:txBody>
          <a:bodyPr/>
          <a:lstStyle/>
          <a:p>
            <a:r>
              <a:rPr lang="en-US" dirty="0"/>
              <a:t>Group activity </a:t>
            </a:r>
          </a:p>
        </p:txBody>
      </p:sp>
    </p:spTree>
    <p:extLst>
      <p:ext uri="{BB962C8B-B14F-4D97-AF65-F5344CB8AC3E}">
        <p14:creationId xmlns:p14="http://schemas.microsoft.com/office/powerpoint/2010/main" val="408919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2A57-59C6-4086-966E-4D8BC5C37094}"/>
              </a:ext>
            </a:extLst>
          </p:cNvPr>
          <p:cNvSpPr>
            <a:spLocks noGrp="1"/>
          </p:cNvSpPr>
          <p:nvPr>
            <p:ph type="title"/>
          </p:nvPr>
        </p:nvSpPr>
        <p:spPr>
          <a:xfrm>
            <a:off x="4163291" y="2467057"/>
            <a:ext cx="3757551" cy="1325563"/>
          </a:xfrm>
        </p:spPr>
        <p:txBody>
          <a:bodyPr>
            <a:normAutofit/>
          </a:bodyPr>
          <a:lstStyle/>
          <a:p>
            <a:r>
              <a:rPr lang="en-US" sz="5400" b="1" dirty="0">
                <a:effectLst>
                  <a:reflection blurRad="6350" stA="55000" endA="300" endPos="45500" dir="5400000" sy="-100000" algn="bl" rotWithShape="0"/>
                </a:effectLst>
              </a:rPr>
              <a:t>QUESTIONS?</a:t>
            </a:r>
          </a:p>
        </p:txBody>
      </p:sp>
    </p:spTree>
    <p:extLst>
      <p:ext uri="{BB962C8B-B14F-4D97-AF65-F5344CB8AC3E}">
        <p14:creationId xmlns:p14="http://schemas.microsoft.com/office/powerpoint/2010/main" val="390837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73F4-8DAB-4221-83BB-66626A4FB0EB}"/>
              </a:ext>
            </a:extLst>
          </p:cNvPr>
          <p:cNvSpPr txBox="1">
            <a:spLocks/>
          </p:cNvSpPr>
          <p:nvPr/>
        </p:nvSpPr>
        <p:spPr>
          <a:xfrm>
            <a:off x="4436423" y="2882693"/>
            <a:ext cx="3757551"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effectLst>
                  <a:reflection blurRad="6350" stA="55000" endA="300" endPos="45500" dir="5400000" sy="-100000" algn="bl" rotWithShape="0"/>
                </a:effectLst>
              </a:rPr>
              <a:t>THANK YOU!</a:t>
            </a:r>
          </a:p>
        </p:txBody>
      </p:sp>
    </p:spTree>
    <p:extLst>
      <p:ext uri="{BB962C8B-B14F-4D97-AF65-F5344CB8AC3E}">
        <p14:creationId xmlns:p14="http://schemas.microsoft.com/office/powerpoint/2010/main" val="23994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B186-D602-4C1C-84EE-309B06617682}"/>
              </a:ext>
            </a:extLst>
          </p:cNvPr>
          <p:cNvSpPr>
            <a:spLocks noGrp="1"/>
          </p:cNvSpPr>
          <p:nvPr>
            <p:ph type="title"/>
          </p:nvPr>
        </p:nvSpPr>
        <p:spPr>
          <a:xfrm>
            <a:off x="838200" y="377000"/>
            <a:ext cx="10515600" cy="1325563"/>
          </a:xfrm>
        </p:spPr>
        <p:txBody>
          <a:bodyPr/>
          <a:lstStyle/>
          <a:p>
            <a:r>
              <a:rPr lang="en-US" b="1" dirty="0">
                <a:effectLst>
                  <a:outerShdw blurRad="60007" dist="310007" dir="7680000" sy="30000" kx="1300200" algn="ctr" rotWithShape="0">
                    <a:prstClr val="black">
                      <a:alpha val="32000"/>
                    </a:prstClr>
                  </a:outerShdw>
                </a:effectLst>
              </a:rPr>
              <a:t>What is Assertive Communication?</a:t>
            </a:r>
          </a:p>
        </p:txBody>
      </p:sp>
      <p:sp>
        <p:nvSpPr>
          <p:cNvPr id="3" name="Content Placeholder 2">
            <a:extLst>
              <a:ext uri="{FF2B5EF4-FFF2-40B4-BE49-F238E27FC236}">
                <a16:creationId xmlns:a16="http://schemas.microsoft.com/office/drawing/2014/main" id="{4716F77E-CBF2-4628-AC48-360650B14B92}"/>
              </a:ext>
            </a:extLst>
          </p:cNvPr>
          <p:cNvSpPr>
            <a:spLocks noGrp="1"/>
          </p:cNvSpPr>
          <p:nvPr>
            <p:ph idx="1"/>
          </p:nvPr>
        </p:nvSpPr>
        <p:spPr/>
        <p:txBody>
          <a:bodyPr/>
          <a:lstStyle/>
          <a:p>
            <a:pPr>
              <a:lnSpc>
                <a:spcPct val="150000"/>
              </a:lnSpc>
            </a:pPr>
            <a:r>
              <a:rPr lang="en-US" dirty="0"/>
              <a:t>Assertive communication is a style of communication which involves an individual to interact in a way that respects the speaker’s rights and the rights of others. </a:t>
            </a:r>
          </a:p>
          <a:p>
            <a:pPr>
              <a:lnSpc>
                <a:spcPct val="150000"/>
              </a:lnSpc>
            </a:pPr>
            <a:r>
              <a:rPr lang="en-US" dirty="0"/>
              <a:t>This ensures that your opinions, ideas, and thoughts are understood by others and ensures that others do not feel that their ideas have been put down by you. </a:t>
            </a:r>
          </a:p>
        </p:txBody>
      </p:sp>
    </p:spTree>
    <p:extLst>
      <p:ext uri="{BB962C8B-B14F-4D97-AF65-F5344CB8AC3E}">
        <p14:creationId xmlns:p14="http://schemas.microsoft.com/office/powerpoint/2010/main" val="44237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45119-8CF2-4125-B21E-3F99E8173A96}"/>
              </a:ext>
            </a:extLst>
          </p:cNvPr>
          <p:cNvSpPr>
            <a:spLocks noGrp="1"/>
          </p:cNvSpPr>
          <p:nvPr>
            <p:ph idx="1"/>
          </p:nvPr>
        </p:nvSpPr>
        <p:spPr/>
        <p:txBody>
          <a:bodyPr>
            <a:normAutofit fontScale="92500" lnSpcReduction="20000"/>
          </a:bodyPr>
          <a:lstStyle/>
          <a:p>
            <a:pPr>
              <a:lnSpc>
                <a:spcPct val="150000"/>
              </a:lnSpc>
            </a:pPr>
            <a:r>
              <a:rPr lang="en-US" dirty="0"/>
              <a:t>According to Lazarus (1971 cited in </a:t>
            </a:r>
            <a:r>
              <a:rPr lang="en-US" dirty="0" err="1"/>
              <a:t>Pipas</a:t>
            </a:r>
            <a:r>
              <a:rPr lang="en-US" dirty="0"/>
              <a:t> and </a:t>
            </a:r>
            <a:r>
              <a:rPr lang="en-US" dirty="0" err="1"/>
              <a:t>Jaradat</a:t>
            </a:r>
            <a:r>
              <a:rPr lang="en-US" dirty="0"/>
              <a:t> 2010), “the ability to say no, the ability to ask favors or make requests, ability to express positive and negative feelings, the ability to initiate, continue and finish a general conversation” can be considered to be assertive communication. </a:t>
            </a:r>
          </a:p>
          <a:p>
            <a:pPr>
              <a:lnSpc>
                <a:spcPct val="150000"/>
              </a:lnSpc>
            </a:pPr>
            <a:r>
              <a:rPr lang="en-US" dirty="0"/>
              <a:t>“Assertive behavior is an interpersonal behavior involving relatively honest and direct expression of thoughts and feelings that are socially appropriate and take into account the feelings and welfare of other people” (</a:t>
            </a:r>
            <a:r>
              <a:rPr lang="en-US" dirty="0" err="1"/>
              <a:t>Rimm</a:t>
            </a:r>
            <a:r>
              <a:rPr lang="en-US" dirty="0"/>
              <a:t> and Masters 1979 cited in </a:t>
            </a:r>
            <a:r>
              <a:rPr lang="en-US" dirty="0" err="1"/>
              <a:t>Pipas</a:t>
            </a:r>
            <a:r>
              <a:rPr lang="en-US" dirty="0"/>
              <a:t> and </a:t>
            </a:r>
            <a:r>
              <a:rPr lang="en-US" dirty="0" err="1"/>
              <a:t>Jaradat</a:t>
            </a:r>
            <a:r>
              <a:rPr lang="en-US" dirty="0"/>
              <a:t> 2010).</a:t>
            </a:r>
          </a:p>
        </p:txBody>
      </p:sp>
      <p:sp>
        <p:nvSpPr>
          <p:cNvPr id="4" name="Title 1">
            <a:extLst>
              <a:ext uri="{FF2B5EF4-FFF2-40B4-BE49-F238E27FC236}">
                <a16:creationId xmlns:a16="http://schemas.microsoft.com/office/drawing/2014/main" id="{0E2B0200-61AE-494E-9E4F-AF14FD50BDB8}"/>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What is Assertive Communication? Cont.</a:t>
            </a:r>
          </a:p>
        </p:txBody>
      </p:sp>
    </p:spTree>
    <p:extLst>
      <p:ext uri="{BB962C8B-B14F-4D97-AF65-F5344CB8AC3E}">
        <p14:creationId xmlns:p14="http://schemas.microsoft.com/office/powerpoint/2010/main" val="1208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19856-0B2D-45F0-8EDF-97568792CEC1}"/>
              </a:ext>
            </a:extLst>
          </p:cNvPr>
          <p:cNvSpPr>
            <a:spLocks noGrp="1"/>
          </p:cNvSpPr>
          <p:nvPr>
            <p:ph idx="1"/>
          </p:nvPr>
        </p:nvSpPr>
        <p:spPr/>
        <p:txBody>
          <a:bodyPr/>
          <a:lstStyle/>
          <a:p>
            <a:pPr>
              <a:lnSpc>
                <a:spcPct val="150000"/>
              </a:lnSpc>
            </a:pPr>
            <a:r>
              <a:rPr lang="en-US" dirty="0"/>
              <a:t>Assertiveness also gives one the ability to be open about his/her feelings in an appropriate manner. </a:t>
            </a:r>
          </a:p>
          <a:p>
            <a:pPr>
              <a:lnSpc>
                <a:spcPct val="150000"/>
              </a:lnSpc>
            </a:pPr>
            <a:r>
              <a:rPr lang="en-US" dirty="0"/>
              <a:t>Assertive communication is respectful of others and at the same time clear and firm in intent.</a:t>
            </a:r>
          </a:p>
          <a:p>
            <a:pPr>
              <a:lnSpc>
                <a:spcPct val="150000"/>
              </a:lnSpc>
            </a:pPr>
            <a:r>
              <a:rPr lang="en-US" dirty="0"/>
              <a:t>Assertive communication ensures that one’s needs are met while promoting respectful relationships. </a:t>
            </a:r>
          </a:p>
        </p:txBody>
      </p:sp>
      <p:sp>
        <p:nvSpPr>
          <p:cNvPr id="4" name="Title 1">
            <a:extLst>
              <a:ext uri="{FF2B5EF4-FFF2-40B4-BE49-F238E27FC236}">
                <a16:creationId xmlns:a16="http://schemas.microsoft.com/office/drawing/2014/main" id="{3D86924D-44CD-4D51-A7B8-C31E00D0842A}"/>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What is Assertive Communication? Cont.</a:t>
            </a:r>
          </a:p>
        </p:txBody>
      </p:sp>
    </p:spTree>
    <p:extLst>
      <p:ext uri="{BB962C8B-B14F-4D97-AF65-F5344CB8AC3E}">
        <p14:creationId xmlns:p14="http://schemas.microsoft.com/office/powerpoint/2010/main" val="264215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983CA-0805-4A14-B76B-90BBB0A75E71}"/>
              </a:ext>
            </a:extLst>
          </p:cNvPr>
          <p:cNvSpPr>
            <a:spLocks noGrp="1"/>
          </p:cNvSpPr>
          <p:nvPr>
            <p:ph idx="1"/>
          </p:nvPr>
        </p:nvSpPr>
        <p:spPr/>
        <p:txBody>
          <a:bodyPr/>
          <a:lstStyle/>
          <a:p>
            <a:pPr>
              <a:lnSpc>
                <a:spcPct val="150000"/>
              </a:lnSpc>
            </a:pPr>
            <a:r>
              <a:rPr lang="en-US" dirty="0"/>
              <a:t>An assertive communicator listens to other’s ideas and thoughts. He/ she is also  self-aware and responsible.</a:t>
            </a:r>
          </a:p>
          <a:p>
            <a:pPr marL="0" indent="0">
              <a:lnSpc>
                <a:spcPct val="150000"/>
              </a:lnSpc>
              <a:buNone/>
            </a:pPr>
            <a:r>
              <a:rPr lang="en-US" b="1" u="sng" dirty="0"/>
              <a:t>Principles of Assertive Communication </a:t>
            </a:r>
          </a:p>
          <a:p>
            <a:pPr marL="0" indent="0">
              <a:lnSpc>
                <a:spcPct val="150000"/>
              </a:lnSpc>
              <a:buNone/>
            </a:pPr>
            <a:r>
              <a:rPr lang="en-US" dirty="0"/>
              <a:t>	- Allows others to know how we feel and think</a:t>
            </a:r>
          </a:p>
          <a:p>
            <a:pPr marL="0" indent="0">
              <a:lnSpc>
                <a:spcPct val="150000"/>
              </a:lnSpc>
              <a:buNone/>
            </a:pPr>
            <a:r>
              <a:rPr lang="en-US" dirty="0"/>
              <a:t>	- Results in positive relationships without having to sacrifice 	  	   one’s own rights.  </a:t>
            </a:r>
          </a:p>
        </p:txBody>
      </p:sp>
      <p:sp>
        <p:nvSpPr>
          <p:cNvPr id="4" name="Title 1">
            <a:extLst>
              <a:ext uri="{FF2B5EF4-FFF2-40B4-BE49-F238E27FC236}">
                <a16:creationId xmlns:a16="http://schemas.microsoft.com/office/drawing/2014/main" id="{9D3416F1-DC78-4CDB-84FE-2BA718933F5B}"/>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What is Assertive Communication? Cont.</a:t>
            </a:r>
          </a:p>
        </p:txBody>
      </p:sp>
    </p:spTree>
    <p:extLst>
      <p:ext uri="{BB962C8B-B14F-4D97-AF65-F5344CB8AC3E}">
        <p14:creationId xmlns:p14="http://schemas.microsoft.com/office/powerpoint/2010/main" val="87566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983CA-0805-4A14-B76B-90BBB0A75E71}"/>
              </a:ext>
            </a:extLst>
          </p:cNvPr>
          <p:cNvSpPr>
            <a:spLocks noGrp="1"/>
          </p:cNvSpPr>
          <p:nvPr>
            <p:ph idx="1"/>
          </p:nvPr>
        </p:nvSpPr>
        <p:spPr/>
        <p:txBody>
          <a:bodyPr/>
          <a:lstStyle/>
          <a:p>
            <a:pPr marL="0" indent="0">
              <a:lnSpc>
                <a:spcPct val="150000"/>
              </a:lnSpc>
              <a:buNone/>
            </a:pPr>
            <a:r>
              <a:rPr lang="en-US" dirty="0"/>
              <a:t>	- Trains others to treat us respectfully </a:t>
            </a:r>
          </a:p>
          <a:p>
            <a:pPr marL="0" indent="0">
              <a:lnSpc>
                <a:spcPct val="150000"/>
              </a:lnSpc>
              <a:buNone/>
            </a:pPr>
            <a:r>
              <a:rPr lang="en-US" dirty="0"/>
              <a:t>	- Allows others to know how their behavior negatively affects us 	  and provides them an opportunity to change their </a:t>
            </a:r>
            <a:r>
              <a:rPr lang="en-US" dirty="0" err="1"/>
              <a:t>behaviour</a:t>
            </a:r>
            <a:r>
              <a:rPr lang="en-US" dirty="0"/>
              <a:t> </a:t>
            </a:r>
          </a:p>
        </p:txBody>
      </p:sp>
      <p:sp>
        <p:nvSpPr>
          <p:cNvPr id="4" name="Title 1">
            <a:extLst>
              <a:ext uri="{FF2B5EF4-FFF2-40B4-BE49-F238E27FC236}">
                <a16:creationId xmlns:a16="http://schemas.microsoft.com/office/drawing/2014/main" id="{9D3416F1-DC78-4CDB-84FE-2BA718933F5B}"/>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What is Assertive Communication? Cont.</a:t>
            </a:r>
          </a:p>
        </p:txBody>
      </p:sp>
    </p:spTree>
    <p:extLst>
      <p:ext uri="{BB962C8B-B14F-4D97-AF65-F5344CB8AC3E}">
        <p14:creationId xmlns:p14="http://schemas.microsoft.com/office/powerpoint/2010/main" val="62408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084BD-24B8-466A-B9B1-31852B3338E8}"/>
              </a:ext>
            </a:extLst>
          </p:cNvPr>
          <p:cNvSpPr>
            <a:spLocks noGrp="1"/>
          </p:cNvSpPr>
          <p:nvPr>
            <p:ph idx="1"/>
          </p:nvPr>
        </p:nvSpPr>
        <p:spPr/>
        <p:txBody>
          <a:bodyPr>
            <a:normAutofit fontScale="85000" lnSpcReduction="10000"/>
          </a:bodyPr>
          <a:lstStyle/>
          <a:p>
            <a:pPr marL="0" indent="0">
              <a:lnSpc>
                <a:spcPct val="200000"/>
              </a:lnSpc>
              <a:buNone/>
            </a:pPr>
            <a:r>
              <a:rPr lang="en-US" b="1" dirty="0"/>
              <a:t>				H	- honest</a:t>
            </a:r>
          </a:p>
          <a:p>
            <a:pPr marL="0" indent="0">
              <a:lnSpc>
                <a:spcPct val="200000"/>
              </a:lnSpc>
              <a:buNone/>
            </a:pPr>
            <a:r>
              <a:rPr lang="en-US" b="1" dirty="0"/>
              <a:t>				A	- appropriate</a:t>
            </a:r>
          </a:p>
          <a:p>
            <a:pPr marL="0" indent="0">
              <a:lnSpc>
                <a:spcPct val="200000"/>
              </a:lnSpc>
              <a:buNone/>
            </a:pPr>
            <a:r>
              <a:rPr lang="en-US" b="1" dirty="0"/>
              <a:t>				R	- respectful</a:t>
            </a:r>
          </a:p>
          <a:p>
            <a:pPr marL="0" indent="0">
              <a:lnSpc>
                <a:spcPct val="200000"/>
              </a:lnSpc>
              <a:buNone/>
            </a:pPr>
            <a:r>
              <a:rPr lang="en-US" b="1" dirty="0"/>
              <a:t>				D	- direct</a:t>
            </a:r>
          </a:p>
          <a:p>
            <a:pPr marL="0" indent="0">
              <a:lnSpc>
                <a:spcPct val="200000"/>
              </a:lnSpc>
              <a:buNone/>
            </a:pPr>
            <a:r>
              <a:rPr lang="en-US" dirty="0"/>
              <a:t>Assertive communication ensures that both individuals are equally important. </a:t>
            </a:r>
          </a:p>
        </p:txBody>
      </p:sp>
      <p:sp>
        <p:nvSpPr>
          <p:cNvPr id="4" name="Title 1">
            <a:extLst>
              <a:ext uri="{FF2B5EF4-FFF2-40B4-BE49-F238E27FC236}">
                <a16:creationId xmlns:a16="http://schemas.microsoft.com/office/drawing/2014/main" id="{7B293EAC-D26E-4F51-A819-7AD7F2B891FD}"/>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What is Assertive Communication? Cont.</a:t>
            </a:r>
          </a:p>
        </p:txBody>
      </p:sp>
    </p:spTree>
    <p:extLst>
      <p:ext uri="{BB962C8B-B14F-4D97-AF65-F5344CB8AC3E}">
        <p14:creationId xmlns:p14="http://schemas.microsoft.com/office/powerpoint/2010/main" val="185606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73D653-0073-4CD2-A311-E5C64BDF6B4F}"/>
              </a:ext>
            </a:extLst>
          </p:cNvPr>
          <p:cNvPicPr>
            <a:picLocks noGrp="1" noChangeAspect="1"/>
          </p:cNvPicPr>
          <p:nvPr>
            <p:ph idx="1"/>
          </p:nvPr>
        </p:nvPicPr>
        <p:blipFill rotWithShape="1">
          <a:blip r:embed="rId2"/>
          <a:srcRect l="6043" t="66664" r="27367" b="15324"/>
          <a:stretch/>
        </p:blipFill>
        <p:spPr>
          <a:xfrm>
            <a:off x="742208" y="1653638"/>
            <a:ext cx="10515599" cy="3868387"/>
          </a:xfrm>
          <a:prstGeom prst="rect">
            <a:avLst/>
          </a:prstGeom>
        </p:spPr>
      </p:pic>
      <p:sp>
        <p:nvSpPr>
          <p:cNvPr id="4" name="Title 1">
            <a:extLst>
              <a:ext uri="{FF2B5EF4-FFF2-40B4-BE49-F238E27FC236}">
                <a16:creationId xmlns:a16="http://schemas.microsoft.com/office/drawing/2014/main" id="{902103A5-7EA9-444F-AA00-5918C93D8DD8}"/>
              </a:ext>
            </a:extLst>
          </p:cNvPr>
          <p:cNvSpPr>
            <a:spLocks noGrp="1"/>
          </p:cNvSpPr>
          <p:nvPr>
            <p:ph type="title"/>
          </p:nvPr>
        </p:nvSpPr>
        <p:spPr/>
        <p:txBody>
          <a:bodyPr/>
          <a:lstStyle/>
          <a:p>
            <a:r>
              <a:rPr lang="en-US" b="1" dirty="0">
                <a:effectLst>
                  <a:outerShdw blurRad="60007" dist="310007" dir="7680000" sy="30000" kx="1300200" algn="ctr" rotWithShape="0">
                    <a:prstClr val="black">
                      <a:alpha val="32000"/>
                    </a:prstClr>
                  </a:outerShdw>
                </a:effectLst>
              </a:rPr>
              <a:t>Passive, Aggressive, and Passive-Aggressive </a:t>
            </a:r>
          </a:p>
        </p:txBody>
      </p:sp>
    </p:spTree>
    <p:extLst>
      <p:ext uri="{BB962C8B-B14F-4D97-AF65-F5344CB8AC3E}">
        <p14:creationId xmlns:p14="http://schemas.microsoft.com/office/powerpoint/2010/main" val="3258765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861</Words>
  <Application>Microsoft Office PowerPoint</Application>
  <PresentationFormat>Widescreen</PresentationFormat>
  <Paragraphs>104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Assertive Communication </vt:lpstr>
      <vt:lpstr>Aims of the Session</vt:lpstr>
      <vt:lpstr>What is Assertive Communication?</vt:lpstr>
      <vt:lpstr>What is Assertive Communication? Cont.</vt:lpstr>
      <vt:lpstr>What is Assertive Communication? Cont.</vt:lpstr>
      <vt:lpstr>What is Assertive Communication? Cont.</vt:lpstr>
      <vt:lpstr>What is Assertive Communication? Cont.</vt:lpstr>
      <vt:lpstr>What is Assertive Communication? Cont.</vt:lpstr>
      <vt:lpstr>Passive, Aggressive, and Passive-Aggressive </vt:lpstr>
      <vt:lpstr>What is Assertive Communication?</vt:lpstr>
      <vt:lpstr>Basic Assertive Rights</vt:lpstr>
      <vt:lpstr>Goals in Assertive Communication</vt:lpstr>
      <vt:lpstr>Assertive Skills</vt:lpstr>
      <vt:lpstr>Developing Assertiveness: Techniques</vt:lpstr>
      <vt:lpstr>Assertive Communication: Components</vt:lpstr>
      <vt:lpstr>XYZ Formula: Communication</vt:lpstr>
      <vt:lpstr>Language in Assertive Communication Cont.</vt:lpstr>
      <vt:lpstr>PowerPoint Presentation</vt:lpstr>
      <vt:lpstr>Saying “NO”</vt:lpstr>
      <vt:lpstr>Barriers to Assertive Communication</vt:lpstr>
      <vt:lpstr>PowerPoint Presentation</vt:lpstr>
      <vt:lpstr>Advantages of Assertive Communication</vt:lpstr>
      <vt:lpstr>Assertive Communication: Activity</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Bhagya Hapuarachchi</dc:creator>
  <cp:lastModifiedBy>Bhagya Hapuarachchi</cp:lastModifiedBy>
  <cp:revision>105</cp:revision>
  <dcterms:created xsi:type="dcterms:W3CDTF">2018-10-01T04:21:31Z</dcterms:created>
  <dcterms:modified xsi:type="dcterms:W3CDTF">2020-12-20T02:57:42Z</dcterms:modified>
</cp:coreProperties>
</file>