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 Hapuarachchi" userId="447a2eb7-9e92-4a63-b25c-8f4766a8fc7c" providerId="ADAL" clId="{356B7A93-6DE1-4629-8A5F-813BF503AE09}"/>
    <pc:docChg chg="modSld">
      <pc:chgData name="Bhagya Hapuarachchi" userId="447a2eb7-9e92-4a63-b25c-8f4766a8fc7c" providerId="ADAL" clId="{356B7A93-6DE1-4629-8A5F-813BF503AE09}" dt="2020-08-21T13:35:51.583" v="0" actId="1076"/>
      <pc:docMkLst>
        <pc:docMk/>
      </pc:docMkLst>
      <pc:sldChg chg="modSp mod">
        <pc:chgData name="Bhagya Hapuarachchi" userId="447a2eb7-9e92-4a63-b25c-8f4766a8fc7c" providerId="ADAL" clId="{356B7A93-6DE1-4629-8A5F-813BF503AE09}" dt="2020-08-21T13:35:51.583" v="0" actId="1076"/>
        <pc:sldMkLst>
          <pc:docMk/>
          <pc:sldMk cId="394857352" sldId="268"/>
        </pc:sldMkLst>
        <pc:picChg chg="mod">
          <ac:chgData name="Bhagya Hapuarachchi" userId="447a2eb7-9e92-4a63-b25c-8f4766a8fc7c" providerId="ADAL" clId="{356B7A93-6DE1-4629-8A5F-813BF503AE09}" dt="2020-08-21T13:35:51.583" v="0" actId="1076"/>
          <ac:picMkLst>
            <pc:docMk/>
            <pc:sldMk cId="394857352" sldId="268"/>
            <ac:picMk id="4" creationId="{911CBC49-45B0-49F7-BE64-30F8B34392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884B8-CC86-4B48-8E49-70986F0468C5}" type="datetimeFigureOut">
              <a:rPr lang="en-US" smtClean="0"/>
              <a:t>8/21/2020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90FDF-E005-44FB-B7D0-B0F4648839C0}" type="slidenum">
              <a:rPr lang="en-US" smtClean="0"/>
              <a:t>‹#›</a:t>
            </a:fld>
            <a:endParaRPr lang="en-US"/>
          </a:p>
        </p:txBody>
      </p:sp>
    </p:spTree>
    <p:extLst>
      <p:ext uri="{BB962C8B-B14F-4D97-AF65-F5344CB8AC3E}">
        <p14:creationId xmlns:p14="http://schemas.microsoft.com/office/powerpoint/2010/main" val="1694888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90FDF-E005-44FB-B7D0-B0F4648839C0}" type="slidenum">
              <a:rPr lang="en-US" smtClean="0"/>
              <a:t>1</a:t>
            </a:fld>
            <a:endParaRPr lang="en-US"/>
          </a:p>
        </p:txBody>
      </p:sp>
    </p:spTree>
    <p:extLst>
      <p:ext uri="{BB962C8B-B14F-4D97-AF65-F5344CB8AC3E}">
        <p14:creationId xmlns:p14="http://schemas.microsoft.com/office/powerpoint/2010/main" val="144031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130425"/>
            <a:ext cx="6553200" cy="1470025"/>
          </a:xfrm>
        </p:spPr>
        <p:txBody>
          <a:bodyPr/>
          <a:lstStyle/>
          <a:p>
            <a:r>
              <a:rPr lang="en-US"/>
              <a:t>Click to edit Master title style</a:t>
            </a:r>
          </a:p>
        </p:txBody>
      </p:sp>
      <p:sp>
        <p:nvSpPr>
          <p:cNvPr id="3" name="Subtitle 2"/>
          <p:cNvSpPr>
            <a:spLocks noGrp="1"/>
          </p:cNvSpPr>
          <p:nvPr>
            <p:ph type="subTitle" idx="1"/>
          </p:nvPr>
        </p:nvSpPr>
        <p:spPr>
          <a:xfrm>
            <a:off x="1905000" y="3886200"/>
            <a:ext cx="5867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BB8D709-0239-479A-84E3-12C8935D17AF}" type="datetime1">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156658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D406A-B8FC-44CF-B6B3-1186E44BA4F4}" type="datetime1">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75042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60816-E002-4176-AF4F-705917B42ED5}" type="datetime1">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210521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1143000"/>
          </a:xfrm>
        </p:spPr>
        <p:txBody>
          <a:bodyPr/>
          <a:lstStyle/>
          <a:p>
            <a:r>
              <a:rPr lang="en-US"/>
              <a:t>Click to edit Master title style</a:t>
            </a:r>
          </a:p>
        </p:txBody>
      </p:sp>
      <p:sp>
        <p:nvSpPr>
          <p:cNvPr id="3" name="Content Placeholder 2"/>
          <p:cNvSpPr>
            <a:spLocks noGrp="1"/>
          </p:cNvSpPr>
          <p:nvPr>
            <p:ph idx="1"/>
          </p:nvPr>
        </p:nvSpPr>
        <p:spPr>
          <a:xfrm>
            <a:off x="457200" y="1600200"/>
            <a:ext cx="72390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ACBAC-ADD9-4E0E-BA8D-6C79D5B37C3F}" type="datetime1">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46298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F6010-B7DA-4223-B631-64867FE88DBD}" type="datetime1">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9452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F64F30-79AF-4F49-9EF2-AEB3BBDE3B06}" type="datetime1">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3464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D113D9-A183-4586-821E-EEC12F69478A}" type="datetime1">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6240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E3BE80-D1AF-4022-89E0-A02C8C157733}" type="datetime1">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423707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64057-2D9E-46F0-AE96-683553CB5498}" type="datetime1">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113543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377B56-8BC1-4C77-983E-6844B13305A3}" type="datetime1">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169762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22EA6B-6D1A-48EF-A16D-7FA39FC744ED}" type="datetime1">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931CB-FE2F-4EDF-8FAB-EF5828968198}" type="slidenum">
              <a:rPr lang="en-US" smtClean="0"/>
              <a:t>‹#›</a:t>
            </a:fld>
            <a:endParaRPr lang="en-US"/>
          </a:p>
        </p:txBody>
      </p:sp>
    </p:spTree>
    <p:extLst>
      <p:ext uri="{BB962C8B-B14F-4D97-AF65-F5344CB8AC3E}">
        <p14:creationId xmlns:p14="http://schemas.microsoft.com/office/powerpoint/2010/main" val="395542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5AD51-AD4E-4162-AC15-D26D473F6E97}" type="datetime1">
              <a:rPr lang="en-US" smtClean="0"/>
              <a:t>8/21/2020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31CB-FE2F-4EDF-8FAB-EF5828968198}" type="slidenum">
              <a:rPr lang="en-US" smtClean="0"/>
              <a:t>‹#›</a:t>
            </a:fld>
            <a:endParaRPr lang="en-US"/>
          </a:p>
        </p:txBody>
      </p:sp>
    </p:spTree>
    <p:extLst>
      <p:ext uri="{BB962C8B-B14F-4D97-AF65-F5344CB8AC3E}">
        <p14:creationId xmlns:p14="http://schemas.microsoft.com/office/powerpoint/2010/main" val="215155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auXNnTmhHsk" TargetMode="External"/><Relationship Id="rId2" Type="http://schemas.openxmlformats.org/officeDocument/2006/relationships/hyperlink" Target="https://www.youtube.com/watch?v=7z0asInbu2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0"/>
            <a:ext cx="6553200" cy="1470025"/>
          </a:xfrm>
        </p:spPr>
        <p:txBody>
          <a:bodyPr>
            <a:normAutofit/>
          </a:bodyPr>
          <a:lstStyle/>
          <a:p>
            <a:r>
              <a:rPr lang="en-US" sz="4800" dirty="0"/>
              <a:t>Emotional Intelligence</a:t>
            </a:r>
          </a:p>
        </p:txBody>
      </p:sp>
      <p:sp>
        <p:nvSpPr>
          <p:cNvPr id="3" name="Subtitle 2"/>
          <p:cNvSpPr>
            <a:spLocks noGrp="1"/>
          </p:cNvSpPr>
          <p:nvPr>
            <p:ph type="subTitle" idx="1"/>
          </p:nvPr>
        </p:nvSpPr>
        <p:spPr>
          <a:xfrm>
            <a:off x="1905000" y="5622403"/>
            <a:ext cx="5867400" cy="1752600"/>
          </a:xfrm>
        </p:spPr>
        <p:txBody>
          <a:bodyPr>
            <a:normAutofit/>
          </a:bodyPr>
          <a:lstStyle/>
          <a:p>
            <a:r>
              <a:rPr lang="en-US" sz="2400" b="1" dirty="0">
                <a:solidFill>
                  <a:schemeClr val="tx1"/>
                </a:solidFill>
              </a:rPr>
              <a:t>Bhagya Hapuarachchi</a:t>
            </a:r>
          </a:p>
          <a:p>
            <a:r>
              <a:rPr lang="en-US" sz="2400" b="1" dirty="0">
                <a:solidFill>
                  <a:schemeClr val="tx1"/>
                </a:solidFill>
              </a:rPr>
              <a:t>National Institute of Business Management</a:t>
            </a:r>
          </a:p>
        </p:txBody>
      </p:sp>
      <p:sp>
        <p:nvSpPr>
          <p:cNvPr id="4" name="Slide Number Placeholder 3">
            <a:extLst>
              <a:ext uri="{FF2B5EF4-FFF2-40B4-BE49-F238E27FC236}">
                <a16:creationId xmlns:a16="http://schemas.microsoft.com/office/drawing/2014/main" id="{E5BB4222-99D0-4924-B253-BAD6B38C6C14}"/>
              </a:ext>
            </a:extLst>
          </p:cNvPr>
          <p:cNvSpPr>
            <a:spLocks noGrp="1"/>
          </p:cNvSpPr>
          <p:nvPr>
            <p:ph type="sldNum" sz="quarter" idx="12"/>
          </p:nvPr>
        </p:nvSpPr>
        <p:spPr/>
        <p:txBody>
          <a:bodyPr/>
          <a:lstStyle/>
          <a:p>
            <a:fld id="{A9A931CB-FE2F-4EDF-8FAB-EF5828968198}" type="slidenum">
              <a:rPr lang="en-US" smtClean="0"/>
              <a:t>1</a:t>
            </a:fld>
            <a:endParaRPr lang="en-US"/>
          </a:p>
        </p:txBody>
      </p:sp>
    </p:spTree>
    <p:extLst>
      <p:ext uri="{BB962C8B-B14F-4D97-AF65-F5344CB8AC3E}">
        <p14:creationId xmlns:p14="http://schemas.microsoft.com/office/powerpoint/2010/main" val="3376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C901F-F887-4454-B3D9-D851DA65113C}"/>
              </a:ext>
            </a:extLst>
          </p:cNvPr>
          <p:cNvSpPr>
            <a:spLocks noGrp="1"/>
          </p:cNvSpPr>
          <p:nvPr>
            <p:ph type="title"/>
          </p:nvPr>
        </p:nvSpPr>
        <p:spPr/>
        <p:txBody>
          <a:bodyPr>
            <a:normAutofit fontScale="90000"/>
          </a:bodyPr>
          <a:lstStyle/>
          <a:p>
            <a:r>
              <a:rPr lang="en-US" dirty="0"/>
              <a:t>What is Emotional Intelligence? Cont.</a:t>
            </a:r>
          </a:p>
        </p:txBody>
      </p:sp>
      <p:sp>
        <p:nvSpPr>
          <p:cNvPr id="3" name="Content Placeholder 2">
            <a:extLst>
              <a:ext uri="{FF2B5EF4-FFF2-40B4-BE49-F238E27FC236}">
                <a16:creationId xmlns:a16="http://schemas.microsoft.com/office/drawing/2014/main" id="{BF00C1D6-7AFF-4A2F-8395-FB0C3D595AD9}"/>
              </a:ext>
            </a:extLst>
          </p:cNvPr>
          <p:cNvSpPr>
            <a:spLocks noGrp="1"/>
          </p:cNvSpPr>
          <p:nvPr>
            <p:ph idx="1"/>
          </p:nvPr>
        </p:nvSpPr>
        <p:spPr>
          <a:xfrm>
            <a:off x="457200" y="1219200"/>
            <a:ext cx="8153400" cy="5257800"/>
          </a:xfrm>
        </p:spPr>
        <p:txBody>
          <a:bodyPr>
            <a:normAutofit/>
          </a:bodyPr>
          <a:lstStyle/>
          <a:p>
            <a:pPr>
              <a:lnSpc>
                <a:spcPct val="200000"/>
              </a:lnSpc>
              <a:buFont typeface="Wingdings" panose="05000000000000000000" pitchFamily="2" charset="2"/>
              <a:buNone/>
            </a:pPr>
            <a:r>
              <a:rPr lang="en-US" altLang="en-US" sz="2800" dirty="0"/>
              <a:t>    “the ability to perceive emotions, to access and generate emotions so as to assist thought, to understand emotions and emotional meanings, and to reflectively regulate emotions in ways that promote emotional and intellectual growth” (Salovey, Brackett, and Mayer 2004: 31).</a:t>
            </a:r>
          </a:p>
          <a:p>
            <a:endParaRPr lang="en-US" sz="2800" dirty="0"/>
          </a:p>
        </p:txBody>
      </p:sp>
      <p:sp>
        <p:nvSpPr>
          <p:cNvPr id="4" name="Slide Number Placeholder 3">
            <a:extLst>
              <a:ext uri="{FF2B5EF4-FFF2-40B4-BE49-F238E27FC236}">
                <a16:creationId xmlns:a16="http://schemas.microsoft.com/office/drawing/2014/main" id="{F69ABF09-200E-4009-B103-3F2F9338284B}"/>
              </a:ext>
            </a:extLst>
          </p:cNvPr>
          <p:cNvSpPr>
            <a:spLocks noGrp="1"/>
          </p:cNvSpPr>
          <p:nvPr>
            <p:ph type="sldNum" sz="quarter" idx="12"/>
          </p:nvPr>
        </p:nvSpPr>
        <p:spPr/>
        <p:txBody>
          <a:bodyPr/>
          <a:lstStyle/>
          <a:p>
            <a:fld id="{A9A931CB-FE2F-4EDF-8FAB-EF5828968198}" type="slidenum">
              <a:rPr lang="en-US" smtClean="0"/>
              <a:t>10</a:t>
            </a:fld>
            <a:endParaRPr lang="en-US"/>
          </a:p>
        </p:txBody>
      </p:sp>
    </p:spTree>
    <p:extLst>
      <p:ext uri="{BB962C8B-B14F-4D97-AF65-F5344CB8AC3E}">
        <p14:creationId xmlns:p14="http://schemas.microsoft.com/office/powerpoint/2010/main" val="133053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6EC75-DB49-4019-8C1F-70181E8FCAE7}"/>
              </a:ext>
            </a:extLst>
          </p:cNvPr>
          <p:cNvSpPr>
            <a:spLocks noGrp="1"/>
          </p:cNvSpPr>
          <p:nvPr>
            <p:ph idx="1"/>
          </p:nvPr>
        </p:nvSpPr>
        <p:spPr>
          <a:xfrm>
            <a:off x="457200" y="1600200"/>
            <a:ext cx="7848600" cy="4525963"/>
          </a:xfrm>
        </p:spPr>
        <p:txBody>
          <a:bodyPr>
            <a:normAutofit/>
          </a:bodyPr>
          <a:lstStyle/>
          <a:p>
            <a:pPr marL="0" indent="0">
              <a:lnSpc>
                <a:spcPct val="200000"/>
              </a:lnSpc>
              <a:buNone/>
            </a:pPr>
            <a:r>
              <a:rPr lang="en-US" altLang="en-US" sz="2800" dirty="0"/>
              <a:t> “</a:t>
            </a:r>
            <a:r>
              <a:rPr lang="en-US" altLang="en-US" sz="2800" dirty="0">
                <a:cs typeface="Times New Roman" panose="02020603050405020304" pitchFamily="18" charset="0"/>
              </a:rPr>
              <a:t>the capacity for </a:t>
            </a:r>
            <a:r>
              <a:rPr lang="en-US" altLang="en-US" sz="2800" dirty="0" err="1">
                <a:cs typeface="Times New Roman" panose="02020603050405020304" pitchFamily="18" charset="0"/>
              </a:rPr>
              <a:t>recognising</a:t>
            </a:r>
            <a:r>
              <a:rPr lang="en-US" altLang="en-US" sz="2800" dirty="0">
                <a:cs typeface="Times New Roman" panose="02020603050405020304" pitchFamily="18" charset="0"/>
              </a:rPr>
              <a:t> our own feelings and those of others, for motivating ourselves, and for managing emotions well in ourselves and in our relationships</a:t>
            </a:r>
            <a:r>
              <a:rPr lang="en-US" altLang="en-US" sz="2800" dirty="0"/>
              <a:t>” (Goleman 1998 cited in Cassady and </a:t>
            </a:r>
            <a:r>
              <a:rPr lang="en-US" altLang="en-US" sz="2800" dirty="0" err="1"/>
              <a:t>Eissa</a:t>
            </a:r>
            <a:r>
              <a:rPr lang="en-US" altLang="en-US" sz="2800" dirty="0"/>
              <a:t> 2008: 101)</a:t>
            </a:r>
            <a:endParaRPr lang="en-US" sz="2800" dirty="0"/>
          </a:p>
        </p:txBody>
      </p:sp>
      <p:sp>
        <p:nvSpPr>
          <p:cNvPr id="4" name="Title 1">
            <a:extLst>
              <a:ext uri="{FF2B5EF4-FFF2-40B4-BE49-F238E27FC236}">
                <a16:creationId xmlns:a16="http://schemas.microsoft.com/office/drawing/2014/main" id="{DE12EEA6-32DA-4E03-BFE9-AF7C5D945511}"/>
              </a:ext>
            </a:extLst>
          </p:cNvPr>
          <p:cNvSpPr>
            <a:spLocks noGrp="1"/>
          </p:cNvSpPr>
          <p:nvPr>
            <p:ph type="title"/>
          </p:nvPr>
        </p:nvSpPr>
        <p:spPr>
          <a:xfrm>
            <a:off x="457200" y="274638"/>
            <a:ext cx="6858000" cy="1143000"/>
          </a:xfrm>
        </p:spPr>
        <p:txBody>
          <a:bodyPr>
            <a:normAutofit fontScale="90000"/>
          </a:bodyPr>
          <a:lstStyle/>
          <a:p>
            <a:r>
              <a:rPr lang="en-US" dirty="0"/>
              <a:t>What is Emotional Intelligence? Cont.</a:t>
            </a:r>
          </a:p>
        </p:txBody>
      </p:sp>
      <p:sp>
        <p:nvSpPr>
          <p:cNvPr id="2" name="Slide Number Placeholder 1">
            <a:extLst>
              <a:ext uri="{FF2B5EF4-FFF2-40B4-BE49-F238E27FC236}">
                <a16:creationId xmlns:a16="http://schemas.microsoft.com/office/drawing/2014/main" id="{80094880-734D-45AD-88B1-B3B5037766E5}"/>
              </a:ext>
            </a:extLst>
          </p:cNvPr>
          <p:cNvSpPr>
            <a:spLocks noGrp="1"/>
          </p:cNvSpPr>
          <p:nvPr>
            <p:ph type="sldNum" sz="quarter" idx="12"/>
          </p:nvPr>
        </p:nvSpPr>
        <p:spPr/>
        <p:txBody>
          <a:bodyPr/>
          <a:lstStyle/>
          <a:p>
            <a:fld id="{A9A931CB-FE2F-4EDF-8FAB-EF5828968198}" type="slidenum">
              <a:rPr lang="en-US" smtClean="0"/>
              <a:t>11</a:t>
            </a:fld>
            <a:endParaRPr lang="en-US"/>
          </a:p>
        </p:txBody>
      </p:sp>
    </p:spTree>
    <p:extLst>
      <p:ext uri="{BB962C8B-B14F-4D97-AF65-F5344CB8AC3E}">
        <p14:creationId xmlns:p14="http://schemas.microsoft.com/office/powerpoint/2010/main" val="340407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228A-F2E8-4468-8294-C4C5018611BE}"/>
              </a:ext>
            </a:extLst>
          </p:cNvPr>
          <p:cNvSpPr>
            <a:spLocks noGrp="1"/>
          </p:cNvSpPr>
          <p:nvPr>
            <p:ph type="title"/>
          </p:nvPr>
        </p:nvSpPr>
        <p:spPr/>
        <p:txBody>
          <a:bodyPr>
            <a:normAutofit fontScale="90000"/>
          </a:bodyPr>
          <a:lstStyle/>
          <a:p>
            <a:r>
              <a:rPr lang="en-US" dirty="0"/>
              <a:t>What is Emotional Intelligence? Cont.</a:t>
            </a:r>
          </a:p>
        </p:txBody>
      </p:sp>
      <p:sp>
        <p:nvSpPr>
          <p:cNvPr id="3" name="Content Placeholder 2">
            <a:extLst>
              <a:ext uri="{FF2B5EF4-FFF2-40B4-BE49-F238E27FC236}">
                <a16:creationId xmlns:a16="http://schemas.microsoft.com/office/drawing/2014/main" id="{CFEDF1AA-DD62-46C1-A1AA-75288379ACAB}"/>
              </a:ext>
            </a:extLst>
          </p:cNvPr>
          <p:cNvSpPr>
            <a:spLocks noGrp="1"/>
          </p:cNvSpPr>
          <p:nvPr>
            <p:ph idx="1"/>
          </p:nvPr>
        </p:nvSpPr>
        <p:spPr/>
        <p:txBody>
          <a:bodyPr>
            <a:normAutofit lnSpcReduction="10000"/>
          </a:bodyPr>
          <a:lstStyle/>
          <a:p>
            <a:pPr>
              <a:lnSpc>
                <a:spcPct val="150000"/>
              </a:lnSpc>
            </a:pPr>
            <a:r>
              <a:rPr lang="en-US" sz="2800" dirty="0"/>
              <a:t>Emotional intelligence (EI) is more than merely trying to appraise self and others. </a:t>
            </a:r>
          </a:p>
          <a:p>
            <a:pPr>
              <a:lnSpc>
                <a:spcPct val="150000"/>
              </a:lnSpc>
            </a:pPr>
            <a:r>
              <a:rPr lang="en-US" sz="2800" dirty="0"/>
              <a:t>EI requires an individual to </a:t>
            </a:r>
            <a:r>
              <a:rPr lang="en-US" sz="2800" dirty="0" err="1"/>
              <a:t>recognise</a:t>
            </a:r>
            <a:r>
              <a:rPr lang="en-US" sz="2800" dirty="0"/>
              <a:t> and use the emotional states of oneself and others. This is expected to be done to solve problems and regulate </a:t>
            </a:r>
            <a:r>
              <a:rPr lang="en-US" sz="2800" dirty="0" err="1"/>
              <a:t>behaviour</a:t>
            </a:r>
            <a:r>
              <a:rPr lang="en-US" sz="2800" dirty="0"/>
              <a:t>. </a:t>
            </a:r>
          </a:p>
          <a:p>
            <a:pPr marL="0" indent="0">
              <a:lnSpc>
                <a:spcPct val="150000"/>
              </a:lnSpc>
              <a:buNone/>
            </a:pPr>
            <a:r>
              <a:rPr lang="en-US" altLang="en-US" sz="2800" dirty="0"/>
              <a:t>                       (Salovey, Brackett, and Mayer 2004)</a:t>
            </a:r>
            <a:endParaRPr lang="en-US" sz="2800" dirty="0"/>
          </a:p>
        </p:txBody>
      </p:sp>
      <p:sp>
        <p:nvSpPr>
          <p:cNvPr id="4" name="Slide Number Placeholder 3">
            <a:extLst>
              <a:ext uri="{FF2B5EF4-FFF2-40B4-BE49-F238E27FC236}">
                <a16:creationId xmlns:a16="http://schemas.microsoft.com/office/drawing/2014/main" id="{6228725B-9C49-4C39-8B4D-DBF4F305F7B8}"/>
              </a:ext>
            </a:extLst>
          </p:cNvPr>
          <p:cNvSpPr>
            <a:spLocks noGrp="1"/>
          </p:cNvSpPr>
          <p:nvPr>
            <p:ph type="sldNum" sz="quarter" idx="12"/>
          </p:nvPr>
        </p:nvSpPr>
        <p:spPr/>
        <p:txBody>
          <a:bodyPr/>
          <a:lstStyle/>
          <a:p>
            <a:fld id="{A9A931CB-FE2F-4EDF-8FAB-EF5828968198}" type="slidenum">
              <a:rPr lang="en-US" smtClean="0"/>
              <a:t>12</a:t>
            </a:fld>
            <a:endParaRPr lang="en-US"/>
          </a:p>
        </p:txBody>
      </p:sp>
    </p:spTree>
    <p:extLst>
      <p:ext uri="{BB962C8B-B14F-4D97-AF65-F5344CB8AC3E}">
        <p14:creationId xmlns:p14="http://schemas.microsoft.com/office/powerpoint/2010/main" val="348348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1CBC49-45B0-49F7-BE64-30F8B343927C}"/>
              </a:ext>
            </a:extLst>
          </p:cNvPr>
          <p:cNvPicPr>
            <a:picLocks noChangeAspect="1"/>
          </p:cNvPicPr>
          <p:nvPr/>
        </p:nvPicPr>
        <p:blipFill rotWithShape="1">
          <a:blip r:embed="rId2"/>
          <a:srcRect l="28667" t="33334" r="11778" b="17777"/>
          <a:stretch/>
        </p:blipFill>
        <p:spPr>
          <a:xfrm>
            <a:off x="228600" y="124265"/>
            <a:ext cx="8686800" cy="5562600"/>
          </a:xfrm>
          <a:prstGeom prst="rect">
            <a:avLst/>
          </a:prstGeom>
        </p:spPr>
      </p:pic>
      <p:sp>
        <p:nvSpPr>
          <p:cNvPr id="8" name="TextBox 7">
            <a:extLst>
              <a:ext uri="{FF2B5EF4-FFF2-40B4-BE49-F238E27FC236}">
                <a16:creationId xmlns:a16="http://schemas.microsoft.com/office/drawing/2014/main" id="{D7E7F757-C5B5-4587-8011-540478CB564E}"/>
              </a:ext>
            </a:extLst>
          </p:cNvPr>
          <p:cNvSpPr txBox="1"/>
          <p:nvPr/>
        </p:nvSpPr>
        <p:spPr>
          <a:xfrm>
            <a:off x="4552950" y="5867400"/>
            <a:ext cx="4210050" cy="400110"/>
          </a:xfrm>
          <a:prstGeom prst="rect">
            <a:avLst/>
          </a:prstGeom>
          <a:noFill/>
        </p:spPr>
        <p:txBody>
          <a:bodyPr wrap="square" rtlCol="0">
            <a:spAutoFit/>
          </a:bodyPr>
          <a:lstStyle/>
          <a:p>
            <a:r>
              <a:rPr lang="en-US" altLang="en-US" sz="2000" dirty="0"/>
              <a:t>(Salovey, Brackett, and Mayer 2004)</a:t>
            </a:r>
            <a:endParaRPr lang="en-US" sz="2000" dirty="0"/>
          </a:p>
        </p:txBody>
      </p:sp>
      <p:sp>
        <p:nvSpPr>
          <p:cNvPr id="2" name="Slide Number Placeholder 1">
            <a:extLst>
              <a:ext uri="{FF2B5EF4-FFF2-40B4-BE49-F238E27FC236}">
                <a16:creationId xmlns:a16="http://schemas.microsoft.com/office/drawing/2014/main" id="{CAFF53C9-825B-43C9-9478-64DFAACD8A85}"/>
              </a:ext>
            </a:extLst>
          </p:cNvPr>
          <p:cNvSpPr>
            <a:spLocks noGrp="1"/>
          </p:cNvSpPr>
          <p:nvPr>
            <p:ph type="sldNum" sz="quarter" idx="12"/>
          </p:nvPr>
        </p:nvSpPr>
        <p:spPr/>
        <p:txBody>
          <a:bodyPr/>
          <a:lstStyle/>
          <a:p>
            <a:fld id="{A9A931CB-FE2F-4EDF-8FAB-EF5828968198}" type="slidenum">
              <a:rPr lang="en-US" smtClean="0"/>
              <a:t>13</a:t>
            </a:fld>
            <a:endParaRPr lang="en-US"/>
          </a:p>
        </p:txBody>
      </p:sp>
    </p:spTree>
    <p:extLst>
      <p:ext uri="{BB962C8B-B14F-4D97-AF65-F5344CB8AC3E}">
        <p14:creationId xmlns:p14="http://schemas.microsoft.com/office/powerpoint/2010/main" val="39485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34ACC-78BB-414E-9142-59EBC62AA054}"/>
              </a:ext>
            </a:extLst>
          </p:cNvPr>
          <p:cNvSpPr>
            <a:spLocks noGrp="1"/>
          </p:cNvSpPr>
          <p:nvPr>
            <p:ph idx="1"/>
          </p:nvPr>
        </p:nvSpPr>
        <p:spPr/>
        <p:txBody>
          <a:bodyPr/>
          <a:lstStyle/>
          <a:p>
            <a:r>
              <a:rPr lang="en-US" dirty="0">
                <a:hlinkClick r:id="rId2"/>
              </a:rPr>
              <a:t>https://www.youtube.com/watch?v=7z0asInbu24</a:t>
            </a:r>
            <a:endParaRPr lang="en-US" dirty="0"/>
          </a:p>
          <a:p>
            <a:r>
              <a:rPr lang="en-US" dirty="0">
                <a:hlinkClick r:id="rId3"/>
              </a:rPr>
              <a:t>https://www.youtube.com/watch?v=auXNnTmhHsk</a:t>
            </a:r>
            <a:endParaRPr lang="en-US" dirty="0"/>
          </a:p>
          <a:p>
            <a:endParaRPr lang="en-US" dirty="0"/>
          </a:p>
        </p:txBody>
      </p:sp>
      <p:sp>
        <p:nvSpPr>
          <p:cNvPr id="4" name="Title 1">
            <a:extLst>
              <a:ext uri="{FF2B5EF4-FFF2-40B4-BE49-F238E27FC236}">
                <a16:creationId xmlns:a16="http://schemas.microsoft.com/office/drawing/2014/main" id="{B61EA567-0165-4EB8-9ADE-C4D68A69EC1E}"/>
              </a:ext>
            </a:extLst>
          </p:cNvPr>
          <p:cNvSpPr>
            <a:spLocks noGrp="1"/>
          </p:cNvSpPr>
          <p:nvPr>
            <p:ph type="title"/>
          </p:nvPr>
        </p:nvSpPr>
        <p:spPr>
          <a:xfrm>
            <a:off x="457200" y="274638"/>
            <a:ext cx="6858000" cy="1143000"/>
          </a:xfrm>
        </p:spPr>
        <p:txBody>
          <a:bodyPr/>
          <a:lstStyle/>
          <a:p>
            <a:r>
              <a:rPr lang="en-US" dirty="0"/>
              <a:t>To Explore</a:t>
            </a:r>
          </a:p>
        </p:txBody>
      </p:sp>
      <p:sp>
        <p:nvSpPr>
          <p:cNvPr id="5" name="Slide Number Placeholder 4">
            <a:extLst>
              <a:ext uri="{FF2B5EF4-FFF2-40B4-BE49-F238E27FC236}">
                <a16:creationId xmlns:a16="http://schemas.microsoft.com/office/drawing/2014/main" id="{41996D52-974F-406F-A3D3-4F026790049E}"/>
              </a:ext>
            </a:extLst>
          </p:cNvPr>
          <p:cNvSpPr>
            <a:spLocks noGrp="1"/>
          </p:cNvSpPr>
          <p:nvPr>
            <p:ph type="sldNum" sz="quarter" idx="12"/>
          </p:nvPr>
        </p:nvSpPr>
        <p:spPr/>
        <p:txBody>
          <a:bodyPr/>
          <a:lstStyle/>
          <a:p>
            <a:fld id="{A9A931CB-FE2F-4EDF-8FAB-EF5828968198}" type="slidenum">
              <a:rPr lang="en-US" smtClean="0"/>
              <a:t>14</a:t>
            </a:fld>
            <a:endParaRPr lang="en-US"/>
          </a:p>
        </p:txBody>
      </p:sp>
    </p:spTree>
    <p:extLst>
      <p:ext uri="{BB962C8B-B14F-4D97-AF65-F5344CB8AC3E}">
        <p14:creationId xmlns:p14="http://schemas.microsoft.com/office/powerpoint/2010/main" val="346708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B85B-8F3B-4997-B049-777380608CD1}"/>
              </a:ext>
            </a:extLst>
          </p:cNvPr>
          <p:cNvSpPr>
            <a:spLocks noGrp="1"/>
          </p:cNvSpPr>
          <p:nvPr>
            <p:ph type="title"/>
          </p:nvPr>
        </p:nvSpPr>
        <p:spPr/>
        <p:txBody>
          <a:bodyPr/>
          <a:lstStyle/>
          <a:p>
            <a:r>
              <a:rPr lang="en-US" dirty="0"/>
              <a:t>Models of EI</a:t>
            </a:r>
          </a:p>
        </p:txBody>
      </p:sp>
      <p:sp>
        <p:nvSpPr>
          <p:cNvPr id="3" name="Content Placeholder 2">
            <a:extLst>
              <a:ext uri="{FF2B5EF4-FFF2-40B4-BE49-F238E27FC236}">
                <a16:creationId xmlns:a16="http://schemas.microsoft.com/office/drawing/2014/main" id="{8932F4E2-5E5D-4642-A06A-6DD4B219663C}"/>
              </a:ext>
            </a:extLst>
          </p:cNvPr>
          <p:cNvSpPr>
            <a:spLocks noGrp="1"/>
          </p:cNvSpPr>
          <p:nvPr>
            <p:ph idx="1"/>
          </p:nvPr>
        </p:nvSpPr>
        <p:spPr/>
        <p:txBody>
          <a:bodyPr>
            <a:normAutofit/>
          </a:bodyPr>
          <a:lstStyle/>
          <a:p>
            <a:pPr>
              <a:lnSpc>
                <a:spcPct val="150000"/>
              </a:lnSpc>
            </a:pPr>
            <a:r>
              <a:rPr lang="en-US" sz="2800" dirty="0"/>
              <a:t>Ability model</a:t>
            </a:r>
          </a:p>
          <a:p>
            <a:pPr>
              <a:lnSpc>
                <a:spcPct val="150000"/>
              </a:lnSpc>
            </a:pPr>
            <a:r>
              <a:rPr lang="en-US" sz="2800" dirty="0" err="1"/>
              <a:t>BarOn</a:t>
            </a:r>
            <a:r>
              <a:rPr lang="en-US" sz="2800" dirty="0"/>
              <a:t> model</a:t>
            </a:r>
          </a:p>
        </p:txBody>
      </p:sp>
      <p:sp>
        <p:nvSpPr>
          <p:cNvPr id="4" name="Slide Number Placeholder 3">
            <a:extLst>
              <a:ext uri="{FF2B5EF4-FFF2-40B4-BE49-F238E27FC236}">
                <a16:creationId xmlns:a16="http://schemas.microsoft.com/office/drawing/2014/main" id="{D72A93D7-6EC3-41D2-B24F-A507192D9658}"/>
              </a:ext>
            </a:extLst>
          </p:cNvPr>
          <p:cNvSpPr>
            <a:spLocks noGrp="1"/>
          </p:cNvSpPr>
          <p:nvPr>
            <p:ph type="sldNum" sz="quarter" idx="12"/>
          </p:nvPr>
        </p:nvSpPr>
        <p:spPr/>
        <p:txBody>
          <a:bodyPr/>
          <a:lstStyle/>
          <a:p>
            <a:fld id="{A9A931CB-FE2F-4EDF-8FAB-EF5828968198}" type="slidenum">
              <a:rPr lang="en-US" smtClean="0"/>
              <a:t>15</a:t>
            </a:fld>
            <a:endParaRPr lang="en-US"/>
          </a:p>
        </p:txBody>
      </p:sp>
    </p:spTree>
    <p:extLst>
      <p:ext uri="{BB962C8B-B14F-4D97-AF65-F5344CB8AC3E}">
        <p14:creationId xmlns:p14="http://schemas.microsoft.com/office/powerpoint/2010/main" val="2493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3544-A8A8-4E5B-BD33-F1DEA81CFBD4}"/>
              </a:ext>
            </a:extLst>
          </p:cNvPr>
          <p:cNvSpPr>
            <a:spLocks noGrp="1"/>
          </p:cNvSpPr>
          <p:nvPr>
            <p:ph type="title"/>
          </p:nvPr>
        </p:nvSpPr>
        <p:spPr>
          <a:xfrm>
            <a:off x="609600" y="-76201"/>
            <a:ext cx="6858000" cy="1143000"/>
          </a:xfrm>
        </p:spPr>
        <p:txBody>
          <a:bodyPr/>
          <a:lstStyle/>
          <a:p>
            <a:r>
              <a:rPr lang="en-US" dirty="0"/>
              <a:t>Ability Model</a:t>
            </a:r>
          </a:p>
        </p:txBody>
      </p:sp>
      <p:pic>
        <p:nvPicPr>
          <p:cNvPr id="4" name="Content Placeholder 3">
            <a:extLst>
              <a:ext uri="{FF2B5EF4-FFF2-40B4-BE49-F238E27FC236}">
                <a16:creationId xmlns:a16="http://schemas.microsoft.com/office/drawing/2014/main" id="{852C47DC-97B3-45F8-863F-0341D88B091E}"/>
              </a:ext>
            </a:extLst>
          </p:cNvPr>
          <p:cNvPicPr>
            <a:picLocks noGrp="1" noChangeAspect="1"/>
          </p:cNvPicPr>
          <p:nvPr>
            <p:ph idx="1"/>
          </p:nvPr>
        </p:nvPicPr>
        <p:blipFill rotWithShape="1">
          <a:blip r:embed="rId2"/>
          <a:srcRect l="2693" t="16836" r="5717" b="5718"/>
          <a:stretch/>
        </p:blipFill>
        <p:spPr>
          <a:xfrm>
            <a:off x="152400" y="858930"/>
            <a:ext cx="8839200" cy="5970495"/>
          </a:xfrm>
          <a:prstGeom prst="rect">
            <a:avLst/>
          </a:prstGeom>
        </p:spPr>
      </p:pic>
      <p:sp>
        <p:nvSpPr>
          <p:cNvPr id="3" name="Slide Number Placeholder 2">
            <a:extLst>
              <a:ext uri="{FF2B5EF4-FFF2-40B4-BE49-F238E27FC236}">
                <a16:creationId xmlns:a16="http://schemas.microsoft.com/office/drawing/2014/main" id="{B0923087-5E7E-4E23-A3AC-82ABB0A4BDEE}"/>
              </a:ext>
            </a:extLst>
          </p:cNvPr>
          <p:cNvSpPr>
            <a:spLocks noGrp="1"/>
          </p:cNvSpPr>
          <p:nvPr>
            <p:ph type="sldNum" sz="quarter" idx="12"/>
          </p:nvPr>
        </p:nvSpPr>
        <p:spPr/>
        <p:txBody>
          <a:bodyPr/>
          <a:lstStyle/>
          <a:p>
            <a:fld id="{A9A931CB-FE2F-4EDF-8FAB-EF5828968198}" type="slidenum">
              <a:rPr lang="en-US" smtClean="0"/>
              <a:t>16</a:t>
            </a:fld>
            <a:endParaRPr lang="en-US"/>
          </a:p>
        </p:txBody>
      </p:sp>
    </p:spTree>
    <p:extLst>
      <p:ext uri="{BB962C8B-B14F-4D97-AF65-F5344CB8AC3E}">
        <p14:creationId xmlns:p14="http://schemas.microsoft.com/office/powerpoint/2010/main" val="75675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C223-000D-4D4C-87E4-2E594B0EB67E}"/>
              </a:ext>
            </a:extLst>
          </p:cNvPr>
          <p:cNvSpPr>
            <a:spLocks noGrp="1"/>
          </p:cNvSpPr>
          <p:nvPr>
            <p:ph type="title"/>
          </p:nvPr>
        </p:nvSpPr>
        <p:spPr/>
        <p:txBody>
          <a:bodyPr/>
          <a:lstStyle/>
          <a:p>
            <a:r>
              <a:rPr lang="en-US" dirty="0" err="1"/>
              <a:t>BarOn</a:t>
            </a:r>
            <a:r>
              <a:rPr lang="en-US" dirty="0"/>
              <a:t> Model of EI</a:t>
            </a:r>
          </a:p>
        </p:txBody>
      </p:sp>
      <p:sp>
        <p:nvSpPr>
          <p:cNvPr id="3" name="Content Placeholder 2">
            <a:extLst>
              <a:ext uri="{FF2B5EF4-FFF2-40B4-BE49-F238E27FC236}">
                <a16:creationId xmlns:a16="http://schemas.microsoft.com/office/drawing/2014/main" id="{7BEA8937-ABD7-4622-A278-4534952A0ADA}"/>
              </a:ext>
            </a:extLst>
          </p:cNvPr>
          <p:cNvSpPr>
            <a:spLocks noGrp="1"/>
          </p:cNvSpPr>
          <p:nvPr>
            <p:ph idx="1"/>
          </p:nvPr>
        </p:nvSpPr>
        <p:spPr/>
        <p:txBody>
          <a:bodyPr/>
          <a:lstStyle/>
          <a:p>
            <a:pPr>
              <a:lnSpc>
                <a:spcPct val="150000"/>
              </a:lnSpc>
            </a:pPr>
            <a:r>
              <a:rPr lang="en-US" dirty="0"/>
              <a:t>Intra-personal</a:t>
            </a:r>
          </a:p>
          <a:p>
            <a:pPr>
              <a:lnSpc>
                <a:spcPct val="150000"/>
              </a:lnSpc>
            </a:pPr>
            <a:r>
              <a:rPr lang="en-US" dirty="0"/>
              <a:t>Inter-personal</a:t>
            </a:r>
          </a:p>
          <a:p>
            <a:pPr>
              <a:lnSpc>
                <a:spcPct val="150000"/>
              </a:lnSpc>
            </a:pPr>
            <a:r>
              <a:rPr lang="en-US" dirty="0"/>
              <a:t>Adaptability</a:t>
            </a:r>
          </a:p>
          <a:p>
            <a:pPr>
              <a:lnSpc>
                <a:spcPct val="150000"/>
              </a:lnSpc>
            </a:pPr>
            <a:r>
              <a:rPr lang="en-US" dirty="0"/>
              <a:t>Stress management</a:t>
            </a:r>
          </a:p>
          <a:p>
            <a:pPr>
              <a:lnSpc>
                <a:spcPct val="150000"/>
              </a:lnSpc>
            </a:pPr>
            <a:r>
              <a:rPr lang="en-US" dirty="0"/>
              <a:t>General mood</a:t>
            </a:r>
          </a:p>
        </p:txBody>
      </p:sp>
      <p:sp>
        <p:nvSpPr>
          <p:cNvPr id="4" name="Slide Number Placeholder 3">
            <a:extLst>
              <a:ext uri="{FF2B5EF4-FFF2-40B4-BE49-F238E27FC236}">
                <a16:creationId xmlns:a16="http://schemas.microsoft.com/office/drawing/2014/main" id="{CC8DDC6A-0901-442B-B19C-0CC977A10F2C}"/>
              </a:ext>
            </a:extLst>
          </p:cNvPr>
          <p:cNvSpPr>
            <a:spLocks noGrp="1"/>
          </p:cNvSpPr>
          <p:nvPr>
            <p:ph type="sldNum" sz="quarter" idx="12"/>
          </p:nvPr>
        </p:nvSpPr>
        <p:spPr/>
        <p:txBody>
          <a:bodyPr/>
          <a:lstStyle/>
          <a:p>
            <a:fld id="{A9A931CB-FE2F-4EDF-8FAB-EF5828968198}" type="slidenum">
              <a:rPr lang="en-US" smtClean="0"/>
              <a:t>17</a:t>
            </a:fld>
            <a:endParaRPr lang="en-US"/>
          </a:p>
        </p:txBody>
      </p:sp>
    </p:spTree>
    <p:extLst>
      <p:ext uri="{BB962C8B-B14F-4D97-AF65-F5344CB8AC3E}">
        <p14:creationId xmlns:p14="http://schemas.microsoft.com/office/powerpoint/2010/main" val="789317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66A3-EFF0-4F5C-A30F-90757A644A7F}"/>
              </a:ext>
            </a:extLst>
          </p:cNvPr>
          <p:cNvSpPr>
            <a:spLocks noGrp="1"/>
          </p:cNvSpPr>
          <p:nvPr>
            <p:ph type="title"/>
          </p:nvPr>
        </p:nvSpPr>
        <p:spPr/>
        <p:txBody>
          <a:bodyPr/>
          <a:lstStyle/>
          <a:p>
            <a:r>
              <a:rPr lang="en-US" dirty="0" err="1"/>
              <a:t>BarOn</a:t>
            </a:r>
            <a:r>
              <a:rPr lang="en-US" dirty="0"/>
              <a:t> Model of EI</a:t>
            </a:r>
            <a:endParaRPr lang="en-US" b="1" dirty="0"/>
          </a:p>
        </p:txBody>
      </p:sp>
      <p:sp>
        <p:nvSpPr>
          <p:cNvPr id="4" name="Rectangle 3">
            <a:extLst>
              <a:ext uri="{FF2B5EF4-FFF2-40B4-BE49-F238E27FC236}">
                <a16:creationId xmlns:a16="http://schemas.microsoft.com/office/drawing/2014/main" id="{58AE5DA0-EB9D-4A61-99FB-ED664B81A127}"/>
              </a:ext>
            </a:extLst>
          </p:cNvPr>
          <p:cNvSpPr>
            <a:spLocks noGrp="1" noChangeArrowheads="1"/>
          </p:cNvSpPr>
          <p:nvPr>
            <p:ph idx="1"/>
          </p:nvPr>
        </p:nvSpPr>
        <p:spPr>
          <a:xfrm>
            <a:off x="457200" y="1600200"/>
            <a:ext cx="8229600" cy="4525963"/>
          </a:xfrm>
        </p:spPr>
        <p:txBody>
          <a:bodyPr/>
          <a:lstStyle/>
          <a:p>
            <a:pPr eaLnBrk="1" hangingPunct="1">
              <a:lnSpc>
                <a:spcPct val="80000"/>
              </a:lnSpc>
              <a:defRPr/>
            </a:pPr>
            <a:r>
              <a:rPr lang="en-US" sz="2300" b="1" dirty="0">
                <a:solidFill>
                  <a:srgbClr val="393955"/>
                </a:solidFill>
                <a:effectLst>
                  <a:outerShdw blurRad="38100" dist="38100" dir="2700000" algn="tl">
                    <a:srgbClr val="C0C0C0"/>
                  </a:outerShdw>
                </a:effectLst>
              </a:rPr>
              <a:t>INTRAPERSONAL SCALES</a:t>
            </a:r>
          </a:p>
          <a:p>
            <a:pPr lvl="1" eaLnBrk="1" hangingPunct="1">
              <a:lnSpc>
                <a:spcPct val="80000"/>
              </a:lnSpc>
              <a:buFont typeface="Wingdings" panose="05000000000000000000" pitchFamily="2" charset="2"/>
              <a:buChar char="§"/>
              <a:defRPr/>
            </a:pPr>
            <a:r>
              <a:rPr lang="en-US" sz="1800" b="1" dirty="0">
                <a:solidFill>
                  <a:schemeClr val="tx2"/>
                </a:solidFill>
              </a:rPr>
              <a:t>Self-regard</a:t>
            </a:r>
          </a:p>
          <a:p>
            <a:pPr lvl="1" eaLnBrk="1" hangingPunct="1">
              <a:lnSpc>
                <a:spcPct val="80000"/>
              </a:lnSpc>
              <a:buFont typeface="Wingdings" panose="05000000000000000000" pitchFamily="2" charset="2"/>
              <a:buChar char="§"/>
              <a:defRPr/>
            </a:pPr>
            <a:r>
              <a:rPr lang="en-US" sz="1800" b="1" dirty="0">
                <a:solidFill>
                  <a:schemeClr val="tx2"/>
                </a:solidFill>
              </a:rPr>
              <a:t>Emotional self-awareness</a:t>
            </a:r>
          </a:p>
          <a:p>
            <a:pPr lvl="1" eaLnBrk="1" hangingPunct="1">
              <a:lnSpc>
                <a:spcPct val="80000"/>
              </a:lnSpc>
              <a:buFont typeface="Wingdings" panose="05000000000000000000" pitchFamily="2" charset="2"/>
              <a:buChar char="§"/>
              <a:defRPr/>
            </a:pPr>
            <a:r>
              <a:rPr lang="en-US" sz="1800" b="1" dirty="0">
                <a:solidFill>
                  <a:schemeClr val="tx2"/>
                </a:solidFill>
              </a:rPr>
              <a:t>Assertiveness</a:t>
            </a:r>
          </a:p>
          <a:p>
            <a:pPr lvl="1" eaLnBrk="1" hangingPunct="1">
              <a:lnSpc>
                <a:spcPct val="80000"/>
              </a:lnSpc>
              <a:buFont typeface="Wingdings" panose="05000000000000000000" pitchFamily="2" charset="2"/>
              <a:buChar char="§"/>
              <a:defRPr/>
            </a:pPr>
            <a:r>
              <a:rPr lang="en-US" sz="1800" b="1" dirty="0">
                <a:solidFill>
                  <a:schemeClr val="tx2"/>
                </a:solidFill>
              </a:rPr>
              <a:t>Independence</a:t>
            </a:r>
          </a:p>
          <a:p>
            <a:pPr lvl="1" eaLnBrk="1" hangingPunct="1">
              <a:lnSpc>
                <a:spcPct val="80000"/>
              </a:lnSpc>
              <a:buFont typeface="Wingdings" panose="05000000000000000000" pitchFamily="2" charset="2"/>
              <a:buChar char="§"/>
              <a:defRPr/>
            </a:pPr>
            <a:r>
              <a:rPr lang="en-US" sz="1800" b="1" dirty="0">
                <a:solidFill>
                  <a:schemeClr val="tx2"/>
                </a:solidFill>
              </a:rPr>
              <a:t>Self-actualization</a:t>
            </a:r>
          </a:p>
          <a:p>
            <a:pPr lvl="1" eaLnBrk="1" hangingPunct="1">
              <a:lnSpc>
                <a:spcPct val="80000"/>
              </a:lnSpc>
              <a:defRPr/>
            </a:pPr>
            <a:endParaRPr lang="en-US" sz="1800" b="1" dirty="0">
              <a:solidFill>
                <a:schemeClr val="tx2"/>
              </a:solidFill>
            </a:endParaRPr>
          </a:p>
          <a:p>
            <a:pPr eaLnBrk="1" hangingPunct="1">
              <a:lnSpc>
                <a:spcPct val="80000"/>
              </a:lnSpc>
              <a:defRPr/>
            </a:pPr>
            <a:r>
              <a:rPr lang="en-US" sz="2300" b="1" dirty="0">
                <a:solidFill>
                  <a:srgbClr val="393955"/>
                </a:solidFill>
                <a:effectLst>
                  <a:outerShdw blurRad="38100" dist="38100" dir="2700000" algn="tl">
                    <a:srgbClr val="C0C0C0"/>
                  </a:outerShdw>
                </a:effectLst>
              </a:rPr>
              <a:t>INTERPERSONAL SCALES</a:t>
            </a:r>
          </a:p>
          <a:p>
            <a:pPr lvl="1" eaLnBrk="1" hangingPunct="1">
              <a:lnSpc>
                <a:spcPct val="80000"/>
              </a:lnSpc>
              <a:buFont typeface="Wingdings" panose="05000000000000000000" pitchFamily="2" charset="2"/>
              <a:buChar char="§"/>
              <a:defRPr/>
            </a:pPr>
            <a:r>
              <a:rPr lang="en-US" sz="1800" b="1" dirty="0">
                <a:solidFill>
                  <a:schemeClr val="tx2"/>
                </a:solidFill>
              </a:rPr>
              <a:t>Empathy</a:t>
            </a:r>
          </a:p>
          <a:p>
            <a:pPr lvl="1" eaLnBrk="1" hangingPunct="1">
              <a:lnSpc>
                <a:spcPct val="80000"/>
              </a:lnSpc>
              <a:buFont typeface="Wingdings" panose="05000000000000000000" pitchFamily="2" charset="2"/>
              <a:buChar char="§"/>
              <a:defRPr/>
            </a:pPr>
            <a:r>
              <a:rPr lang="en-US" sz="1800" b="1" dirty="0">
                <a:solidFill>
                  <a:schemeClr val="tx2"/>
                </a:solidFill>
              </a:rPr>
              <a:t>Social responsibility</a:t>
            </a:r>
          </a:p>
          <a:p>
            <a:pPr lvl="1" eaLnBrk="1" hangingPunct="1">
              <a:lnSpc>
                <a:spcPct val="80000"/>
              </a:lnSpc>
              <a:buFont typeface="Wingdings" panose="05000000000000000000" pitchFamily="2" charset="2"/>
              <a:buChar char="§"/>
              <a:defRPr/>
            </a:pPr>
            <a:r>
              <a:rPr lang="en-US" sz="1800" b="1" dirty="0">
                <a:solidFill>
                  <a:schemeClr val="tx2"/>
                </a:solidFill>
              </a:rPr>
              <a:t>Interpersonal relationship</a:t>
            </a:r>
          </a:p>
          <a:p>
            <a:pPr lvl="1" eaLnBrk="1" hangingPunct="1">
              <a:lnSpc>
                <a:spcPct val="80000"/>
              </a:lnSpc>
              <a:buFont typeface="Wingdings" panose="05000000000000000000" pitchFamily="2" charset="2"/>
              <a:buChar char="§"/>
              <a:defRPr/>
            </a:pPr>
            <a:endParaRPr lang="en-US" sz="1800" b="1" dirty="0">
              <a:solidFill>
                <a:schemeClr val="tx2"/>
              </a:solidFill>
            </a:endParaRPr>
          </a:p>
          <a:p>
            <a:pPr lvl="1" eaLnBrk="1" hangingPunct="1">
              <a:lnSpc>
                <a:spcPct val="80000"/>
              </a:lnSpc>
              <a:defRPr/>
            </a:pPr>
            <a:endParaRPr lang="en-US" sz="1800" b="1" dirty="0">
              <a:solidFill>
                <a:schemeClr val="tx2"/>
              </a:solidFill>
            </a:endParaRPr>
          </a:p>
        </p:txBody>
      </p:sp>
      <p:sp>
        <p:nvSpPr>
          <p:cNvPr id="5" name="Rectangle 4">
            <a:extLst>
              <a:ext uri="{FF2B5EF4-FFF2-40B4-BE49-F238E27FC236}">
                <a16:creationId xmlns:a16="http://schemas.microsoft.com/office/drawing/2014/main" id="{D75D80C4-B5F6-49F4-8A56-B0DFDF26A4F3}"/>
              </a:ext>
            </a:extLst>
          </p:cNvPr>
          <p:cNvSpPr txBox="1">
            <a:spLocks noChangeArrowheads="1"/>
          </p:cNvSpPr>
          <p:nvPr/>
        </p:nvSpPr>
        <p:spPr>
          <a:xfrm>
            <a:off x="4673600" y="1550988"/>
            <a:ext cx="4013200" cy="43243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300" b="1" dirty="0">
                <a:solidFill>
                  <a:srgbClr val="393955"/>
                </a:solidFill>
                <a:effectLst>
                  <a:outerShdw blurRad="38100" dist="38100" dir="2700000" algn="tl">
                    <a:srgbClr val="C0C0C0"/>
                  </a:outerShdw>
                </a:effectLst>
              </a:rPr>
              <a:t>ADAPTABILITY</a:t>
            </a:r>
          </a:p>
          <a:p>
            <a:pPr lvl="1">
              <a:buFont typeface="Wingdings" panose="05000000000000000000" pitchFamily="2" charset="2"/>
              <a:buChar char="§"/>
              <a:defRPr/>
            </a:pPr>
            <a:r>
              <a:rPr lang="en-US" sz="1800" b="1" dirty="0">
                <a:solidFill>
                  <a:schemeClr val="tx2"/>
                </a:solidFill>
              </a:rPr>
              <a:t>Reality testing </a:t>
            </a:r>
          </a:p>
          <a:p>
            <a:pPr lvl="1">
              <a:buFont typeface="Wingdings" panose="05000000000000000000" pitchFamily="2" charset="2"/>
              <a:buChar char="§"/>
              <a:defRPr/>
            </a:pPr>
            <a:r>
              <a:rPr lang="en-US" sz="1800" b="1" dirty="0">
                <a:solidFill>
                  <a:schemeClr val="tx2"/>
                </a:solidFill>
              </a:rPr>
              <a:t>Flexibility</a:t>
            </a:r>
          </a:p>
          <a:p>
            <a:pPr lvl="1">
              <a:buFont typeface="Wingdings" panose="05000000000000000000" pitchFamily="2" charset="2"/>
              <a:buChar char="§"/>
              <a:defRPr/>
            </a:pPr>
            <a:r>
              <a:rPr lang="en-US" sz="1800" b="1" dirty="0">
                <a:solidFill>
                  <a:schemeClr val="tx2"/>
                </a:solidFill>
              </a:rPr>
              <a:t>Problem solving</a:t>
            </a:r>
          </a:p>
          <a:p>
            <a:pPr lvl="1">
              <a:buFont typeface="Wingdings" panose="05000000000000000000" pitchFamily="2" charset="2"/>
              <a:buChar char="§"/>
              <a:defRPr/>
            </a:pPr>
            <a:endParaRPr lang="en-US" sz="1800" b="1" dirty="0">
              <a:solidFill>
                <a:schemeClr val="tx2"/>
              </a:solidFill>
            </a:endParaRPr>
          </a:p>
          <a:p>
            <a:pPr>
              <a:defRPr/>
            </a:pPr>
            <a:r>
              <a:rPr lang="en-US" sz="2300" b="1" dirty="0">
                <a:solidFill>
                  <a:srgbClr val="393955"/>
                </a:solidFill>
                <a:effectLst>
                  <a:outerShdw blurRad="38100" dist="38100" dir="2700000" algn="tl">
                    <a:srgbClr val="C0C0C0"/>
                  </a:outerShdw>
                </a:effectLst>
              </a:rPr>
              <a:t>STRESS MANAGEMENT</a:t>
            </a:r>
          </a:p>
          <a:p>
            <a:pPr lvl="1">
              <a:buFont typeface="Wingdings" panose="05000000000000000000" pitchFamily="2" charset="2"/>
              <a:buChar char="§"/>
              <a:defRPr/>
            </a:pPr>
            <a:r>
              <a:rPr lang="en-US" sz="1800" b="1" dirty="0">
                <a:solidFill>
                  <a:schemeClr val="tx2"/>
                </a:solidFill>
              </a:rPr>
              <a:t>Stress tolerance</a:t>
            </a:r>
          </a:p>
          <a:p>
            <a:pPr lvl="1">
              <a:buFont typeface="Wingdings" panose="05000000000000000000" pitchFamily="2" charset="2"/>
              <a:buChar char="§"/>
              <a:defRPr/>
            </a:pPr>
            <a:r>
              <a:rPr lang="en-US" sz="1800" b="1" dirty="0">
                <a:solidFill>
                  <a:schemeClr val="tx2"/>
                </a:solidFill>
              </a:rPr>
              <a:t>Impulse control</a:t>
            </a:r>
          </a:p>
          <a:p>
            <a:pPr lvl="1">
              <a:defRPr/>
            </a:pPr>
            <a:endParaRPr lang="en-US" sz="1800" b="1" dirty="0">
              <a:solidFill>
                <a:schemeClr val="tx2"/>
              </a:solidFill>
            </a:endParaRPr>
          </a:p>
          <a:p>
            <a:pPr>
              <a:defRPr/>
            </a:pPr>
            <a:r>
              <a:rPr lang="en-US" sz="2300" b="1" dirty="0">
                <a:solidFill>
                  <a:srgbClr val="393955"/>
                </a:solidFill>
                <a:effectLst>
                  <a:outerShdw blurRad="38100" dist="38100" dir="2700000" algn="tl">
                    <a:srgbClr val="C0C0C0"/>
                  </a:outerShdw>
                </a:effectLst>
              </a:rPr>
              <a:t>GENERAL MOOD</a:t>
            </a:r>
          </a:p>
          <a:p>
            <a:pPr lvl="1">
              <a:buFont typeface="Wingdings" panose="05000000000000000000" pitchFamily="2" charset="2"/>
              <a:buChar char="§"/>
              <a:defRPr/>
            </a:pPr>
            <a:r>
              <a:rPr lang="en-US" sz="1800" b="1" dirty="0">
                <a:solidFill>
                  <a:schemeClr val="tx2"/>
                </a:solidFill>
              </a:rPr>
              <a:t>Optimism</a:t>
            </a:r>
          </a:p>
          <a:p>
            <a:pPr lvl="1">
              <a:buFont typeface="Wingdings" panose="05000000000000000000" pitchFamily="2" charset="2"/>
              <a:buChar char="§"/>
              <a:defRPr/>
            </a:pPr>
            <a:r>
              <a:rPr lang="en-US" sz="1800" b="1" dirty="0">
                <a:solidFill>
                  <a:schemeClr val="tx2"/>
                </a:solidFill>
              </a:rPr>
              <a:t>Happiness</a:t>
            </a:r>
          </a:p>
          <a:p>
            <a:pPr lvl="1">
              <a:buFont typeface="Wingdings" panose="05000000000000000000" pitchFamily="2" charset="2"/>
              <a:buChar char="§"/>
              <a:defRPr/>
            </a:pPr>
            <a:endParaRPr lang="en-US" sz="1500" b="1" dirty="0">
              <a:solidFill>
                <a:srgbClr val="339966"/>
              </a:solidFill>
            </a:endParaRPr>
          </a:p>
          <a:p>
            <a:pPr lvl="1">
              <a:defRPr/>
            </a:pPr>
            <a:endParaRPr lang="en-US" sz="1500" dirty="0">
              <a:solidFill>
                <a:srgbClr val="339966"/>
              </a:solidFill>
            </a:endParaRPr>
          </a:p>
        </p:txBody>
      </p:sp>
      <p:sp>
        <p:nvSpPr>
          <p:cNvPr id="3" name="Slide Number Placeholder 2">
            <a:extLst>
              <a:ext uri="{FF2B5EF4-FFF2-40B4-BE49-F238E27FC236}">
                <a16:creationId xmlns:a16="http://schemas.microsoft.com/office/drawing/2014/main" id="{3C462E73-0323-4042-8E87-B2FFD00E6949}"/>
              </a:ext>
            </a:extLst>
          </p:cNvPr>
          <p:cNvSpPr>
            <a:spLocks noGrp="1"/>
          </p:cNvSpPr>
          <p:nvPr>
            <p:ph type="sldNum" sz="quarter" idx="12"/>
          </p:nvPr>
        </p:nvSpPr>
        <p:spPr/>
        <p:txBody>
          <a:bodyPr/>
          <a:lstStyle/>
          <a:p>
            <a:fld id="{A9A931CB-FE2F-4EDF-8FAB-EF5828968198}" type="slidenum">
              <a:rPr lang="en-US" smtClean="0"/>
              <a:t>18</a:t>
            </a:fld>
            <a:endParaRPr lang="en-US"/>
          </a:p>
        </p:txBody>
      </p:sp>
    </p:spTree>
    <p:extLst>
      <p:ext uri="{BB962C8B-B14F-4D97-AF65-F5344CB8AC3E}">
        <p14:creationId xmlns:p14="http://schemas.microsoft.com/office/powerpoint/2010/main" val="254584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43E3-D874-4569-BC04-7B5EF0F0F0FB}"/>
              </a:ext>
            </a:extLst>
          </p:cNvPr>
          <p:cNvSpPr>
            <a:spLocks noGrp="1"/>
          </p:cNvSpPr>
          <p:nvPr>
            <p:ph type="title"/>
          </p:nvPr>
        </p:nvSpPr>
        <p:spPr/>
        <p:txBody>
          <a:bodyPr>
            <a:normAutofit fontScale="90000"/>
          </a:bodyPr>
          <a:lstStyle/>
          <a:p>
            <a:r>
              <a:rPr lang="en-US" dirty="0"/>
              <a:t>4 Emotional Intelligent Domains </a:t>
            </a:r>
          </a:p>
        </p:txBody>
      </p:sp>
      <p:sp>
        <p:nvSpPr>
          <p:cNvPr id="3" name="Content Placeholder 2">
            <a:extLst>
              <a:ext uri="{FF2B5EF4-FFF2-40B4-BE49-F238E27FC236}">
                <a16:creationId xmlns:a16="http://schemas.microsoft.com/office/drawing/2014/main" id="{82237F15-0605-4E85-9EC7-23C74FD21B85}"/>
              </a:ext>
            </a:extLst>
          </p:cNvPr>
          <p:cNvSpPr>
            <a:spLocks noGrp="1"/>
          </p:cNvSpPr>
          <p:nvPr>
            <p:ph idx="1"/>
          </p:nvPr>
        </p:nvSpPr>
        <p:spPr/>
        <p:txBody>
          <a:bodyPr>
            <a:normAutofit fontScale="92500"/>
          </a:bodyPr>
          <a:lstStyle/>
          <a:p>
            <a:pPr>
              <a:lnSpc>
                <a:spcPct val="150000"/>
              </a:lnSpc>
            </a:pPr>
            <a:r>
              <a:rPr lang="en-US" sz="2800" dirty="0"/>
              <a:t>Self-awareness</a:t>
            </a:r>
          </a:p>
          <a:p>
            <a:pPr>
              <a:lnSpc>
                <a:spcPct val="150000"/>
              </a:lnSpc>
            </a:pPr>
            <a:r>
              <a:rPr lang="en-US" sz="2800" dirty="0"/>
              <a:t>Self-management</a:t>
            </a:r>
          </a:p>
          <a:p>
            <a:pPr>
              <a:lnSpc>
                <a:spcPct val="150000"/>
              </a:lnSpc>
            </a:pPr>
            <a:r>
              <a:rPr lang="en-US" sz="2800" dirty="0"/>
              <a:t>Social awareness</a:t>
            </a:r>
          </a:p>
          <a:p>
            <a:pPr>
              <a:lnSpc>
                <a:spcPct val="150000"/>
              </a:lnSpc>
            </a:pPr>
            <a:r>
              <a:rPr lang="en-US" sz="2800" dirty="0"/>
              <a:t>Leadership management</a:t>
            </a:r>
          </a:p>
          <a:p>
            <a:pPr>
              <a:lnSpc>
                <a:spcPct val="150000"/>
              </a:lnSpc>
            </a:pPr>
            <a:endParaRPr lang="en-US" sz="2800" dirty="0"/>
          </a:p>
          <a:p>
            <a:pPr marL="0" indent="0">
              <a:lnSpc>
                <a:spcPct val="150000"/>
              </a:lnSpc>
              <a:buNone/>
            </a:pPr>
            <a:r>
              <a:rPr lang="en-US" sz="2800" dirty="0"/>
              <a:t>		(Goleman, </a:t>
            </a:r>
            <a:r>
              <a:rPr lang="en-US" sz="2800" dirty="0" err="1"/>
              <a:t>Boyatiz</a:t>
            </a:r>
            <a:r>
              <a:rPr lang="en-US" sz="2800" dirty="0"/>
              <a:t>, and </a:t>
            </a:r>
            <a:r>
              <a:rPr lang="en-US" sz="2800" dirty="0" err="1"/>
              <a:t>Mckee</a:t>
            </a:r>
            <a:r>
              <a:rPr lang="en-US" sz="2800" dirty="0"/>
              <a:t> 2017)</a:t>
            </a:r>
          </a:p>
        </p:txBody>
      </p:sp>
      <p:sp>
        <p:nvSpPr>
          <p:cNvPr id="4" name="Right Brace 3">
            <a:extLst>
              <a:ext uri="{FF2B5EF4-FFF2-40B4-BE49-F238E27FC236}">
                <a16:creationId xmlns:a16="http://schemas.microsoft.com/office/drawing/2014/main" id="{79C39B6B-B31C-4DFD-B637-32417D3B0D18}"/>
              </a:ext>
            </a:extLst>
          </p:cNvPr>
          <p:cNvSpPr/>
          <p:nvPr/>
        </p:nvSpPr>
        <p:spPr>
          <a:xfrm>
            <a:off x="3429000" y="1752600"/>
            <a:ext cx="304800" cy="1143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64AE612-817C-4EBD-B7E7-09C20E6ACB5D}"/>
              </a:ext>
            </a:extLst>
          </p:cNvPr>
          <p:cNvSpPr/>
          <p:nvPr/>
        </p:nvSpPr>
        <p:spPr>
          <a:xfrm>
            <a:off x="4210050" y="3200400"/>
            <a:ext cx="304800" cy="1143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681EFE2-F928-4D7B-A7F2-7B17B7541398}"/>
              </a:ext>
            </a:extLst>
          </p:cNvPr>
          <p:cNvSpPr txBox="1"/>
          <p:nvPr/>
        </p:nvSpPr>
        <p:spPr>
          <a:xfrm>
            <a:off x="3886200" y="2124353"/>
            <a:ext cx="2209800" cy="400110"/>
          </a:xfrm>
          <a:prstGeom prst="rect">
            <a:avLst/>
          </a:prstGeom>
          <a:noFill/>
        </p:spPr>
        <p:txBody>
          <a:bodyPr wrap="square" rtlCol="0">
            <a:spAutoFit/>
          </a:bodyPr>
          <a:lstStyle/>
          <a:p>
            <a:r>
              <a:rPr lang="en-US" sz="2000" b="1" dirty="0"/>
              <a:t>Self-competencies</a:t>
            </a:r>
          </a:p>
        </p:txBody>
      </p:sp>
      <p:sp>
        <p:nvSpPr>
          <p:cNvPr id="7" name="TextBox 6">
            <a:extLst>
              <a:ext uri="{FF2B5EF4-FFF2-40B4-BE49-F238E27FC236}">
                <a16:creationId xmlns:a16="http://schemas.microsoft.com/office/drawing/2014/main" id="{B539A93A-33AE-456E-B737-E810E2E2296D}"/>
              </a:ext>
            </a:extLst>
          </p:cNvPr>
          <p:cNvSpPr txBox="1"/>
          <p:nvPr/>
        </p:nvSpPr>
        <p:spPr>
          <a:xfrm>
            <a:off x="4572000" y="3587234"/>
            <a:ext cx="2438400" cy="400110"/>
          </a:xfrm>
          <a:prstGeom prst="rect">
            <a:avLst/>
          </a:prstGeom>
          <a:noFill/>
        </p:spPr>
        <p:txBody>
          <a:bodyPr wrap="square" rtlCol="0">
            <a:spAutoFit/>
          </a:bodyPr>
          <a:lstStyle/>
          <a:p>
            <a:r>
              <a:rPr lang="en-US" sz="2000" b="1" dirty="0"/>
              <a:t>Social-competencies</a:t>
            </a:r>
          </a:p>
        </p:txBody>
      </p:sp>
      <p:sp>
        <p:nvSpPr>
          <p:cNvPr id="8" name="Slide Number Placeholder 7">
            <a:extLst>
              <a:ext uri="{FF2B5EF4-FFF2-40B4-BE49-F238E27FC236}">
                <a16:creationId xmlns:a16="http://schemas.microsoft.com/office/drawing/2014/main" id="{29C617F6-BE20-49EC-9B4B-8D38226F3CB8}"/>
              </a:ext>
            </a:extLst>
          </p:cNvPr>
          <p:cNvSpPr>
            <a:spLocks noGrp="1"/>
          </p:cNvSpPr>
          <p:nvPr>
            <p:ph type="sldNum" sz="quarter" idx="12"/>
          </p:nvPr>
        </p:nvSpPr>
        <p:spPr/>
        <p:txBody>
          <a:bodyPr/>
          <a:lstStyle/>
          <a:p>
            <a:fld id="{A9A931CB-FE2F-4EDF-8FAB-EF5828968198}" type="slidenum">
              <a:rPr lang="en-US" smtClean="0"/>
              <a:t>19</a:t>
            </a:fld>
            <a:endParaRPr lang="en-US"/>
          </a:p>
        </p:txBody>
      </p:sp>
    </p:spTree>
    <p:extLst>
      <p:ext uri="{BB962C8B-B14F-4D97-AF65-F5344CB8AC3E}">
        <p14:creationId xmlns:p14="http://schemas.microsoft.com/office/powerpoint/2010/main" val="340389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for Today’s Session</a:t>
            </a:r>
          </a:p>
        </p:txBody>
      </p:sp>
      <p:sp>
        <p:nvSpPr>
          <p:cNvPr id="3" name="Content Placeholder 2"/>
          <p:cNvSpPr>
            <a:spLocks noGrp="1"/>
          </p:cNvSpPr>
          <p:nvPr>
            <p:ph idx="1"/>
          </p:nvPr>
        </p:nvSpPr>
        <p:spPr/>
        <p:txBody>
          <a:bodyPr>
            <a:normAutofit/>
          </a:bodyPr>
          <a:lstStyle/>
          <a:p>
            <a:pPr>
              <a:lnSpc>
                <a:spcPct val="150000"/>
              </a:lnSpc>
            </a:pPr>
            <a:r>
              <a:rPr lang="en-US" sz="2400" dirty="0"/>
              <a:t>To understand the concepts of emotion and emotional intelligence</a:t>
            </a:r>
          </a:p>
          <a:p>
            <a:pPr>
              <a:lnSpc>
                <a:spcPct val="150000"/>
              </a:lnSpc>
            </a:pPr>
            <a:r>
              <a:rPr lang="en-US" sz="2400" dirty="0"/>
              <a:t>To discuss how emotional intelligence can help improve communication </a:t>
            </a:r>
          </a:p>
        </p:txBody>
      </p:sp>
      <p:sp>
        <p:nvSpPr>
          <p:cNvPr id="4" name="Slide Number Placeholder 3">
            <a:extLst>
              <a:ext uri="{FF2B5EF4-FFF2-40B4-BE49-F238E27FC236}">
                <a16:creationId xmlns:a16="http://schemas.microsoft.com/office/drawing/2014/main" id="{CB9BA5A7-3972-40ED-AAC4-AD7930D0ADB6}"/>
              </a:ext>
            </a:extLst>
          </p:cNvPr>
          <p:cNvSpPr>
            <a:spLocks noGrp="1"/>
          </p:cNvSpPr>
          <p:nvPr>
            <p:ph type="sldNum" sz="quarter" idx="12"/>
          </p:nvPr>
        </p:nvSpPr>
        <p:spPr/>
        <p:txBody>
          <a:bodyPr/>
          <a:lstStyle/>
          <a:p>
            <a:fld id="{A9A931CB-FE2F-4EDF-8FAB-EF5828968198}" type="slidenum">
              <a:rPr lang="en-US" smtClean="0"/>
              <a:t>2</a:t>
            </a:fld>
            <a:endParaRPr lang="en-US"/>
          </a:p>
        </p:txBody>
      </p:sp>
    </p:spTree>
    <p:extLst>
      <p:ext uri="{BB962C8B-B14F-4D97-AF65-F5344CB8AC3E}">
        <p14:creationId xmlns:p14="http://schemas.microsoft.com/office/powerpoint/2010/main" val="94056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FB177F-5ADE-4072-835A-86A71C380C5D}"/>
              </a:ext>
            </a:extLst>
          </p:cNvPr>
          <p:cNvPicPr>
            <a:picLocks noChangeAspect="1"/>
          </p:cNvPicPr>
          <p:nvPr/>
        </p:nvPicPr>
        <p:blipFill rotWithShape="1">
          <a:blip r:embed="rId2"/>
          <a:srcRect l="19778" t="15556" r="25111" b="21111"/>
          <a:stretch/>
        </p:blipFill>
        <p:spPr>
          <a:xfrm>
            <a:off x="76200" y="304800"/>
            <a:ext cx="7528560" cy="5943600"/>
          </a:xfrm>
          <a:prstGeom prst="rect">
            <a:avLst/>
          </a:prstGeom>
        </p:spPr>
      </p:pic>
      <p:sp>
        <p:nvSpPr>
          <p:cNvPr id="2" name="Slide Number Placeholder 1">
            <a:extLst>
              <a:ext uri="{FF2B5EF4-FFF2-40B4-BE49-F238E27FC236}">
                <a16:creationId xmlns:a16="http://schemas.microsoft.com/office/drawing/2014/main" id="{065CA933-7920-4229-BFCE-D3259BDE5A04}"/>
              </a:ext>
            </a:extLst>
          </p:cNvPr>
          <p:cNvSpPr>
            <a:spLocks noGrp="1"/>
          </p:cNvSpPr>
          <p:nvPr>
            <p:ph type="sldNum" sz="quarter" idx="12"/>
          </p:nvPr>
        </p:nvSpPr>
        <p:spPr/>
        <p:txBody>
          <a:bodyPr/>
          <a:lstStyle/>
          <a:p>
            <a:fld id="{A9A931CB-FE2F-4EDF-8FAB-EF5828968198}" type="slidenum">
              <a:rPr lang="en-US" smtClean="0"/>
              <a:t>20</a:t>
            </a:fld>
            <a:endParaRPr lang="en-US"/>
          </a:p>
        </p:txBody>
      </p:sp>
    </p:spTree>
    <p:extLst>
      <p:ext uri="{BB962C8B-B14F-4D97-AF65-F5344CB8AC3E}">
        <p14:creationId xmlns:p14="http://schemas.microsoft.com/office/powerpoint/2010/main" val="120479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43E3-D874-4569-BC04-7B5EF0F0F0FB}"/>
              </a:ext>
            </a:extLst>
          </p:cNvPr>
          <p:cNvSpPr>
            <a:spLocks noGrp="1"/>
          </p:cNvSpPr>
          <p:nvPr>
            <p:ph type="title"/>
          </p:nvPr>
        </p:nvSpPr>
        <p:spPr/>
        <p:txBody>
          <a:bodyPr>
            <a:normAutofit fontScale="90000"/>
          </a:bodyPr>
          <a:lstStyle/>
          <a:p>
            <a:r>
              <a:rPr lang="en-US" dirty="0"/>
              <a:t>4 Emotional Intelligent Domains </a:t>
            </a:r>
          </a:p>
        </p:txBody>
      </p:sp>
      <p:sp>
        <p:nvSpPr>
          <p:cNvPr id="3" name="Content Placeholder 2">
            <a:extLst>
              <a:ext uri="{FF2B5EF4-FFF2-40B4-BE49-F238E27FC236}">
                <a16:creationId xmlns:a16="http://schemas.microsoft.com/office/drawing/2014/main" id="{82237F15-0605-4E85-9EC7-23C74FD21B85}"/>
              </a:ext>
            </a:extLst>
          </p:cNvPr>
          <p:cNvSpPr>
            <a:spLocks noGrp="1"/>
          </p:cNvSpPr>
          <p:nvPr>
            <p:ph idx="1"/>
          </p:nvPr>
        </p:nvSpPr>
        <p:spPr>
          <a:xfrm>
            <a:off x="304800" y="1143000"/>
            <a:ext cx="8534400" cy="5257800"/>
          </a:xfrm>
        </p:spPr>
        <p:txBody>
          <a:bodyPr>
            <a:normAutofit lnSpcReduction="10000"/>
          </a:bodyPr>
          <a:lstStyle/>
          <a:p>
            <a:pPr marL="0" indent="0">
              <a:lnSpc>
                <a:spcPct val="150000"/>
              </a:lnSpc>
              <a:buNone/>
            </a:pPr>
            <a:r>
              <a:rPr lang="en-US" sz="2000" b="1" u="sng" dirty="0"/>
              <a:t>Self-awareness</a:t>
            </a:r>
          </a:p>
          <a:p>
            <a:pPr>
              <a:lnSpc>
                <a:spcPct val="150000"/>
              </a:lnSpc>
            </a:pPr>
            <a:r>
              <a:rPr lang="en-US" sz="2000" dirty="0"/>
              <a:t>The most important dimension </a:t>
            </a:r>
            <a:r>
              <a:rPr lang="en-US" sz="2000" dirty="0">
                <a:sym typeface="Wingdings" panose="05000000000000000000" pitchFamily="2" charset="2"/>
              </a:rPr>
              <a:t> </a:t>
            </a:r>
            <a:r>
              <a:rPr lang="en-US" sz="2000" dirty="0"/>
              <a:t>is self-awareness.</a:t>
            </a:r>
          </a:p>
          <a:p>
            <a:pPr>
              <a:lnSpc>
                <a:spcPct val="150000"/>
              </a:lnSpc>
            </a:pPr>
            <a:r>
              <a:rPr lang="en-US" sz="2000" dirty="0"/>
              <a:t>Emotional self-awareness </a:t>
            </a:r>
            <a:r>
              <a:rPr lang="en-US" sz="2000" dirty="0">
                <a:sym typeface="Wingdings" panose="05000000000000000000" pitchFamily="2" charset="2"/>
              </a:rPr>
              <a:t></a:t>
            </a:r>
            <a:r>
              <a:rPr lang="en-US" sz="2000" dirty="0"/>
              <a:t> where you are able to read and understand your emotions as well as recognise their impact on work performance and relationships</a:t>
            </a:r>
          </a:p>
          <a:p>
            <a:pPr>
              <a:lnSpc>
                <a:spcPct val="150000"/>
              </a:lnSpc>
            </a:pPr>
            <a:r>
              <a:rPr lang="en-US" sz="2000" dirty="0"/>
              <a:t>Accurate self-assessment </a:t>
            </a:r>
            <a:r>
              <a:rPr lang="en-US" sz="2000" dirty="0">
                <a:sym typeface="Wingdings" panose="05000000000000000000" pitchFamily="2" charset="2"/>
              </a:rPr>
              <a:t> </a:t>
            </a:r>
            <a:r>
              <a:rPr lang="en-US" sz="2000" dirty="0"/>
              <a:t>where you are able to give a realistic evaluation of your strengths and limitations;</a:t>
            </a:r>
          </a:p>
          <a:p>
            <a:pPr>
              <a:lnSpc>
                <a:spcPct val="150000"/>
              </a:lnSpc>
            </a:pPr>
            <a:r>
              <a:rPr lang="en-US" sz="2000" dirty="0"/>
              <a:t>Self-confidence</a:t>
            </a:r>
            <a:r>
              <a:rPr lang="en-US" sz="2000" dirty="0">
                <a:sym typeface="Wingdings" panose="05000000000000000000" pitchFamily="2" charset="2"/>
              </a:rPr>
              <a:t></a:t>
            </a:r>
            <a:r>
              <a:rPr lang="en-US" sz="2000" dirty="0"/>
              <a:t> where you have a positive and strong sense of one’s self-worth.</a:t>
            </a:r>
          </a:p>
          <a:p>
            <a:pPr marL="0" indent="0">
              <a:lnSpc>
                <a:spcPct val="150000"/>
              </a:lnSpc>
              <a:buNone/>
            </a:pPr>
            <a:r>
              <a:rPr lang="en-US" sz="2000" dirty="0"/>
              <a:t>* Once an individual has developed these competencies, he/she can be self-reflective by </a:t>
            </a:r>
            <a:r>
              <a:rPr lang="en-US" sz="2000" dirty="0" err="1"/>
              <a:t>criticising</a:t>
            </a:r>
            <a:r>
              <a:rPr lang="en-US" sz="2000" dirty="0"/>
              <a:t> oneself. </a:t>
            </a:r>
          </a:p>
        </p:txBody>
      </p:sp>
      <p:sp>
        <p:nvSpPr>
          <p:cNvPr id="4" name="Slide Number Placeholder 3">
            <a:extLst>
              <a:ext uri="{FF2B5EF4-FFF2-40B4-BE49-F238E27FC236}">
                <a16:creationId xmlns:a16="http://schemas.microsoft.com/office/drawing/2014/main" id="{5FA0685F-EF78-43F0-91B6-5D9BDF0C8673}"/>
              </a:ext>
            </a:extLst>
          </p:cNvPr>
          <p:cNvSpPr>
            <a:spLocks noGrp="1"/>
          </p:cNvSpPr>
          <p:nvPr>
            <p:ph type="sldNum" sz="quarter" idx="12"/>
          </p:nvPr>
        </p:nvSpPr>
        <p:spPr/>
        <p:txBody>
          <a:bodyPr/>
          <a:lstStyle/>
          <a:p>
            <a:fld id="{A9A931CB-FE2F-4EDF-8FAB-EF5828968198}" type="slidenum">
              <a:rPr lang="en-US" smtClean="0"/>
              <a:t>21</a:t>
            </a:fld>
            <a:endParaRPr lang="en-US"/>
          </a:p>
        </p:txBody>
      </p:sp>
    </p:spTree>
    <p:extLst>
      <p:ext uri="{BB962C8B-B14F-4D97-AF65-F5344CB8AC3E}">
        <p14:creationId xmlns:p14="http://schemas.microsoft.com/office/powerpoint/2010/main" val="3518047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D2F0C-F3B1-417A-8268-7E9E546D17C1}"/>
              </a:ext>
            </a:extLst>
          </p:cNvPr>
          <p:cNvPicPr>
            <a:picLocks noChangeAspect="1"/>
          </p:cNvPicPr>
          <p:nvPr/>
        </p:nvPicPr>
        <p:blipFill rotWithShape="1">
          <a:blip r:embed="rId2"/>
          <a:srcRect l="20667" t="10000" r="25110" b="6667"/>
          <a:stretch/>
        </p:blipFill>
        <p:spPr>
          <a:xfrm>
            <a:off x="0" y="0"/>
            <a:ext cx="9144000" cy="6858000"/>
          </a:xfrm>
          <a:prstGeom prst="rect">
            <a:avLst/>
          </a:prstGeom>
        </p:spPr>
      </p:pic>
      <p:sp>
        <p:nvSpPr>
          <p:cNvPr id="2" name="Slide Number Placeholder 1">
            <a:extLst>
              <a:ext uri="{FF2B5EF4-FFF2-40B4-BE49-F238E27FC236}">
                <a16:creationId xmlns:a16="http://schemas.microsoft.com/office/drawing/2014/main" id="{FAC571BA-E7E9-40BD-A69E-855447C7D9A4}"/>
              </a:ext>
            </a:extLst>
          </p:cNvPr>
          <p:cNvSpPr>
            <a:spLocks noGrp="1"/>
          </p:cNvSpPr>
          <p:nvPr>
            <p:ph type="sldNum" sz="quarter" idx="12"/>
          </p:nvPr>
        </p:nvSpPr>
        <p:spPr/>
        <p:txBody>
          <a:bodyPr/>
          <a:lstStyle/>
          <a:p>
            <a:fld id="{A9A931CB-FE2F-4EDF-8FAB-EF5828968198}" type="slidenum">
              <a:rPr lang="en-US" smtClean="0"/>
              <a:t>22</a:t>
            </a:fld>
            <a:endParaRPr lang="en-US"/>
          </a:p>
        </p:txBody>
      </p:sp>
    </p:spTree>
    <p:extLst>
      <p:ext uri="{BB962C8B-B14F-4D97-AF65-F5344CB8AC3E}">
        <p14:creationId xmlns:p14="http://schemas.microsoft.com/office/powerpoint/2010/main" val="41704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5D1262-1ECE-4348-8AEB-49EBD8D9D6C5}"/>
              </a:ext>
            </a:extLst>
          </p:cNvPr>
          <p:cNvPicPr>
            <a:picLocks noChangeAspect="1"/>
          </p:cNvPicPr>
          <p:nvPr/>
        </p:nvPicPr>
        <p:blipFill rotWithShape="1">
          <a:blip r:embed="rId2"/>
          <a:srcRect l="18000" t="14445" r="20666" b="4444"/>
          <a:stretch/>
        </p:blipFill>
        <p:spPr>
          <a:xfrm>
            <a:off x="0" y="0"/>
            <a:ext cx="9144000" cy="6858000"/>
          </a:xfrm>
          <a:prstGeom prst="rect">
            <a:avLst/>
          </a:prstGeom>
        </p:spPr>
      </p:pic>
      <p:sp>
        <p:nvSpPr>
          <p:cNvPr id="2" name="Slide Number Placeholder 1">
            <a:extLst>
              <a:ext uri="{FF2B5EF4-FFF2-40B4-BE49-F238E27FC236}">
                <a16:creationId xmlns:a16="http://schemas.microsoft.com/office/drawing/2014/main" id="{A02702B4-BF82-4A6F-BC85-AE84EBACC505}"/>
              </a:ext>
            </a:extLst>
          </p:cNvPr>
          <p:cNvSpPr>
            <a:spLocks noGrp="1"/>
          </p:cNvSpPr>
          <p:nvPr>
            <p:ph type="sldNum" sz="quarter" idx="12"/>
          </p:nvPr>
        </p:nvSpPr>
        <p:spPr/>
        <p:txBody>
          <a:bodyPr/>
          <a:lstStyle/>
          <a:p>
            <a:fld id="{A9A931CB-FE2F-4EDF-8FAB-EF5828968198}" type="slidenum">
              <a:rPr lang="en-US" smtClean="0"/>
              <a:t>23</a:t>
            </a:fld>
            <a:endParaRPr lang="en-US"/>
          </a:p>
        </p:txBody>
      </p:sp>
    </p:spTree>
    <p:extLst>
      <p:ext uri="{BB962C8B-B14F-4D97-AF65-F5344CB8AC3E}">
        <p14:creationId xmlns:p14="http://schemas.microsoft.com/office/powerpoint/2010/main" val="214882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766EC-CF3B-4027-B306-EFDA1F039314}"/>
              </a:ext>
            </a:extLst>
          </p:cNvPr>
          <p:cNvSpPr>
            <a:spLocks noGrp="1"/>
          </p:cNvSpPr>
          <p:nvPr>
            <p:ph idx="1"/>
          </p:nvPr>
        </p:nvSpPr>
        <p:spPr>
          <a:xfrm>
            <a:off x="457200" y="990600"/>
            <a:ext cx="8458200" cy="5334000"/>
          </a:xfrm>
        </p:spPr>
        <p:txBody>
          <a:bodyPr>
            <a:normAutofit fontScale="92500" lnSpcReduction="20000"/>
          </a:bodyPr>
          <a:lstStyle/>
          <a:p>
            <a:pPr marL="0" indent="0">
              <a:lnSpc>
                <a:spcPct val="150000"/>
              </a:lnSpc>
              <a:buNone/>
            </a:pPr>
            <a:r>
              <a:rPr lang="en-US" sz="2200" b="1" u="sng" dirty="0"/>
              <a:t>Self-Management</a:t>
            </a:r>
          </a:p>
          <a:p>
            <a:pPr>
              <a:lnSpc>
                <a:spcPct val="150000"/>
              </a:lnSpc>
            </a:pPr>
            <a:r>
              <a:rPr lang="en-US" sz="2000" dirty="0"/>
              <a:t>Self-management is comprised of five competencies.</a:t>
            </a:r>
          </a:p>
          <a:p>
            <a:pPr>
              <a:lnSpc>
                <a:spcPct val="200000"/>
              </a:lnSpc>
            </a:pPr>
            <a:r>
              <a:rPr lang="en-US" sz="2000" dirty="0"/>
              <a:t>Self-control </a:t>
            </a:r>
            <a:r>
              <a:rPr lang="en-US" sz="2000" dirty="0">
                <a:sym typeface="Wingdings" panose="05000000000000000000" pitchFamily="2" charset="2"/>
              </a:rPr>
              <a:t></a:t>
            </a:r>
            <a:r>
              <a:rPr lang="en-US" sz="2000" dirty="0"/>
              <a:t> which is keeping disruptive emotions and impulses under control.</a:t>
            </a:r>
          </a:p>
          <a:p>
            <a:pPr>
              <a:lnSpc>
                <a:spcPct val="200000"/>
              </a:lnSpc>
            </a:pPr>
            <a:r>
              <a:rPr lang="en-US" sz="2000" dirty="0"/>
              <a:t>Transparency </a:t>
            </a:r>
            <a:r>
              <a:rPr lang="en-US" sz="2000" dirty="0">
                <a:sym typeface="Wingdings" panose="05000000000000000000" pitchFamily="2" charset="2"/>
              </a:rPr>
              <a:t></a:t>
            </a:r>
            <a:r>
              <a:rPr lang="en-US" sz="2000" dirty="0"/>
              <a:t> which is maintaining standards of honesty and integrity, managing yourself and responsibilities.</a:t>
            </a:r>
          </a:p>
          <a:p>
            <a:pPr>
              <a:lnSpc>
                <a:spcPct val="200000"/>
              </a:lnSpc>
            </a:pPr>
            <a:r>
              <a:rPr lang="en-US" sz="2000" dirty="0"/>
              <a:t>Adaptability </a:t>
            </a:r>
            <a:r>
              <a:rPr lang="en-US" sz="2000" dirty="0">
                <a:sym typeface="Wingdings" panose="05000000000000000000" pitchFamily="2" charset="2"/>
              </a:rPr>
              <a:t></a:t>
            </a:r>
            <a:r>
              <a:rPr lang="en-US" sz="2000" dirty="0"/>
              <a:t> which is the flexibility in adapting to changing situations and overcoming obstacles.</a:t>
            </a:r>
          </a:p>
          <a:p>
            <a:pPr>
              <a:lnSpc>
                <a:spcPct val="200000"/>
              </a:lnSpc>
            </a:pPr>
            <a:r>
              <a:rPr lang="en-US" sz="2000" dirty="0"/>
              <a:t>Achievement orientation </a:t>
            </a:r>
            <a:r>
              <a:rPr lang="en-US" sz="2000" dirty="0">
                <a:sym typeface="Wingdings" panose="05000000000000000000" pitchFamily="2" charset="2"/>
              </a:rPr>
              <a:t> </a:t>
            </a:r>
            <a:r>
              <a:rPr lang="en-US" sz="2000" dirty="0"/>
              <a:t>which is the guiding drive to meet an internal standard of excellence.</a:t>
            </a:r>
          </a:p>
          <a:p>
            <a:pPr>
              <a:lnSpc>
                <a:spcPct val="200000"/>
              </a:lnSpc>
            </a:pPr>
            <a:r>
              <a:rPr lang="en-US" sz="2000" dirty="0"/>
              <a:t>Initiative </a:t>
            </a:r>
            <a:r>
              <a:rPr lang="en-US" sz="2000" dirty="0">
                <a:sym typeface="Wingdings" panose="05000000000000000000" pitchFamily="2" charset="2"/>
              </a:rPr>
              <a:t></a:t>
            </a:r>
            <a:r>
              <a:rPr lang="en-US" sz="2000" dirty="0"/>
              <a:t> which is the readiness to seize opportunities and act.</a:t>
            </a:r>
          </a:p>
        </p:txBody>
      </p:sp>
      <p:sp>
        <p:nvSpPr>
          <p:cNvPr id="4" name="Title 1">
            <a:extLst>
              <a:ext uri="{FF2B5EF4-FFF2-40B4-BE49-F238E27FC236}">
                <a16:creationId xmlns:a16="http://schemas.microsoft.com/office/drawing/2014/main" id="{92430ABD-C4FE-4DE3-85DC-679A0CF6C481}"/>
              </a:ext>
            </a:extLst>
          </p:cNvPr>
          <p:cNvSpPr>
            <a:spLocks noGrp="1"/>
          </p:cNvSpPr>
          <p:nvPr>
            <p:ph type="title"/>
          </p:nvPr>
        </p:nvSpPr>
        <p:spPr>
          <a:xfrm>
            <a:off x="19050" y="152400"/>
            <a:ext cx="8229600" cy="1020762"/>
          </a:xfrm>
        </p:spPr>
        <p:txBody>
          <a:bodyPr>
            <a:normAutofit/>
          </a:bodyPr>
          <a:lstStyle/>
          <a:p>
            <a:r>
              <a:rPr lang="en-US" sz="3600" dirty="0"/>
              <a:t>4 Emotional Intelligent Domains Cont. </a:t>
            </a:r>
          </a:p>
        </p:txBody>
      </p:sp>
      <p:sp>
        <p:nvSpPr>
          <p:cNvPr id="2" name="Slide Number Placeholder 1">
            <a:extLst>
              <a:ext uri="{FF2B5EF4-FFF2-40B4-BE49-F238E27FC236}">
                <a16:creationId xmlns:a16="http://schemas.microsoft.com/office/drawing/2014/main" id="{D8C31412-E992-42D4-BABF-820AE4DB5365}"/>
              </a:ext>
            </a:extLst>
          </p:cNvPr>
          <p:cNvSpPr>
            <a:spLocks noGrp="1"/>
          </p:cNvSpPr>
          <p:nvPr>
            <p:ph type="sldNum" sz="quarter" idx="12"/>
          </p:nvPr>
        </p:nvSpPr>
        <p:spPr/>
        <p:txBody>
          <a:bodyPr/>
          <a:lstStyle/>
          <a:p>
            <a:fld id="{A9A931CB-FE2F-4EDF-8FAB-EF5828968198}" type="slidenum">
              <a:rPr lang="en-US" smtClean="0"/>
              <a:t>24</a:t>
            </a:fld>
            <a:endParaRPr lang="en-US"/>
          </a:p>
        </p:txBody>
      </p:sp>
    </p:spTree>
    <p:extLst>
      <p:ext uri="{BB962C8B-B14F-4D97-AF65-F5344CB8AC3E}">
        <p14:creationId xmlns:p14="http://schemas.microsoft.com/office/powerpoint/2010/main" val="306497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body" idx="1"/>
          </p:nvPr>
        </p:nvSpPr>
        <p:spPr>
          <a:xfrm>
            <a:off x="380991" y="944837"/>
            <a:ext cx="8382000" cy="53340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Clr>
                <a:schemeClr val="dk1"/>
              </a:buClr>
              <a:buSzPts val="2220"/>
              <a:buNone/>
            </a:pPr>
            <a:r>
              <a:rPr lang="en-US" sz="2220" b="1" u="sng"/>
              <a:t>Social Awareness</a:t>
            </a:r>
            <a:endParaRPr/>
          </a:p>
          <a:p>
            <a:pPr marL="342900" lvl="0" indent="-342900" algn="l" rtl="0">
              <a:lnSpc>
                <a:spcPct val="200000"/>
              </a:lnSpc>
              <a:spcBef>
                <a:spcPts val="407"/>
              </a:spcBef>
              <a:spcAft>
                <a:spcPts val="0"/>
              </a:spcAft>
              <a:buClr>
                <a:schemeClr val="dk1"/>
              </a:buClr>
              <a:buSzPts val="2035"/>
              <a:buChar char="•"/>
            </a:pPr>
            <a:r>
              <a:rPr lang="en-US" sz="2035"/>
              <a:t>Social Awareness is comprised of three competencies.</a:t>
            </a:r>
            <a:endParaRPr/>
          </a:p>
          <a:p>
            <a:pPr marL="342900" lvl="0" indent="-342900" algn="l" rtl="0">
              <a:lnSpc>
                <a:spcPct val="200000"/>
              </a:lnSpc>
              <a:spcBef>
                <a:spcPts val="407"/>
              </a:spcBef>
              <a:spcAft>
                <a:spcPts val="0"/>
              </a:spcAft>
              <a:buClr>
                <a:schemeClr val="dk1"/>
              </a:buClr>
              <a:buSzPts val="2035"/>
              <a:buChar char="•"/>
            </a:pPr>
            <a:r>
              <a:rPr lang="en-US" sz="2035"/>
              <a:t>Empathy → which is understanding others and taking an active interest in their concerns.</a:t>
            </a:r>
            <a:endParaRPr/>
          </a:p>
          <a:p>
            <a:pPr marL="342900" lvl="0" indent="-342900" algn="l" rtl="0">
              <a:lnSpc>
                <a:spcPct val="200000"/>
              </a:lnSpc>
              <a:spcBef>
                <a:spcPts val="407"/>
              </a:spcBef>
              <a:spcAft>
                <a:spcPts val="0"/>
              </a:spcAft>
              <a:buClr>
                <a:schemeClr val="dk1"/>
              </a:buClr>
              <a:buSzPts val="2035"/>
              <a:buChar char="•"/>
            </a:pPr>
            <a:r>
              <a:rPr lang="en-US" sz="2035"/>
              <a:t>Organisational awareness → which is the ability to read the currents of organisational life build decision networks and navigate politics.</a:t>
            </a:r>
            <a:endParaRPr/>
          </a:p>
          <a:p>
            <a:pPr marL="342900" lvl="0" indent="-342900" algn="l" rtl="0">
              <a:lnSpc>
                <a:spcPct val="200000"/>
              </a:lnSpc>
              <a:spcBef>
                <a:spcPts val="407"/>
              </a:spcBef>
              <a:spcAft>
                <a:spcPts val="0"/>
              </a:spcAft>
              <a:buClr>
                <a:schemeClr val="dk1"/>
              </a:buClr>
              <a:buSzPts val="2035"/>
              <a:buChar char="•"/>
            </a:pPr>
            <a:r>
              <a:rPr lang="en-US" sz="2035"/>
              <a:t>Service orientation → which is recognising and meeting customers’ needs.</a:t>
            </a:r>
            <a:endParaRPr/>
          </a:p>
        </p:txBody>
      </p:sp>
      <p:sp>
        <p:nvSpPr>
          <p:cNvPr id="13" name="Google Shape;13;p1"/>
          <p:cNvSpPr txBox="1"/>
          <p:nvPr/>
        </p:nvSpPr>
        <p:spPr>
          <a:xfrm>
            <a:off x="38100" y="228600"/>
            <a:ext cx="8229600" cy="10209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4 Emotional Intelligent Domains Cont. </a:t>
            </a:r>
            <a:endParaRPr/>
          </a:p>
        </p:txBody>
      </p:sp>
      <p:sp>
        <p:nvSpPr>
          <p:cNvPr id="2" name="Slide Number Placeholder 1">
            <a:extLst>
              <a:ext uri="{FF2B5EF4-FFF2-40B4-BE49-F238E27FC236}">
                <a16:creationId xmlns:a16="http://schemas.microsoft.com/office/drawing/2014/main" id="{310E1D6D-8888-4B3C-9F80-18A9DA4F6AE7}"/>
              </a:ext>
            </a:extLst>
          </p:cNvPr>
          <p:cNvSpPr>
            <a:spLocks noGrp="1"/>
          </p:cNvSpPr>
          <p:nvPr>
            <p:ph type="sldNum" sz="quarter" idx="12"/>
          </p:nvPr>
        </p:nvSpPr>
        <p:spPr/>
        <p:txBody>
          <a:bodyPr/>
          <a:lstStyle/>
          <a:p>
            <a:fld id="{A9A931CB-FE2F-4EDF-8FAB-EF5828968198}"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766EC-CF3B-4027-B306-EFDA1F039314}"/>
              </a:ext>
            </a:extLst>
          </p:cNvPr>
          <p:cNvSpPr>
            <a:spLocks noGrp="1"/>
          </p:cNvSpPr>
          <p:nvPr>
            <p:ph idx="1"/>
          </p:nvPr>
        </p:nvSpPr>
        <p:spPr>
          <a:xfrm>
            <a:off x="457200" y="990600"/>
            <a:ext cx="8382000" cy="5562600"/>
          </a:xfrm>
        </p:spPr>
        <p:txBody>
          <a:bodyPr>
            <a:normAutofit fontScale="77500" lnSpcReduction="20000"/>
          </a:bodyPr>
          <a:lstStyle/>
          <a:p>
            <a:pPr marL="0" indent="0">
              <a:lnSpc>
                <a:spcPct val="200000"/>
              </a:lnSpc>
              <a:buNone/>
            </a:pPr>
            <a:r>
              <a:rPr lang="en-US" sz="2900" b="1" u="sng" dirty="0"/>
              <a:t>Relationship Management</a:t>
            </a:r>
          </a:p>
          <a:p>
            <a:pPr>
              <a:lnSpc>
                <a:spcPct val="200000"/>
              </a:lnSpc>
            </a:pPr>
            <a:r>
              <a:rPr lang="en-US" sz="2200" dirty="0"/>
              <a:t>The Social cluster of Relationship Management is comprised of seven competencies.</a:t>
            </a:r>
          </a:p>
          <a:p>
            <a:pPr>
              <a:lnSpc>
                <a:spcPct val="200000"/>
              </a:lnSpc>
            </a:pPr>
            <a:r>
              <a:rPr lang="en-US" sz="2200" dirty="0"/>
              <a:t>Visionary leadership </a:t>
            </a:r>
            <a:r>
              <a:rPr lang="en-US" sz="2200" dirty="0">
                <a:sym typeface="Wingdings" panose="05000000000000000000" pitchFamily="2" charset="2"/>
              </a:rPr>
              <a:t> </a:t>
            </a:r>
            <a:r>
              <a:rPr lang="en-US" sz="2200" dirty="0"/>
              <a:t>which is inspiring and guiding groups and individuals.</a:t>
            </a:r>
          </a:p>
          <a:p>
            <a:pPr>
              <a:lnSpc>
                <a:spcPct val="200000"/>
              </a:lnSpc>
            </a:pPr>
            <a:r>
              <a:rPr lang="en-US" sz="2200" dirty="0"/>
              <a:t>Developing others </a:t>
            </a:r>
            <a:r>
              <a:rPr lang="en-US" sz="2200" dirty="0">
                <a:sym typeface="Wingdings" panose="05000000000000000000" pitchFamily="2" charset="2"/>
              </a:rPr>
              <a:t></a:t>
            </a:r>
            <a:r>
              <a:rPr lang="en-US" sz="2200" dirty="0"/>
              <a:t> which is the propensity to strengthen and support the abilities of others through feedback and guidance.</a:t>
            </a:r>
          </a:p>
          <a:p>
            <a:pPr>
              <a:lnSpc>
                <a:spcPct val="200000"/>
              </a:lnSpc>
            </a:pPr>
            <a:r>
              <a:rPr lang="en-US" sz="2200" dirty="0"/>
              <a:t>Influence </a:t>
            </a:r>
            <a:r>
              <a:rPr lang="en-US" sz="2200" dirty="0">
                <a:sym typeface="Wingdings" panose="05000000000000000000" pitchFamily="2" charset="2"/>
              </a:rPr>
              <a:t> </a:t>
            </a:r>
            <a:r>
              <a:rPr lang="en-US" sz="2200" dirty="0"/>
              <a:t>which is the ability to exercise a wide range of persuasive strategies with integrity, and also Includes listening and sending clear </a:t>
            </a:r>
            <a:r>
              <a:rPr lang="en-US" sz="2200" dirty="0">
                <a:sym typeface="Wingdings" panose="05000000000000000000" pitchFamily="2" charset="2"/>
              </a:rPr>
              <a:t></a:t>
            </a:r>
            <a:r>
              <a:rPr lang="en-US" sz="2200" dirty="0"/>
              <a:t> convincing and well-tuned messages.</a:t>
            </a:r>
          </a:p>
          <a:p>
            <a:pPr>
              <a:lnSpc>
                <a:spcPct val="200000"/>
              </a:lnSpc>
            </a:pPr>
            <a:r>
              <a:rPr lang="en-US" sz="2200" dirty="0"/>
              <a:t>Change catalyst </a:t>
            </a:r>
            <a:r>
              <a:rPr lang="en-US" sz="2200" dirty="0">
                <a:sym typeface="Wingdings" panose="05000000000000000000" pitchFamily="2" charset="2"/>
              </a:rPr>
              <a:t></a:t>
            </a:r>
            <a:r>
              <a:rPr lang="en-US" sz="2200" dirty="0"/>
              <a:t> which is the proficiency in initiating new ideas and leading people in a new direction.</a:t>
            </a:r>
          </a:p>
        </p:txBody>
      </p:sp>
      <p:sp>
        <p:nvSpPr>
          <p:cNvPr id="7" name="Title 1">
            <a:extLst>
              <a:ext uri="{FF2B5EF4-FFF2-40B4-BE49-F238E27FC236}">
                <a16:creationId xmlns:a16="http://schemas.microsoft.com/office/drawing/2014/main" id="{62EDEDB6-2CAC-4409-8BAA-DB95ECD58922}"/>
              </a:ext>
            </a:extLst>
          </p:cNvPr>
          <p:cNvSpPr>
            <a:spLocks noGrp="1"/>
          </p:cNvSpPr>
          <p:nvPr>
            <p:ph type="title"/>
          </p:nvPr>
        </p:nvSpPr>
        <p:spPr>
          <a:xfrm>
            <a:off x="19050" y="152400"/>
            <a:ext cx="8229600" cy="1020762"/>
          </a:xfrm>
        </p:spPr>
        <p:txBody>
          <a:bodyPr>
            <a:normAutofit/>
          </a:bodyPr>
          <a:lstStyle/>
          <a:p>
            <a:r>
              <a:rPr lang="en-US" sz="3600" dirty="0"/>
              <a:t>4 Emotional Intelligent Domains Cont. </a:t>
            </a:r>
          </a:p>
        </p:txBody>
      </p:sp>
      <p:sp>
        <p:nvSpPr>
          <p:cNvPr id="2" name="Slide Number Placeholder 1">
            <a:extLst>
              <a:ext uri="{FF2B5EF4-FFF2-40B4-BE49-F238E27FC236}">
                <a16:creationId xmlns:a16="http://schemas.microsoft.com/office/drawing/2014/main" id="{32712BA1-58B9-4DAA-BEB0-B8406082D9E4}"/>
              </a:ext>
            </a:extLst>
          </p:cNvPr>
          <p:cNvSpPr>
            <a:spLocks noGrp="1"/>
          </p:cNvSpPr>
          <p:nvPr>
            <p:ph type="sldNum" sz="quarter" idx="12"/>
          </p:nvPr>
        </p:nvSpPr>
        <p:spPr/>
        <p:txBody>
          <a:bodyPr/>
          <a:lstStyle/>
          <a:p>
            <a:fld id="{A9A931CB-FE2F-4EDF-8FAB-EF5828968198}" type="slidenum">
              <a:rPr lang="en-US" smtClean="0"/>
              <a:t>26</a:t>
            </a:fld>
            <a:endParaRPr lang="en-US"/>
          </a:p>
        </p:txBody>
      </p:sp>
    </p:spTree>
    <p:extLst>
      <p:ext uri="{BB962C8B-B14F-4D97-AF65-F5344CB8AC3E}">
        <p14:creationId xmlns:p14="http://schemas.microsoft.com/office/powerpoint/2010/main" val="18056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D948B-0FC9-4DCF-8A2E-E19A0BA79260}"/>
              </a:ext>
            </a:extLst>
          </p:cNvPr>
          <p:cNvSpPr>
            <a:spLocks noGrp="1"/>
          </p:cNvSpPr>
          <p:nvPr>
            <p:ph idx="1"/>
          </p:nvPr>
        </p:nvSpPr>
        <p:spPr>
          <a:xfrm>
            <a:off x="381000" y="1166018"/>
            <a:ext cx="8077200" cy="4525963"/>
          </a:xfrm>
        </p:spPr>
        <p:txBody>
          <a:bodyPr>
            <a:normAutofit lnSpcReduction="10000"/>
          </a:bodyPr>
          <a:lstStyle/>
          <a:p>
            <a:pPr marL="0" indent="0">
              <a:lnSpc>
                <a:spcPct val="200000"/>
              </a:lnSpc>
              <a:buNone/>
            </a:pPr>
            <a:r>
              <a:rPr lang="en-US" sz="2000" b="1" u="sng" dirty="0"/>
              <a:t>Relationship Management</a:t>
            </a:r>
            <a:endParaRPr lang="en-US" sz="2000" dirty="0"/>
          </a:p>
          <a:p>
            <a:pPr>
              <a:lnSpc>
                <a:spcPct val="200000"/>
              </a:lnSpc>
            </a:pPr>
            <a:r>
              <a:rPr lang="en-US" sz="2000" dirty="0"/>
              <a:t>Conflict management </a:t>
            </a:r>
            <a:r>
              <a:rPr lang="en-US" sz="2000" dirty="0">
                <a:sym typeface="Wingdings" panose="05000000000000000000" pitchFamily="2" charset="2"/>
              </a:rPr>
              <a:t></a:t>
            </a:r>
            <a:r>
              <a:rPr lang="en-US" sz="2000" dirty="0"/>
              <a:t> which is resolving disagreements and collaboratively developing resolutions.</a:t>
            </a:r>
          </a:p>
          <a:p>
            <a:pPr>
              <a:lnSpc>
                <a:spcPct val="200000"/>
              </a:lnSpc>
            </a:pPr>
            <a:r>
              <a:rPr lang="en-US" sz="2000" dirty="0"/>
              <a:t> Building bonds </a:t>
            </a:r>
            <a:r>
              <a:rPr lang="en-US" sz="2000" dirty="0">
                <a:sym typeface="Wingdings" panose="05000000000000000000" pitchFamily="2" charset="2"/>
              </a:rPr>
              <a:t></a:t>
            </a:r>
            <a:r>
              <a:rPr lang="en-US" sz="2000" dirty="0"/>
              <a:t> which is building and maintaining relationships with others.</a:t>
            </a:r>
          </a:p>
          <a:p>
            <a:pPr>
              <a:lnSpc>
                <a:spcPct val="200000"/>
              </a:lnSpc>
            </a:pPr>
            <a:r>
              <a:rPr lang="en-US" sz="2000" dirty="0"/>
              <a:t>Teamwork and collaboration </a:t>
            </a:r>
            <a:r>
              <a:rPr lang="en-US" sz="2000" dirty="0">
                <a:sym typeface="Wingdings" panose="05000000000000000000" pitchFamily="2" charset="2"/>
              </a:rPr>
              <a:t></a:t>
            </a:r>
            <a:r>
              <a:rPr lang="en-US" sz="2000" dirty="0"/>
              <a:t> which is the promotion of cooperation and building of teams.</a:t>
            </a:r>
          </a:p>
          <a:p>
            <a:endParaRPr lang="en-US" sz="2000" dirty="0"/>
          </a:p>
        </p:txBody>
      </p:sp>
      <p:sp>
        <p:nvSpPr>
          <p:cNvPr id="7" name="Title 1">
            <a:extLst>
              <a:ext uri="{FF2B5EF4-FFF2-40B4-BE49-F238E27FC236}">
                <a16:creationId xmlns:a16="http://schemas.microsoft.com/office/drawing/2014/main" id="{1AD460A6-0C42-4A8C-A446-38433E03F476}"/>
              </a:ext>
            </a:extLst>
          </p:cNvPr>
          <p:cNvSpPr>
            <a:spLocks noGrp="1"/>
          </p:cNvSpPr>
          <p:nvPr>
            <p:ph type="title"/>
          </p:nvPr>
        </p:nvSpPr>
        <p:spPr>
          <a:xfrm>
            <a:off x="19050" y="152400"/>
            <a:ext cx="8229600" cy="1020762"/>
          </a:xfrm>
        </p:spPr>
        <p:txBody>
          <a:bodyPr>
            <a:normAutofit/>
          </a:bodyPr>
          <a:lstStyle/>
          <a:p>
            <a:r>
              <a:rPr lang="en-US" sz="3600" dirty="0"/>
              <a:t>4 Emotional Intelligent Domains Cont. </a:t>
            </a:r>
          </a:p>
        </p:txBody>
      </p:sp>
      <p:sp>
        <p:nvSpPr>
          <p:cNvPr id="2" name="Slide Number Placeholder 1">
            <a:extLst>
              <a:ext uri="{FF2B5EF4-FFF2-40B4-BE49-F238E27FC236}">
                <a16:creationId xmlns:a16="http://schemas.microsoft.com/office/drawing/2014/main" id="{513566AD-1657-4229-BE5E-025B78EF58E2}"/>
              </a:ext>
            </a:extLst>
          </p:cNvPr>
          <p:cNvSpPr>
            <a:spLocks noGrp="1"/>
          </p:cNvSpPr>
          <p:nvPr>
            <p:ph type="sldNum" sz="quarter" idx="12"/>
          </p:nvPr>
        </p:nvSpPr>
        <p:spPr/>
        <p:txBody>
          <a:bodyPr/>
          <a:lstStyle/>
          <a:p>
            <a:fld id="{A9A931CB-FE2F-4EDF-8FAB-EF5828968198}" type="slidenum">
              <a:rPr lang="en-US" smtClean="0"/>
              <a:t>27</a:t>
            </a:fld>
            <a:endParaRPr lang="en-US"/>
          </a:p>
        </p:txBody>
      </p:sp>
    </p:spTree>
    <p:extLst>
      <p:ext uri="{BB962C8B-B14F-4D97-AF65-F5344CB8AC3E}">
        <p14:creationId xmlns:p14="http://schemas.microsoft.com/office/powerpoint/2010/main" val="3380337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0C98-DF13-491C-AC26-C8F4D6F168AD}"/>
              </a:ext>
            </a:extLst>
          </p:cNvPr>
          <p:cNvSpPr>
            <a:spLocks noGrp="1"/>
          </p:cNvSpPr>
          <p:nvPr>
            <p:ph type="title"/>
          </p:nvPr>
        </p:nvSpPr>
        <p:spPr/>
        <p:txBody>
          <a:bodyPr/>
          <a:lstStyle/>
          <a:p>
            <a:r>
              <a:rPr lang="en-US" dirty="0" err="1"/>
              <a:t>Organisational</a:t>
            </a:r>
            <a:r>
              <a:rPr lang="en-US" dirty="0"/>
              <a:t> EI</a:t>
            </a:r>
          </a:p>
        </p:txBody>
      </p:sp>
      <p:sp>
        <p:nvSpPr>
          <p:cNvPr id="3" name="Content Placeholder 2">
            <a:extLst>
              <a:ext uri="{FF2B5EF4-FFF2-40B4-BE49-F238E27FC236}">
                <a16:creationId xmlns:a16="http://schemas.microsoft.com/office/drawing/2014/main" id="{EEDB4D02-4309-4EBF-B713-4B88459EAF88}"/>
              </a:ext>
            </a:extLst>
          </p:cNvPr>
          <p:cNvSpPr>
            <a:spLocks noGrp="1"/>
          </p:cNvSpPr>
          <p:nvPr>
            <p:ph idx="1"/>
          </p:nvPr>
        </p:nvSpPr>
        <p:spPr>
          <a:xfrm>
            <a:off x="457200" y="1600200"/>
            <a:ext cx="8305800" cy="4525963"/>
          </a:xfrm>
        </p:spPr>
        <p:txBody>
          <a:bodyPr>
            <a:normAutofit/>
          </a:bodyPr>
          <a:lstStyle/>
          <a:p>
            <a:pPr>
              <a:lnSpc>
                <a:spcPct val="150000"/>
              </a:lnSpc>
            </a:pPr>
            <a:r>
              <a:rPr lang="en-US" sz="2800" dirty="0"/>
              <a:t>An emotionally intelligent individual is able to handle him/herself well. He/she is self-aware and can manage impulsive emotions. Such an individual can tap into positive emotions. He/she can face conflicts well. He/she also knows how a team with high performance can be formed. </a:t>
            </a:r>
          </a:p>
        </p:txBody>
      </p:sp>
      <p:sp>
        <p:nvSpPr>
          <p:cNvPr id="4" name="Slide Number Placeholder 3">
            <a:extLst>
              <a:ext uri="{FF2B5EF4-FFF2-40B4-BE49-F238E27FC236}">
                <a16:creationId xmlns:a16="http://schemas.microsoft.com/office/drawing/2014/main" id="{2EE2EAA8-161B-4170-971A-A04BE28437D0}"/>
              </a:ext>
            </a:extLst>
          </p:cNvPr>
          <p:cNvSpPr>
            <a:spLocks noGrp="1"/>
          </p:cNvSpPr>
          <p:nvPr>
            <p:ph type="sldNum" sz="quarter" idx="12"/>
          </p:nvPr>
        </p:nvSpPr>
        <p:spPr/>
        <p:txBody>
          <a:bodyPr/>
          <a:lstStyle/>
          <a:p>
            <a:fld id="{A9A931CB-FE2F-4EDF-8FAB-EF5828968198}" type="slidenum">
              <a:rPr lang="en-US" smtClean="0"/>
              <a:t>28</a:t>
            </a:fld>
            <a:endParaRPr lang="en-US"/>
          </a:p>
        </p:txBody>
      </p:sp>
    </p:spTree>
    <p:extLst>
      <p:ext uri="{BB962C8B-B14F-4D97-AF65-F5344CB8AC3E}">
        <p14:creationId xmlns:p14="http://schemas.microsoft.com/office/powerpoint/2010/main" val="4285595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D879-15E2-495F-9E14-5597CFDBDB47}"/>
              </a:ext>
            </a:extLst>
          </p:cNvPr>
          <p:cNvSpPr>
            <a:spLocks noGrp="1"/>
          </p:cNvSpPr>
          <p:nvPr>
            <p:ph type="title"/>
          </p:nvPr>
        </p:nvSpPr>
        <p:spPr/>
        <p:txBody>
          <a:bodyPr/>
          <a:lstStyle/>
          <a:p>
            <a:r>
              <a:rPr lang="en-US" dirty="0" err="1"/>
              <a:t>Organisational</a:t>
            </a:r>
            <a:r>
              <a:rPr lang="en-US" dirty="0"/>
              <a:t> EI</a:t>
            </a:r>
          </a:p>
        </p:txBody>
      </p:sp>
      <p:sp>
        <p:nvSpPr>
          <p:cNvPr id="3" name="Content Placeholder 2">
            <a:extLst>
              <a:ext uri="{FF2B5EF4-FFF2-40B4-BE49-F238E27FC236}">
                <a16:creationId xmlns:a16="http://schemas.microsoft.com/office/drawing/2014/main" id="{6E9ED5A3-26EE-4661-8560-6B0090452CA2}"/>
              </a:ext>
            </a:extLst>
          </p:cNvPr>
          <p:cNvSpPr>
            <a:spLocks noGrp="1"/>
          </p:cNvSpPr>
          <p:nvPr>
            <p:ph idx="1"/>
          </p:nvPr>
        </p:nvSpPr>
        <p:spPr>
          <a:xfrm>
            <a:off x="457200" y="1600200"/>
            <a:ext cx="8077200" cy="4525963"/>
          </a:xfrm>
        </p:spPr>
        <p:txBody>
          <a:bodyPr>
            <a:normAutofit fontScale="92500" lnSpcReduction="10000"/>
          </a:bodyPr>
          <a:lstStyle/>
          <a:p>
            <a:pPr>
              <a:lnSpc>
                <a:spcPct val="150000"/>
              </a:lnSpc>
            </a:pPr>
            <a:r>
              <a:rPr lang="en-US" sz="2400" dirty="0"/>
              <a:t>“Communication skills of the software professional here are of utmost importance to communicate, understand and translate what the customer wants and then get the satisfaction of the customer on ‘what’s translated is actually what’s needed’” (Zahid, Waseem, and </a:t>
            </a:r>
            <a:r>
              <a:rPr lang="en-US" sz="2400" dirty="0" err="1"/>
              <a:t>Raziq</a:t>
            </a:r>
            <a:r>
              <a:rPr lang="en-US" sz="2400" dirty="0"/>
              <a:t> 2008)</a:t>
            </a:r>
          </a:p>
          <a:p>
            <a:pPr>
              <a:lnSpc>
                <a:spcPct val="150000"/>
              </a:lnSpc>
            </a:pPr>
            <a:r>
              <a:rPr lang="en-US" sz="2400" dirty="0"/>
              <a:t>According to Zahid, Waseem, and </a:t>
            </a:r>
            <a:r>
              <a:rPr lang="en-US" sz="2400" dirty="0" err="1"/>
              <a:t>Raziq</a:t>
            </a:r>
            <a:r>
              <a:rPr lang="en-US" sz="2400" dirty="0"/>
              <a:t>  (2008) communication skills in an individual requires him/her to understand others and through that to convince them, understand the needs, and translate the needs into products. </a:t>
            </a:r>
          </a:p>
        </p:txBody>
      </p:sp>
      <p:sp>
        <p:nvSpPr>
          <p:cNvPr id="4" name="Slide Number Placeholder 3">
            <a:extLst>
              <a:ext uri="{FF2B5EF4-FFF2-40B4-BE49-F238E27FC236}">
                <a16:creationId xmlns:a16="http://schemas.microsoft.com/office/drawing/2014/main" id="{D433BF0E-A3C2-4342-9FE7-DFE5DC060BB6}"/>
              </a:ext>
            </a:extLst>
          </p:cNvPr>
          <p:cNvSpPr>
            <a:spLocks noGrp="1"/>
          </p:cNvSpPr>
          <p:nvPr>
            <p:ph type="sldNum" sz="quarter" idx="12"/>
          </p:nvPr>
        </p:nvSpPr>
        <p:spPr/>
        <p:txBody>
          <a:bodyPr/>
          <a:lstStyle/>
          <a:p>
            <a:fld id="{A9A931CB-FE2F-4EDF-8FAB-EF5828968198}" type="slidenum">
              <a:rPr lang="en-US" smtClean="0"/>
              <a:t>29</a:t>
            </a:fld>
            <a:endParaRPr lang="en-US"/>
          </a:p>
        </p:txBody>
      </p:sp>
    </p:spTree>
    <p:extLst>
      <p:ext uri="{BB962C8B-B14F-4D97-AF65-F5344CB8AC3E}">
        <p14:creationId xmlns:p14="http://schemas.microsoft.com/office/powerpoint/2010/main" val="148552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9F15-7A97-40B1-BD52-4A9CA0F85CB6}"/>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3309229-D5F1-430B-9404-9404FEFE5FE0}"/>
              </a:ext>
            </a:extLst>
          </p:cNvPr>
          <p:cNvSpPr>
            <a:spLocks noGrp="1"/>
          </p:cNvSpPr>
          <p:nvPr>
            <p:ph idx="1"/>
          </p:nvPr>
        </p:nvSpPr>
        <p:spPr/>
        <p:txBody>
          <a:bodyPr>
            <a:normAutofit/>
          </a:bodyPr>
          <a:lstStyle/>
          <a:p>
            <a:pPr>
              <a:lnSpc>
                <a:spcPct val="200000"/>
              </a:lnSpc>
            </a:pPr>
            <a:r>
              <a:rPr lang="en-US" sz="2400" dirty="0"/>
              <a:t>Emotions </a:t>
            </a:r>
          </a:p>
          <a:p>
            <a:pPr>
              <a:lnSpc>
                <a:spcPct val="200000"/>
              </a:lnSpc>
            </a:pPr>
            <a:r>
              <a:rPr lang="en-US" sz="2400" dirty="0"/>
              <a:t>What is EI?</a:t>
            </a:r>
          </a:p>
          <a:p>
            <a:pPr>
              <a:lnSpc>
                <a:spcPct val="200000"/>
              </a:lnSpc>
            </a:pPr>
            <a:r>
              <a:rPr lang="en-US" sz="2400" dirty="0"/>
              <a:t>Models of EI</a:t>
            </a:r>
          </a:p>
          <a:p>
            <a:pPr>
              <a:lnSpc>
                <a:spcPct val="200000"/>
              </a:lnSpc>
            </a:pPr>
            <a:r>
              <a:rPr lang="en-US" sz="2400" dirty="0"/>
              <a:t>4 Domains of EI</a:t>
            </a:r>
          </a:p>
          <a:p>
            <a:pPr>
              <a:lnSpc>
                <a:spcPct val="200000"/>
              </a:lnSpc>
            </a:pPr>
            <a:r>
              <a:rPr lang="en-US" sz="2400" dirty="0" err="1"/>
              <a:t>Organisational</a:t>
            </a:r>
            <a:r>
              <a:rPr lang="en-US" sz="2400" dirty="0"/>
              <a:t> EI</a:t>
            </a:r>
          </a:p>
          <a:p>
            <a:pPr>
              <a:lnSpc>
                <a:spcPct val="200000"/>
              </a:lnSpc>
            </a:pPr>
            <a:endParaRPr lang="en-US" sz="2400" dirty="0"/>
          </a:p>
        </p:txBody>
      </p:sp>
      <p:sp>
        <p:nvSpPr>
          <p:cNvPr id="4" name="Slide Number Placeholder 3">
            <a:extLst>
              <a:ext uri="{FF2B5EF4-FFF2-40B4-BE49-F238E27FC236}">
                <a16:creationId xmlns:a16="http://schemas.microsoft.com/office/drawing/2014/main" id="{71DF4A21-C504-4894-991E-B797AEA9ADE5}"/>
              </a:ext>
            </a:extLst>
          </p:cNvPr>
          <p:cNvSpPr>
            <a:spLocks noGrp="1"/>
          </p:cNvSpPr>
          <p:nvPr>
            <p:ph type="sldNum" sz="quarter" idx="12"/>
          </p:nvPr>
        </p:nvSpPr>
        <p:spPr/>
        <p:txBody>
          <a:bodyPr/>
          <a:lstStyle/>
          <a:p>
            <a:fld id="{A9A931CB-FE2F-4EDF-8FAB-EF5828968198}" type="slidenum">
              <a:rPr lang="en-US" smtClean="0"/>
              <a:t>3</a:t>
            </a:fld>
            <a:endParaRPr lang="en-US"/>
          </a:p>
        </p:txBody>
      </p:sp>
    </p:spTree>
    <p:extLst>
      <p:ext uri="{BB962C8B-B14F-4D97-AF65-F5344CB8AC3E}">
        <p14:creationId xmlns:p14="http://schemas.microsoft.com/office/powerpoint/2010/main" val="737051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E870-0E2B-49B1-B66A-C33277DC66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DF750DB-285A-468A-A27C-1971C471E439}"/>
              </a:ext>
            </a:extLst>
          </p:cNvPr>
          <p:cNvSpPr>
            <a:spLocks noGrp="1"/>
          </p:cNvSpPr>
          <p:nvPr>
            <p:ph idx="1"/>
          </p:nvPr>
        </p:nvSpPr>
        <p:spPr/>
        <p:txBody>
          <a:bodyPr>
            <a:normAutofit/>
          </a:bodyPr>
          <a:lstStyle/>
          <a:p>
            <a:pPr marL="0" indent="0">
              <a:buNone/>
            </a:pPr>
            <a:endParaRPr lang="en-US" sz="1800" dirty="0"/>
          </a:p>
          <a:p>
            <a:pPr marL="0" indent="0">
              <a:buNone/>
            </a:pPr>
            <a:r>
              <a:rPr lang="en-US" sz="1800" dirty="0"/>
              <a:t>Cassady, J.C. and </a:t>
            </a:r>
            <a:r>
              <a:rPr lang="en-US" sz="1800" dirty="0" err="1"/>
              <a:t>Eissa</a:t>
            </a:r>
            <a:r>
              <a:rPr lang="en-US" sz="1800" dirty="0"/>
              <a:t>, M.A. (2008) </a:t>
            </a:r>
            <a:r>
              <a:rPr lang="en-US" sz="1800" i="1" dirty="0"/>
              <a:t>Emotional Intelligence: Perspectives on 	Educational and Positive Psychology</a:t>
            </a:r>
            <a:r>
              <a:rPr lang="en-US" sz="1800" dirty="0"/>
              <a:t>. New York: Peter Lang</a:t>
            </a:r>
          </a:p>
          <a:p>
            <a:pPr marL="0" indent="0">
              <a:buNone/>
            </a:pPr>
            <a:endParaRPr lang="en-US" sz="1800" dirty="0"/>
          </a:p>
          <a:p>
            <a:pPr marL="0" indent="0">
              <a:buNone/>
            </a:pPr>
            <a:r>
              <a:rPr lang="en-US" sz="1800" dirty="0"/>
              <a:t>Goleman, D., Boyatzis, R.E., and McKee, A. (2017) </a:t>
            </a:r>
            <a:r>
              <a:rPr lang="en-US" sz="1800" i="1" dirty="0"/>
              <a:t>Primal Leadership: 	Unleashing the Power of Emotional Intelligence</a:t>
            </a:r>
            <a:r>
              <a:rPr lang="en-US" sz="1800" dirty="0"/>
              <a:t>. Boston, MA: 	Harvard Business Review Press</a:t>
            </a:r>
            <a:endParaRPr lang="en-US" sz="1100" dirty="0"/>
          </a:p>
          <a:p>
            <a:pPr marL="0" indent="0">
              <a:buNone/>
            </a:pPr>
            <a:endParaRPr lang="en-US" sz="1100" dirty="0"/>
          </a:p>
          <a:p>
            <a:pPr marL="0" indent="0">
              <a:buNone/>
            </a:pPr>
            <a:r>
              <a:rPr lang="en-US" sz="1800" dirty="0"/>
              <a:t>Salovey, P., Brackett, M.A., and John, M.D. (2007) Emotional 	Intelligence: Key Readings on the Mayer and Salovey Model. Port 	Chester, NY: Dude Publ.</a:t>
            </a:r>
          </a:p>
        </p:txBody>
      </p:sp>
      <p:sp>
        <p:nvSpPr>
          <p:cNvPr id="4" name="Slide Number Placeholder 3">
            <a:extLst>
              <a:ext uri="{FF2B5EF4-FFF2-40B4-BE49-F238E27FC236}">
                <a16:creationId xmlns:a16="http://schemas.microsoft.com/office/drawing/2014/main" id="{D359C6DA-A0BE-4F5C-BC14-2989F297F25B}"/>
              </a:ext>
            </a:extLst>
          </p:cNvPr>
          <p:cNvSpPr>
            <a:spLocks noGrp="1"/>
          </p:cNvSpPr>
          <p:nvPr>
            <p:ph type="sldNum" sz="quarter" idx="12"/>
          </p:nvPr>
        </p:nvSpPr>
        <p:spPr/>
        <p:txBody>
          <a:bodyPr/>
          <a:lstStyle/>
          <a:p>
            <a:fld id="{A9A931CB-FE2F-4EDF-8FAB-EF5828968198}" type="slidenum">
              <a:rPr lang="en-US" smtClean="0"/>
              <a:t>30</a:t>
            </a:fld>
            <a:endParaRPr lang="en-US"/>
          </a:p>
        </p:txBody>
      </p:sp>
    </p:spTree>
    <p:extLst>
      <p:ext uri="{BB962C8B-B14F-4D97-AF65-F5344CB8AC3E}">
        <p14:creationId xmlns:p14="http://schemas.microsoft.com/office/powerpoint/2010/main" val="372517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3ECC-3C2A-4413-A668-AF876ED199C1}"/>
              </a:ext>
            </a:extLst>
          </p:cNvPr>
          <p:cNvSpPr>
            <a:spLocks noGrp="1"/>
          </p:cNvSpPr>
          <p:nvPr>
            <p:ph type="title"/>
          </p:nvPr>
        </p:nvSpPr>
        <p:spPr>
          <a:xfrm>
            <a:off x="762000" y="2514600"/>
            <a:ext cx="7315200" cy="2133600"/>
          </a:xfrm>
        </p:spPr>
        <p:txBody>
          <a:bodyPr>
            <a:noAutofit/>
          </a:bodyPr>
          <a:lstStyle/>
          <a:p>
            <a:r>
              <a:rPr lang="en-US" sz="5400" dirty="0"/>
              <a:t>Emotions are contagious.</a:t>
            </a:r>
            <a:br>
              <a:rPr lang="en-US" sz="5400" dirty="0"/>
            </a:br>
            <a:endParaRPr lang="en-US" sz="5400" dirty="0"/>
          </a:p>
        </p:txBody>
      </p:sp>
      <p:sp>
        <p:nvSpPr>
          <p:cNvPr id="3" name="Slide Number Placeholder 2">
            <a:extLst>
              <a:ext uri="{FF2B5EF4-FFF2-40B4-BE49-F238E27FC236}">
                <a16:creationId xmlns:a16="http://schemas.microsoft.com/office/drawing/2014/main" id="{7154883E-45B4-4404-932D-503C8B5AA88C}"/>
              </a:ext>
            </a:extLst>
          </p:cNvPr>
          <p:cNvSpPr>
            <a:spLocks noGrp="1"/>
          </p:cNvSpPr>
          <p:nvPr>
            <p:ph type="sldNum" sz="quarter" idx="12"/>
          </p:nvPr>
        </p:nvSpPr>
        <p:spPr/>
        <p:txBody>
          <a:bodyPr/>
          <a:lstStyle/>
          <a:p>
            <a:fld id="{A9A931CB-FE2F-4EDF-8FAB-EF5828968198}" type="slidenum">
              <a:rPr lang="en-US" smtClean="0"/>
              <a:t>4</a:t>
            </a:fld>
            <a:endParaRPr lang="en-US"/>
          </a:p>
        </p:txBody>
      </p:sp>
    </p:spTree>
    <p:extLst>
      <p:ext uri="{BB962C8B-B14F-4D97-AF65-F5344CB8AC3E}">
        <p14:creationId xmlns:p14="http://schemas.microsoft.com/office/powerpoint/2010/main" val="49903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03F4-74E2-4773-BE33-5E4182F19170}"/>
              </a:ext>
            </a:extLst>
          </p:cNvPr>
          <p:cNvSpPr>
            <a:spLocks noGrp="1"/>
          </p:cNvSpPr>
          <p:nvPr>
            <p:ph type="title"/>
          </p:nvPr>
        </p:nvSpPr>
        <p:spPr/>
        <p:txBody>
          <a:bodyPr/>
          <a:lstStyle/>
          <a:p>
            <a:r>
              <a:rPr lang="en-US" dirty="0"/>
              <a:t>Emotions</a:t>
            </a:r>
          </a:p>
        </p:txBody>
      </p:sp>
      <p:sp>
        <p:nvSpPr>
          <p:cNvPr id="3" name="Content Placeholder 2">
            <a:extLst>
              <a:ext uri="{FF2B5EF4-FFF2-40B4-BE49-F238E27FC236}">
                <a16:creationId xmlns:a16="http://schemas.microsoft.com/office/drawing/2014/main" id="{031E5275-A66D-40D2-861E-F7091B406A67}"/>
              </a:ext>
            </a:extLst>
          </p:cNvPr>
          <p:cNvSpPr>
            <a:spLocks noGrp="1"/>
          </p:cNvSpPr>
          <p:nvPr>
            <p:ph idx="1"/>
          </p:nvPr>
        </p:nvSpPr>
        <p:spPr>
          <a:xfrm>
            <a:off x="457200" y="1600200"/>
            <a:ext cx="7543800" cy="4525963"/>
          </a:xfrm>
        </p:spPr>
        <p:txBody>
          <a:bodyPr>
            <a:normAutofit/>
          </a:bodyPr>
          <a:lstStyle/>
          <a:p>
            <a:pPr>
              <a:lnSpc>
                <a:spcPct val="150000"/>
              </a:lnSpc>
            </a:pPr>
            <a:r>
              <a:rPr lang="en-US" sz="2800" dirty="0"/>
              <a:t>Emotions/Feelings can be used to motivate, plan, and achieve certain aspects in life. </a:t>
            </a:r>
          </a:p>
          <a:p>
            <a:pPr>
              <a:lnSpc>
                <a:spcPct val="150000"/>
              </a:lnSpc>
            </a:pPr>
            <a:r>
              <a:rPr lang="en-US" sz="2800" dirty="0"/>
              <a:t>When an individual is capable of regulating his/her emotions well, it is beneficial in managing relationships with others. </a:t>
            </a:r>
          </a:p>
        </p:txBody>
      </p:sp>
      <p:sp>
        <p:nvSpPr>
          <p:cNvPr id="4" name="Slide Number Placeholder 3">
            <a:extLst>
              <a:ext uri="{FF2B5EF4-FFF2-40B4-BE49-F238E27FC236}">
                <a16:creationId xmlns:a16="http://schemas.microsoft.com/office/drawing/2014/main" id="{FBB8F1F2-4E37-4AB9-942A-154EC47C02A8}"/>
              </a:ext>
            </a:extLst>
          </p:cNvPr>
          <p:cNvSpPr>
            <a:spLocks noGrp="1"/>
          </p:cNvSpPr>
          <p:nvPr>
            <p:ph type="sldNum" sz="quarter" idx="12"/>
          </p:nvPr>
        </p:nvSpPr>
        <p:spPr/>
        <p:txBody>
          <a:bodyPr/>
          <a:lstStyle/>
          <a:p>
            <a:fld id="{A9A931CB-FE2F-4EDF-8FAB-EF5828968198}" type="slidenum">
              <a:rPr lang="en-US" smtClean="0"/>
              <a:t>5</a:t>
            </a:fld>
            <a:endParaRPr lang="en-US"/>
          </a:p>
        </p:txBody>
      </p:sp>
    </p:spTree>
    <p:extLst>
      <p:ext uri="{BB962C8B-B14F-4D97-AF65-F5344CB8AC3E}">
        <p14:creationId xmlns:p14="http://schemas.microsoft.com/office/powerpoint/2010/main" val="271554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0300-8D48-4BA1-B982-CD5DA30C78E3}"/>
              </a:ext>
            </a:extLst>
          </p:cNvPr>
          <p:cNvSpPr>
            <a:spLocks noGrp="1"/>
          </p:cNvSpPr>
          <p:nvPr>
            <p:ph type="title"/>
          </p:nvPr>
        </p:nvSpPr>
        <p:spPr/>
        <p:txBody>
          <a:bodyPr/>
          <a:lstStyle/>
          <a:p>
            <a:r>
              <a:rPr lang="en-US" dirty="0"/>
              <a:t>Emotions Cont. </a:t>
            </a:r>
          </a:p>
        </p:txBody>
      </p:sp>
      <p:sp>
        <p:nvSpPr>
          <p:cNvPr id="3" name="Content Placeholder 2">
            <a:extLst>
              <a:ext uri="{FF2B5EF4-FFF2-40B4-BE49-F238E27FC236}">
                <a16:creationId xmlns:a16="http://schemas.microsoft.com/office/drawing/2014/main" id="{934A096B-47F3-4622-9159-054B08930632}"/>
              </a:ext>
            </a:extLst>
          </p:cNvPr>
          <p:cNvSpPr>
            <a:spLocks noGrp="1"/>
          </p:cNvSpPr>
          <p:nvPr>
            <p:ph idx="1"/>
          </p:nvPr>
        </p:nvSpPr>
        <p:spPr>
          <a:xfrm>
            <a:off x="457200" y="1143000"/>
            <a:ext cx="8305800" cy="5029200"/>
          </a:xfrm>
        </p:spPr>
        <p:txBody>
          <a:bodyPr>
            <a:normAutofit/>
          </a:bodyPr>
          <a:lstStyle/>
          <a:p>
            <a:pPr marL="0" indent="0">
              <a:lnSpc>
                <a:spcPct val="150000"/>
              </a:lnSpc>
              <a:buNone/>
            </a:pPr>
            <a:r>
              <a:rPr lang="en-US" sz="2000" dirty="0"/>
              <a:t>A tradition which was popular in the Western world was that emotions are disruptive. </a:t>
            </a:r>
          </a:p>
          <a:p>
            <a:pPr>
              <a:lnSpc>
                <a:spcPct val="150000"/>
              </a:lnSpc>
            </a:pPr>
            <a:r>
              <a:rPr lang="en-US" sz="2000" dirty="0" err="1"/>
              <a:t>Pubililius</a:t>
            </a:r>
            <a:r>
              <a:rPr lang="en-US" sz="2000" dirty="0"/>
              <a:t> </a:t>
            </a:r>
            <a:r>
              <a:rPr lang="en-US" sz="2000" dirty="0" err="1"/>
              <a:t>Syrus</a:t>
            </a:r>
            <a:r>
              <a:rPr lang="en-US" sz="2000" dirty="0"/>
              <a:t> (1961) has stated that “Rule your feelings, lest your feelings rule you”. </a:t>
            </a:r>
          </a:p>
          <a:p>
            <a:pPr>
              <a:lnSpc>
                <a:spcPct val="150000"/>
              </a:lnSpc>
            </a:pPr>
            <a:r>
              <a:rPr lang="en-US" sz="2000" dirty="0"/>
              <a:t>Young (1943) describes emotions to be “acute disturbance[s] of the individual as a whole”.</a:t>
            </a:r>
          </a:p>
          <a:p>
            <a:pPr>
              <a:lnSpc>
                <a:spcPct val="150000"/>
              </a:lnSpc>
            </a:pPr>
            <a:r>
              <a:rPr lang="en-US" sz="2000" dirty="0"/>
              <a:t>Schaffer, </a:t>
            </a:r>
            <a:r>
              <a:rPr lang="en-US" sz="2000" dirty="0" err="1"/>
              <a:t>Glimer</a:t>
            </a:r>
            <a:r>
              <a:rPr lang="en-US" sz="2000" dirty="0"/>
              <a:t>, and Schoen (1940) consider emotions as “a </a:t>
            </a:r>
            <a:r>
              <a:rPr lang="en-US" sz="2000" dirty="0" err="1"/>
              <a:t>disorganised</a:t>
            </a:r>
            <a:r>
              <a:rPr lang="en-US" sz="2000" dirty="0"/>
              <a:t> response, largely visceral, resulting from the lack of an effective adjustment”.</a:t>
            </a:r>
          </a:p>
          <a:p>
            <a:pPr marL="0" indent="0">
              <a:lnSpc>
                <a:spcPct val="150000"/>
              </a:lnSpc>
              <a:buNone/>
            </a:pPr>
            <a:r>
              <a:rPr lang="en-US" sz="2000" dirty="0"/>
              <a:t>    			      (cited in </a:t>
            </a:r>
            <a:r>
              <a:rPr lang="en-US" altLang="en-US" sz="2000" dirty="0"/>
              <a:t>Salovey, Brackett, and Mayer 2004: 2</a:t>
            </a:r>
            <a:r>
              <a:rPr lang="en-US" sz="2000" dirty="0"/>
              <a:t>)</a:t>
            </a:r>
          </a:p>
        </p:txBody>
      </p:sp>
      <p:sp>
        <p:nvSpPr>
          <p:cNvPr id="4" name="Slide Number Placeholder 3">
            <a:extLst>
              <a:ext uri="{FF2B5EF4-FFF2-40B4-BE49-F238E27FC236}">
                <a16:creationId xmlns:a16="http://schemas.microsoft.com/office/drawing/2014/main" id="{65315DC4-8792-4B55-A9C0-B5D456F801FC}"/>
              </a:ext>
            </a:extLst>
          </p:cNvPr>
          <p:cNvSpPr>
            <a:spLocks noGrp="1"/>
          </p:cNvSpPr>
          <p:nvPr>
            <p:ph type="sldNum" sz="quarter" idx="12"/>
          </p:nvPr>
        </p:nvSpPr>
        <p:spPr/>
        <p:txBody>
          <a:bodyPr/>
          <a:lstStyle/>
          <a:p>
            <a:fld id="{A9A931CB-FE2F-4EDF-8FAB-EF5828968198}" type="slidenum">
              <a:rPr lang="en-US" smtClean="0"/>
              <a:t>6</a:t>
            </a:fld>
            <a:endParaRPr lang="en-US"/>
          </a:p>
        </p:txBody>
      </p:sp>
    </p:spTree>
    <p:extLst>
      <p:ext uri="{BB962C8B-B14F-4D97-AF65-F5344CB8AC3E}">
        <p14:creationId xmlns:p14="http://schemas.microsoft.com/office/powerpoint/2010/main" val="208595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878E6-B3E4-4D05-BC1A-61873853C218}"/>
              </a:ext>
            </a:extLst>
          </p:cNvPr>
          <p:cNvSpPr>
            <a:spLocks noGrp="1"/>
          </p:cNvSpPr>
          <p:nvPr>
            <p:ph idx="1"/>
          </p:nvPr>
        </p:nvSpPr>
        <p:spPr>
          <a:xfrm>
            <a:off x="533400" y="1295400"/>
            <a:ext cx="7772400" cy="4525963"/>
          </a:xfrm>
        </p:spPr>
        <p:txBody>
          <a:bodyPr>
            <a:normAutofit/>
          </a:bodyPr>
          <a:lstStyle/>
          <a:p>
            <a:pPr marL="0" indent="0">
              <a:lnSpc>
                <a:spcPct val="150000"/>
              </a:lnSpc>
              <a:buNone/>
            </a:pPr>
            <a:r>
              <a:rPr lang="en-US" sz="2000" dirty="0"/>
              <a:t>There is another tradition which perceives emotions to be a response which is </a:t>
            </a:r>
            <a:r>
              <a:rPr lang="en-US" sz="2000" dirty="0" err="1"/>
              <a:t>organising</a:t>
            </a:r>
            <a:r>
              <a:rPr lang="en-US" sz="2000" dirty="0"/>
              <a:t> as emotions can adaptively focus cognitive activities.</a:t>
            </a:r>
          </a:p>
          <a:p>
            <a:pPr marL="0" indent="0">
              <a:lnSpc>
                <a:spcPct val="150000"/>
              </a:lnSpc>
              <a:buNone/>
            </a:pPr>
            <a:r>
              <a:rPr lang="en-US" sz="2000" dirty="0"/>
              <a:t> </a:t>
            </a:r>
          </a:p>
          <a:p>
            <a:pPr>
              <a:lnSpc>
                <a:spcPct val="150000"/>
              </a:lnSpc>
            </a:pPr>
            <a:r>
              <a:rPr lang="en-US" sz="2000" dirty="0"/>
              <a:t>Leeper (1948) has stated that emotions are “primarily motivating forces; processes which arouse, sustain, and direct activity”.</a:t>
            </a:r>
          </a:p>
          <a:p>
            <a:pPr>
              <a:lnSpc>
                <a:spcPct val="150000"/>
              </a:lnSpc>
            </a:pPr>
            <a:r>
              <a:rPr lang="en-US" sz="2000" dirty="0"/>
              <a:t>According to </a:t>
            </a:r>
            <a:r>
              <a:rPr lang="en-US" sz="2000" dirty="0" err="1"/>
              <a:t>Mandler</a:t>
            </a:r>
            <a:r>
              <a:rPr lang="en-US" sz="2000" dirty="0"/>
              <a:t> (1975) and Simone (1982) emotions can direct cognitive activities adaptively. </a:t>
            </a:r>
          </a:p>
          <a:p>
            <a:pPr marL="0" indent="0">
              <a:lnSpc>
                <a:spcPct val="150000"/>
              </a:lnSpc>
              <a:buNone/>
            </a:pPr>
            <a:r>
              <a:rPr lang="en-US" sz="2000" dirty="0"/>
              <a:t>		       (cited in </a:t>
            </a:r>
            <a:r>
              <a:rPr lang="en-US" altLang="en-US" sz="2000" dirty="0"/>
              <a:t>Salovey, Brackett, and Mayer 2004: 2</a:t>
            </a:r>
            <a:r>
              <a:rPr lang="en-US" sz="2000" dirty="0"/>
              <a:t>)</a:t>
            </a:r>
          </a:p>
          <a:p>
            <a:pPr>
              <a:lnSpc>
                <a:spcPct val="150000"/>
              </a:lnSpc>
            </a:pPr>
            <a:endParaRPr lang="en-US" sz="2000" dirty="0"/>
          </a:p>
          <a:p>
            <a:endParaRPr lang="en-US" sz="2000" dirty="0"/>
          </a:p>
        </p:txBody>
      </p:sp>
      <p:sp>
        <p:nvSpPr>
          <p:cNvPr id="4" name="Title 1">
            <a:extLst>
              <a:ext uri="{FF2B5EF4-FFF2-40B4-BE49-F238E27FC236}">
                <a16:creationId xmlns:a16="http://schemas.microsoft.com/office/drawing/2014/main" id="{9A4B5DF0-6C7A-40EE-B57A-FE543B54A008}"/>
              </a:ext>
            </a:extLst>
          </p:cNvPr>
          <p:cNvSpPr>
            <a:spLocks noGrp="1"/>
          </p:cNvSpPr>
          <p:nvPr>
            <p:ph type="title"/>
          </p:nvPr>
        </p:nvSpPr>
        <p:spPr/>
        <p:txBody>
          <a:bodyPr/>
          <a:lstStyle/>
          <a:p>
            <a:r>
              <a:rPr lang="en-US" dirty="0"/>
              <a:t>Emotions Cont. </a:t>
            </a:r>
          </a:p>
        </p:txBody>
      </p:sp>
      <p:sp>
        <p:nvSpPr>
          <p:cNvPr id="2" name="Slide Number Placeholder 1">
            <a:extLst>
              <a:ext uri="{FF2B5EF4-FFF2-40B4-BE49-F238E27FC236}">
                <a16:creationId xmlns:a16="http://schemas.microsoft.com/office/drawing/2014/main" id="{BB280EC4-8DEA-43C6-87CB-45AD0F50ECD1}"/>
              </a:ext>
            </a:extLst>
          </p:cNvPr>
          <p:cNvSpPr>
            <a:spLocks noGrp="1"/>
          </p:cNvSpPr>
          <p:nvPr>
            <p:ph type="sldNum" sz="quarter" idx="12"/>
          </p:nvPr>
        </p:nvSpPr>
        <p:spPr/>
        <p:txBody>
          <a:bodyPr/>
          <a:lstStyle/>
          <a:p>
            <a:fld id="{A9A931CB-FE2F-4EDF-8FAB-EF5828968198}" type="slidenum">
              <a:rPr lang="en-US" smtClean="0"/>
              <a:t>7</a:t>
            </a:fld>
            <a:endParaRPr lang="en-US"/>
          </a:p>
        </p:txBody>
      </p:sp>
    </p:spTree>
    <p:extLst>
      <p:ext uri="{BB962C8B-B14F-4D97-AF65-F5344CB8AC3E}">
        <p14:creationId xmlns:p14="http://schemas.microsoft.com/office/powerpoint/2010/main" val="10700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D01C-2A1B-4FCC-8B76-AB27A32BE479}"/>
              </a:ext>
            </a:extLst>
          </p:cNvPr>
          <p:cNvSpPr>
            <a:spLocks noGrp="1"/>
          </p:cNvSpPr>
          <p:nvPr>
            <p:ph type="title"/>
          </p:nvPr>
        </p:nvSpPr>
        <p:spPr/>
        <p:txBody>
          <a:bodyPr/>
          <a:lstStyle/>
          <a:p>
            <a:r>
              <a:rPr lang="en-US" dirty="0"/>
              <a:t>Emotions Cont. </a:t>
            </a:r>
          </a:p>
        </p:txBody>
      </p:sp>
      <p:sp>
        <p:nvSpPr>
          <p:cNvPr id="3" name="Content Placeholder 2">
            <a:extLst>
              <a:ext uri="{FF2B5EF4-FFF2-40B4-BE49-F238E27FC236}">
                <a16:creationId xmlns:a16="http://schemas.microsoft.com/office/drawing/2014/main" id="{49EBD249-5289-4385-B830-48F89B7F9B29}"/>
              </a:ext>
            </a:extLst>
          </p:cNvPr>
          <p:cNvSpPr>
            <a:spLocks noGrp="1"/>
          </p:cNvSpPr>
          <p:nvPr>
            <p:ph idx="1"/>
          </p:nvPr>
        </p:nvSpPr>
        <p:spPr/>
        <p:txBody>
          <a:bodyPr>
            <a:normAutofit/>
          </a:bodyPr>
          <a:lstStyle/>
          <a:p>
            <a:pPr>
              <a:lnSpc>
                <a:spcPct val="150000"/>
              </a:lnSpc>
            </a:pPr>
            <a:r>
              <a:rPr lang="en-US" sz="2400" dirty="0"/>
              <a:t>For </a:t>
            </a:r>
            <a:r>
              <a:rPr lang="en-US" altLang="en-US" sz="2400" dirty="0"/>
              <a:t>Salovey, Brackett, and Mayer (2004: 2), emotions are </a:t>
            </a:r>
            <a:r>
              <a:rPr lang="en-US" altLang="en-US" sz="2400" dirty="0" err="1"/>
              <a:t>organised</a:t>
            </a:r>
            <a:r>
              <a:rPr lang="en-US" altLang="en-US" sz="2400" dirty="0"/>
              <a:t> responses. </a:t>
            </a:r>
          </a:p>
          <a:p>
            <a:pPr>
              <a:lnSpc>
                <a:spcPct val="150000"/>
              </a:lnSpc>
            </a:pPr>
            <a:r>
              <a:rPr lang="en-US" altLang="en-US" sz="2400" dirty="0"/>
              <a:t>They are responses to a stimuli; internal or external.</a:t>
            </a:r>
          </a:p>
          <a:p>
            <a:pPr>
              <a:lnSpc>
                <a:spcPct val="150000"/>
              </a:lnSpc>
            </a:pPr>
            <a:r>
              <a:rPr lang="en-US" sz="2400" dirty="0"/>
              <a:t>Emotions cross psychological domains: physiological, cognitive, motivational, and experiential.</a:t>
            </a:r>
          </a:p>
        </p:txBody>
      </p:sp>
      <p:sp>
        <p:nvSpPr>
          <p:cNvPr id="4" name="Slide Number Placeholder 3">
            <a:extLst>
              <a:ext uri="{FF2B5EF4-FFF2-40B4-BE49-F238E27FC236}">
                <a16:creationId xmlns:a16="http://schemas.microsoft.com/office/drawing/2014/main" id="{5316E1C1-05DB-4D9C-AA02-D72C7538B940}"/>
              </a:ext>
            </a:extLst>
          </p:cNvPr>
          <p:cNvSpPr>
            <a:spLocks noGrp="1"/>
          </p:cNvSpPr>
          <p:nvPr>
            <p:ph type="sldNum" sz="quarter" idx="12"/>
          </p:nvPr>
        </p:nvSpPr>
        <p:spPr/>
        <p:txBody>
          <a:bodyPr/>
          <a:lstStyle/>
          <a:p>
            <a:fld id="{A9A931CB-FE2F-4EDF-8FAB-EF5828968198}" type="slidenum">
              <a:rPr lang="en-US" smtClean="0"/>
              <a:t>8</a:t>
            </a:fld>
            <a:endParaRPr lang="en-US"/>
          </a:p>
        </p:txBody>
      </p:sp>
    </p:spTree>
    <p:extLst>
      <p:ext uri="{BB962C8B-B14F-4D97-AF65-F5344CB8AC3E}">
        <p14:creationId xmlns:p14="http://schemas.microsoft.com/office/powerpoint/2010/main" val="3527918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ECEE-699F-43E6-82FB-2A6F62E3037F}"/>
              </a:ext>
            </a:extLst>
          </p:cNvPr>
          <p:cNvSpPr>
            <a:spLocks noGrp="1"/>
          </p:cNvSpPr>
          <p:nvPr>
            <p:ph type="title"/>
          </p:nvPr>
        </p:nvSpPr>
        <p:spPr/>
        <p:txBody>
          <a:bodyPr>
            <a:normAutofit fontScale="90000"/>
          </a:bodyPr>
          <a:lstStyle/>
          <a:p>
            <a:r>
              <a:rPr lang="en-US" dirty="0"/>
              <a:t>What is Emotional Intelligence?</a:t>
            </a:r>
          </a:p>
        </p:txBody>
      </p:sp>
      <p:sp>
        <p:nvSpPr>
          <p:cNvPr id="5" name="Rectangle 3">
            <a:extLst>
              <a:ext uri="{FF2B5EF4-FFF2-40B4-BE49-F238E27FC236}">
                <a16:creationId xmlns:a16="http://schemas.microsoft.com/office/drawing/2014/main" id="{924088EE-5157-45E2-A133-4C17959AB4AC}"/>
              </a:ext>
            </a:extLst>
          </p:cNvPr>
          <p:cNvSpPr txBox="1">
            <a:spLocks noChangeArrowheads="1"/>
          </p:cNvSpPr>
          <p:nvPr/>
        </p:nvSpPr>
        <p:spPr>
          <a:xfrm>
            <a:off x="304800" y="1219200"/>
            <a:ext cx="8001000"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buFont typeface="Wingdings" panose="05000000000000000000" pitchFamily="2" charset="2"/>
              <a:buNone/>
            </a:pPr>
            <a:r>
              <a:rPr lang="en-US" altLang="en-US" sz="2800" dirty="0"/>
              <a:t>     “an array of non-cognitive capabilities, competencies and skills that influence one’s ability to succeed in coping with environmental demands and pressures” (Bar-On 1997 cited in Salovey, Brackett, and Mayer 2004: 196).</a:t>
            </a:r>
          </a:p>
          <a:p>
            <a:pPr>
              <a:lnSpc>
                <a:spcPct val="200000"/>
              </a:lnSpc>
              <a:buFont typeface="Wingdings" panose="05000000000000000000" pitchFamily="2" charset="2"/>
              <a:buNone/>
            </a:pPr>
            <a:r>
              <a:rPr lang="en-US" altLang="en-US" sz="2800" dirty="0"/>
              <a:t>     </a:t>
            </a:r>
            <a:endParaRPr lang="en-US" altLang="en-US" sz="2800" dirty="0">
              <a:solidFill>
                <a:srgbClr val="565682"/>
              </a:solidFill>
            </a:endParaRPr>
          </a:p>
          <a:p>
            <a:pPr>
              <a:lnSpc>
                <a:spcPct val="200000"/>
              </a:lnSpc>
              <a:buFont typeface="Wingdings" panose="05000000000000000000" pitchFamily="2" charset="2"/>
              <a:buNone/>
            </a:pPr>
            <a:endParaRPr lang="en-US" altLang="en-US" sz="2800" dirty="0">
              <a:solidFill>
                <a:srgbClr val="565682"/>
              </a:solidFill>
            </a:endParaRPr>
          </a:p>
          <a:p>
            <a:pPr>
              <a:lnSpc>
                <a:spcPct val="200000"/>
              </a:lnSpc>
              <a:buFont typeface="Wingdings" panose="05000000000000000000" pitchFamily="2" charset="2"/>
              <a:buNone/>
            </a:pPr>
            <a:endParaRPr lang="en-US" altLang="en-US" sz="2800" dirty="0">
              <a:solidFill>
                <a:srgbClr val="565682"/>
              </a:solidFill>
            </a:endParaRPr>
          </a:p>
        </p:txBody>
      </p:sp>
      <p:sp>
        <p:nvSpPr>
          <p:cNvPr id="3" name="Slide Number Placeholder 2">
            <a:extLst>
              <a:ext uri="{FF2B5EF4-FFF2-40B4-BE49-F238E27FC236}">
                <a16:creationId xmlns:a16="http://schemas.microsoft.com/office/drawing/2014/main" id="{EA8C7BB4-BF54-4A1B-8962-92EB5B219C0D}"/>
              </a:ext>
            </a:extLst>
          </p:cNvPr>
          <p:cNvSpPr>
            <a:spLocks noGrp="1"/>
          </p:cNvSpPr>
          <p:nvPr>
            <p:ph type="sldNum" sz="quarter" idx="12"/>
          </p:nvPr>
        </p:nvSpPr>
        <p:spPr/>
        <p:txBody>
          <a:bodyPr/>
          <a:lstStyle/>
          <a:p>
            <a:fld id="{A9A931CB-FE2F-4EDF-8FAB-EF5828968198}" type="slidenum">
              <a:rPr lang="en-US" smtClean="0"/>
              <a:t>9</a:t>
            </a:fld>
            <a:endParaRPr lang="en-US"/>
          </a:p>
        </p:txBody>
      </p:sp>
    </p:spTree>
    <p:extLst>
      <p:ext uri="{BB962C8B-B14F-4D97-AF65-F5344CB8AC3E}">
        <p14:creationId xmlns:p14="http://schemas.microsoft.com/office/powerpoint/2010/main" val="1095548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1335</Words>
  <Application>Microsoft Office PowerPoint</Application>
  <PresentationFormat>On-screen Show (4:3)</PresentationFormat>
  <Paragraphs>166</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Office Theme</vt:lpstr>
      <vt:lpstr>Emotional Intelligence</vt:lpstr>
      <vt:lpstr>Aims for Today’s Session</vt:lpstr>
      <vt:lpstr>Content</vt:lpstr>
      <vt:lpstr>Emotions are contagious. </vt:lpstr>
      <vt:lpstr>Emotions</vt:lpstr>
      <vt:lpstr>Emotions Cont. </vt:lpstr>
      <vt:lpstr>Emotions Cont. </vt:lpstr>
      <vt:lpstr>Emotions Cont. </vt:lpstr>
      <vt:lpstr>What is Emotional Intelligence?</vt:lpstr>
      <vt:lpstr>What is Emotional Intelligence? Cont.</vt:lpstr>
      <vt:lpstr>What is Emotional Intelligence? Cont.</vt:lpstr>
      <vt:lpstr>What is Emotional Intelligence? Cont.</vt:lpstr>
      <vt:lpstr>PowerPoint Presentation</vt:lpstr>
      <vt:lpstr>To Explore</vt:lpstr>
      <vt:lpstr>Models of EI</vt:lpstr>
      <vt:lpstr>Ability Model</vt:lpstr>
      <vt:lpstr>BarOn Model of EI</vt:lpstr>
      <vt:lpstr>BarOn Model of EI</vt:lpstr>
      <vt:lpstr>4 Emotional Intelligent Domains </vt:lpstr>
      <vt:lpstr>PowerPoint Presentation</vt:lpstr>
      <vt:lpstr>4 Emotional Intelligent Domains </vt:lpstr>
      <vt:lpstr>PowerPoint Presentation</vt:lpstr>
      <vt:lpstr>PowerPoint Presentation</vt:lpstr>
      <vt:lpstr>4 Emotional Intelligent Domains Cont. </vt:lpstr>
      <vt:lpstr>PowerPoint Presentation</vt:lpstr>
      <vt:lpstr>4 Emotional Intelligent Domains Cont. </vt:lpstr>
      <vt:lpstr>4 Emotional Intelligent Domains Cont. </vt:lpstr>
      <vt:lpstr>Organisational EI</vt:lpstr>
      <vt:lpstr>Organisational EI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Intelligence</dc:title>
  <cp:lastModifiedBy>Bhagya Hapuarachchi</cp:lastModifiedBy>
  <cp:revision>5</cp:revision>
  <dcterms:modified xsi:type="dcterms:W3CDTF">2020-08-21T13:35:57Z</dcterms:modified>
</cp:coreProperties>
</file>